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57" r:id="rId3"/>
    <p:sldId id="258" r:id="rId4"/>
    <p:sldId id="260" r:id="rId5"/>
    <p:sldId id="261" r:id="rId6"/>
    <p:sldId id="262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AB052-E470-477D-B488-2454E234AA5F}" type="datetimeFigureOut">
              <a:rPr lang="sv-FI" smtClean="0"/>
              <a:t>23-06-2022</a:t>
            </a:fld>
            <a:endParaRPr lang="sv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BBE20-7970-4A98-8204-4F139CEDF68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8719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A3599A-B860-4459-8435-0DA526491C6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526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7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7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7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En bild som visar byggnad, vaxkaka, fönster&#10;&#10;Automatiskt genererad beskrivning">
            <a:extLst>
              <a:ext uri="{FF2B5EF4-FFF2-40B4-BE49-F238E27FC236}">
                <a16:creationId xmlns:a16="http://schemas.microsoft.com/office/drawing/2014/main" id="{368D4227-4F6B-4C0D-8FC8-4E1D85BDB7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937" y="1725104"/>
            <a:ext cx="3124490" cy="513289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16302BB-F292-4366-A34D-D39E508D7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684" y="2533990"/>
            <a:ext cx="8626634" cy="1325563"/>
          </a:xfrm>
        </p:spPr>
        <p:txBody>
          <a:bodyPr anchor="b"/>
          <a:lstStyle>
            <a:lvl1pPr algn="l">
              <a:defRPr sz="540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6EFE1F-7E80-4E11-9BC1-3CAB4C7A8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CE19-E43B-43A3-90D0-03B263EA9400}" type="datetime1">
              <a:rPr lang="en-GB" smtClean="0"/>
              <a:t>23/06/2022</a:t>
            </a:fld>
            <a:endParaRPr lang="en-GB" dirty="0"/>
          </a:p>
        </p:txBody>
      </p:sp>
      <p:pic>
        <p:nvPicPr>
          <p:cNvPr id="6" name="Picture 5" descr="A drawing of a face&#10;&#10;Description automatically generated">
            <a:extLst>
              <a:ext uri="{FF2B5EF4-FFF2-40B4-BE49-F238E27FC236}">
                <a16:creationId xmlns:a16="http://schemas.microsoft.com/office/drawing/2014/main" id="{AE986A63-6AC0-4838-B9B2-9C897AF25C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680" y="278727"/>
            <a:ext cx="678138" cy="61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82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4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1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7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5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B2CC6-09FA-47E8-B2BD-3FA2E132AF9C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E9A57-B0AC-430D-BE7A-8C2CF0243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4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1EDB4-63B1-4654-B284-A790EC76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79" y="337930"/>
            <a:ext cx="9624127" cy="6520070"/>
          </a:xfrm>
        </p:spPr>
        <p:txBody>
          <a:bodyPr>
            <a:noAutofit/>
          </a:bodyPr>
          <a:lstStyle/>
          <a:p>
            <a:r>
              <a:rPr lang="en-GB" sz="3200" dirty="0" err="1">
                <a:solidFill>
                  <a:srgbClr val="FF0000"/>
                </a:solidFill>
                <a:latin typeface="+mn-lt"/>
              </a:rPr>
              <a:t>Gränsöverskridande</a:t>
            </a:r>
            <a:r>
              <a:rPr lang="en-GB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+mn-lt"/>
              </a:rPr>
              <a:t>regionalutveckling</a:t>
            </a:r>
            <a:r>
              <a:rPr lang="en-GB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+mn-lt"/>
              </a:rPr>
              <a:t>och</a:t>
            </a:r>
            <a:r>
              <a:rPr lang="en-GB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+mn-lt"/>
              </a:rPr>
              <a:t>planering</a:t>
            </a:r>
            <a:br>
              <a:rPr lang="en-GB" sz="3200" dirty="0">
                <a:solidFill>
                  <a:srgbClr val="FF0000"/>
                </a:solidFill>
                <a:latin typeface="+mn-lt"/>
              </a:rPr>
            </a:br>
            <a:r>
              <a:rPr lang="en-GB" sz="3200" dirty="0" err="1">
                <a:solidFill>
                  <a:srgbClr val="FF0000"/>
                </a:solidFill>
                <a:latin typeface="+mn-lt"/>
              </a:rPr>
              <a:t>i</a:t>
            </a:r>
            <a:r>
              <a:rPr lang="en-GB"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+mn-lt"/>
              </a:rPr>
              <a:t>Kvarkenregionen</a:t>
            </a:r>
            <a:br>
              <a:rPr lang="en-GB" sz="3200" dirty="0">
                <a:solidFill>
                  <a:srgbClr val="FF0000"/>
                </a:solidFill>
                <a:latin typeface="+mn-lt"/>
              </a:rPr>
            </a:br>
            <a:br>
              <a:rPr lang="en-GB" sz="3200" dirty="0">
                <a:solidFill>
                  <a:srgbClr val="FF0000"/>
                </a:solidFill>
                <a:latin typeface="+mn-lt"/>
              </a:rPr>
            </a:br>
            <a:br>
              <a:rPr lang="en-GB" sz="3200" dirty="0">
                <a:solidFill>
                  <a:srgbClr val="FF0000"/>
                </a:solidFill>
                <a:latin typeface="+mn-lt"/>
              </a:rPr>
            </a:br>
            <a:r>
              <a:rPr lang="en-GB" sz="2000" dirty="0" err="1">
                <a:latin typeface="+mn-lt"/>
              </a:rPr>
              <a:t>Samarbetskurs</a:t>
            </a:r>
            <a:r>
              <a:rPr lang="en-GB" sz="2000" dirty="0">
                <a:latin typeface="+mn-lt"/>
              </a:rPr>
              <a:t> </a:t>
            </a:r>
            <a:r>
              <a:rPr lang="en-GB" sz="2000" dirty="0" err="1">
                <a:latin typeface="+mn-lt"/>
              </a:rPr>
              <a:t>mellan</a:t>
            </a:r>
            <a:r>
              <a:rPr lang="en-GB" sz="2000" dirty="0">
                <a:latin typeface="+mn-lt"/>
              </a:rPr>
              <a:t> Hanken Svenska </a:t>
            </a:r>
            <a:r>
              <a:rPr lang="en-GB" sz="2000" dirty="0" err="1">
                <a:latin typeface="+mn-lt"/>
              </a:rPr>
              <a:t>handelshögskolan</a:t>
            </a:r>
            <a:r>
              <a:rPr lang="en-GB" sz="2000" dirty="0">
                <a:latin typeface="+mn-lt"/>
              </a:rPr>
              <a:t> </a:t>
            </a:r>
            <a:r>
              <a:rPr lang="en-GB" sz="2000" dirty="0" err="1">
                <a:latin typeface="+mn-lt"/>
              </a:rPr>
              <a:t>och</a:t>
            </a:r>
            <a:r>
              <a:rPr lang="en-GB" sz="2000" dirty="0">
                <a:latin typeface="+mn-lt"/>
              </a:rPr>
              <a:t> Umeå </a:t>
            </a:r>
            <a:r>
              <a:rPr lang="en-GB" sz="2000" dirty="0" err="1">
                <a:latin typeface="+mn-lt"/>
              </a:rPr>
              <a:t>universitet</a:t>
            </a:r>
            <a:br>
              <a:rPr lang="en-GB" sz="2000" dirty="0">
                <a:latin typeface="+mn-lt"/>
              </a:rPr>
            </a:br>
            <a:br>
              <a:rPr lang="en-GB" sz="2000" dirty="0">
                <a:latin typeface="+mn-lt"/>
              </a:rPr>
            </a:br>
            <a:br>
              <a:rPr lang="en-GB" sz="2000" dirty="0">
                <a:latin typeface="+mn-lt"/>
              </a:rPr>
            </a:br>
            <a:br>
              <a:rPr lang="en-GB" sz="2000" dirty="0">
                <a:latin typeface="+mn-lt"/>
              </a:rPr>
            </a:br>
            <a:r>
              <a:rPr lang="en-GB" sz="2000" dirty="0">
                <a:latin typeface="+mn-lt"/>
              </a:rPr>
              <a:t>Marit Nilsson-Väre </a:t>
            </a:r>
            <a:br>
              <a:rPr lang="en-GB" sz="2000" dirty="0">
                <a:latin typeface="+mn-lt"/>
              </a:rPr>
            </a:br>
            <a:r>
              <a:rPr lang="en-GB" sz="2000" dirty="0" err="1">
                <a:latin typeface="+mn-lt"/>
              </a:rPr>
              <a:t>lektor</a:t>
            </a:r>
            <a:r>
              <a:rPr lang="en-GB" sz="2000" dirty="0">
                <a:latin typeface="+mn-lt"/>
              </a:rPr>
              <a:t>, </a:t>
            </a:r>
            <a:r>
              <a:rPr lang="en-GB" sz="2000" dirty="0" err="1">
                <a:latin typeface="+mn-lt"/>
              </a:rPr>
              <a:t>kursansvarig</a:t>
            </a:r>
            <a:br>
              <a:rPr lang="en-GB" sz="2000" dirty="0">
                <a:latin typeface="+mn-lt"/>
              </a:rPr>
            </a:br>
            <a:r>
              <a:rPr lang="en-GB" sz="2000" dirty="0">
                <a:latin typeface="+mn-lt"/>
              </a:rPr>
              <a:t>11.4.2022</a:t>
            </a:r>
            <a:br>
              <a:rPr lang="en-GB" sz="2000" dirty="0">
                <a:latin typeface="+mn-lt"/>
              </a:rPr>
            </a:br>
            <a:br>
              <a:rPr lang="en-GB" sz="4400" dirty="0"/>
            </a:b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6753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4275" y="972589"/>
            <a:ext cx="1090629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FI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Gränsöverskridande regional utveckling och planering i Kvarkenregionen  15 sp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FI" dirty="0"/>
              <a:t>Kursen är en samarbetskurs mellan Umeå universitet (Institutionen för kulturgeografi) och Hanken Svenska handelshögskolan i Vasa, och består av tre delprestationer.</a:t>
            </a:r>
            <a:endParaRPr lang="en-US" dirty="0"/>
          </a:p>
          <a:p>
            <a:endParaRPr lang="sv-FI" dirty="0"/>
          </a:p>
          <a:p>
            <a:endParaRPr lang="sv-FI" dirty="0"/>
          </a:p>
          <a:p>
            <a:r>
              <a:rPr lang="sv-FI" dirty="0"/>
              <a:t>• </a:t>
            </a:r>
            <a:r>
              <a:rPr lang="sv-FI" b="1" dirty="0"/>
              <a:t>Gränsöverskridande affärer – Företag och marknadsföring, utmaningar och möjligheter (5 sp)</a:t>
            </a:r>
          </a:p>
          <a:p>
            <a:r>
              <a:rPr lang="sv-FI" dirty="0"/>
              <a:t>	Peter Björk 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(prefekt, professor i marknadsföring)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sv-FI" dirty="0"/>
              <a:t> </a:t>
            </a:r>
            <a:endParaRPr lang="en-US" dirty="0"/>
          </a:p>
          <a:p>
            <a:r>
              <a:rPr lang="sv-FI" dirty="0"/>
              <a:t>• </a:t>
            </a:r>
            <a:r>
              <a:rPr lang="sv-FI" b="1" dirty="0"/>
              <a:t>Gränsöverskridande perspektiv på planering och utvecklingsarbete (5 sp) </a:t>
            </a:r>
          </a:p>
          <a:p>
            <a:r>
              <a:rPr lang="en-GB" dirty="0"/>
              <a:t>	Örjan Pettersson (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studierektor, universitetslektor i kulturgeografi, Umeå universitet)</a:t>
            </a:r>
            <a:r>
              <a:rPr lang="en-GB" dirty="0"/>
              <a:t> </a:t>
            </a:r>
          </a:p>
          <a:p>
            <a:pPr>
              <a:spcAft>
                <a:spcPts val="0"/>
              </a:spcAft>
            </a:pPr>
            <a:r>
              <a:rPr lang="en-GB" dirty="0"/>
              <a:t>	Olof Stjernström (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f.d. Universitetslektor i kulturgeografi vid Umeå universitet,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nu professor vid Norduniversitetet i Norge, Fakulteten för </a:t>
            </a:r>
            <a:r>
              <a:rPr lang="sv-FI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samfunnsvitenskap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GB" dirty="0"/>
          </a:p>
          <a:p>
            <a:endParaRPr lang="en-US" dirty="0"/>
          </a:p>
          <a:p>
            <a:r>
              <a:rPr lang="sv-FI" dirty="0"/>
              <a:t>• </a:t>
            </a:r>
            <a:r>
              <a:rPr lang="sv-FI" b="1" dirty="0"/>
              <a:t>Kommunikation inom organisationer i Kvarkenregionen (5 sp) </a:t>
            </a:r>
          </a:p>
          <a:p>
            <a:r>
              <a:rPr lang="sv-FI" dirty="0"/>
              <a:t>	Marit Nilsson-Väre (lektor i finska) </a:t>
            </a:r>
          </a:p>
          <a:p>
            <a:r>
              <a:rPr lang="sv-FI" dirty="0"/>
              <a:t>	Marina Bergström (universitetslärare i svenska) (2020-2021)</a:t>
            </a:r>
          </a:p>
          <a:p>
            <a:endParaRPr lang="sv-FI" dirty="0"/>
          </a:p>
          <a:p>
            <a:r>
              <a:rPr lang="sv-FI" dirty="0"/>
              <a:t> </a:t>
            </a:r>
            <a:endParaRPr lang="en-US" dirty="0"/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24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8597" y="748146"/>
            <a:ext cx="958457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FI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Kursens syfte</a:t>
            </a:r>
          </a:p>
          <a:p>
            <a:endParaRPr lang="sv-FI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FI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Kursens syfte är att  belysa </a:t>
            </a:r>
            <a:r>
              <a:rPr lang="sv-F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förutsättningar för gränsöverskridande samarbete </a:t>
            </a:r>
            <a:r>
              <a:rPr lang="sv-FI" sz="2000" dirty="0">
                <a:latin typeface="Calibri" panose="020F0502020204030204" pitchFamily="34" charset="0"/>
                <a:ea typeface="Calibri" panose="020F0502020204030204" pitchFamily="34" charset="0"/>
              </a:rPr>
              <a:t>och planering i ett gränsområde (Kvarken) med beaktande av </a:t>
            </a:r>
            <a:r>
              <a:rPr lang="sv-F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kulturella skillnader och likheter</a:t>
            </a:r>
            <a:r>
              <a:rPr lang="sv-FI" sz="2000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sv-F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språkens betydelse </a:t>
            </a:r>
            <a:r>
              <a:rPr lang="sv-FI" sz="2000" dirty="0">
                <a:latin typeface="Calibri" panose="020F0502020204030204" pitchFamily="34" charset="0"/>
                <a:ea typeface="Calibri" panose="020F0502020204030204" pitchFamily="34" charset="0"/>
              </a:rPr>
              <a:t>för förståelse och kommunikation, förutsättningar för </a:t>
            </a:r>
            <a:r>
              <a:rPr lang="sv-F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regional ekonomisk utveckling </a:t>
            </a:r>
            <a:r>
              <a:rPr lang="sv-FI" sz="2000" dirty="0">
                <a:latin typeface="Calibri" panose="020F0502020204030204" pitchFamily="34" charset="0"/>
                <a:ea typeface="Calibri" panose="020F0502020204030204" pitchFamily="34" charset="0"/>
              </a:rPr>
              <a:t>över landsgränsen</a:t>
            </a:r>
            <a:r>
              <a:rPr lang="sv-F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sv-FI" sz="2000" dirty="0">
                <a:solidFill>
                  <a:srgbClr val="FF0000"/>
                </a:solidFill>
              </a:rPr>
              <a:t> </a:t>
            </a:r>
          </a:p>
          <a:p>
            <a:r>
              <a:rPr lang="sv-FI" sz="2000" dirty="0"/>
              <a:t> 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Kursen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gick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som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pilotkurs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våren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2020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mellan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Vasa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och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Umeå med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närstudier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och</a:t>
            </a: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distansstudier</a:t>
            </a:r>
            <a:endParaRPr lang="en-GB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Kursen fortlöpte andra gången under </a:t>
            </a:r>
            <a:r>
              <a:rPr lang="sv-FI" dirty="0">
                <a:latin typeface="Calibri" panose="020F0502020204030204" pitchFamily="34" charset="0"/>
                <a:ea typeface="Calibri" panose="020F0502020204030204" pitchFamily="34" charset="0"/>
              </a:rPr>
              <a:t>våren 2021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 januari-maj  via distansstudier, med online-undervisning, </a:t>
            </a:r>
            <a:r>
              <a:rPr lang="sv-FI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närträffar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över nätet via Teams.</a:t>
            </a:r>
          </a:p>
          <a:p>
            <a:pPr>
              <a:spcAft>
                <a:spcPts val="0"/>
              </a:spcAft>
            </a:pPr>
            <a:endParaRPr lang="sv-F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latin typeface="Calibri" panose="020F0502020204030204" pitchFamily="34" charset="0"/>
                <a:ea typeface="Calibri" panose="020F0502020204030204" pitchFamily="34" charset="0"/>
              </a:rPr>
              <a:t>Flerformsundervisning med blandade lärmiljöer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 Vasa och Umeå. Inbjudna gäster online  eller via </a:t>
            </a:r>
            <a:r>
              <a:rPr lang="sv-FI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inbandade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virtuella besök, intervjuer.</a:t>
            </a:r>
          </a:p>
          <a:p>
            <a:pPr>
              <a:spcAft>
                <a:spcPts val="0"/>
              </a:spcAft>
            </a:pPr>
            <a:endParaRPr lang="sv-F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Plan för våren 2022, veckovisa distansstudier varje torsdag kl. 14-17 och två tre-dagars </a:t>
            </a:r>
            <a:r>
              <a:rPr lang="sv-FI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närträffar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ena i mars i Umeå och andra i maj i Vasa. </a:t>
            </a:r>
          </a:p>
          <a:p>
            <a:pPr>
              <a:spcAft>
                <a:spcPts val="0"/>
              </a:spcAft>
            </a:pPr>
            <a:endParaRPr lang="sv-F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Målgrupp: </a:t>
            </a:r>
            <a:r>
              <a:rPr lang="sv-F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kandidat- och magisterstuderande med 30 sp förkunskapskrav inom sitt område</a:t>
            </a:r>
          </a:p>
          <a:p>
            <a:pPr>
              <a:spcAft>
                <a:spcPts val="0"/>
              </a:spcAft>
            </a:pPr>
            <a:endParaRPr lang="sv-FI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1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1766" y="822959"/>
            <a:ext cx="10532225" cy="3970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sv-FI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Gränsöverskridande affärer - Företag och marknadsföring, utmaningar  </a:t>
            </a: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( 5 sp)  (Vasa)</a:t>
            </a:r>
          </a:p>
          <a:p>
            <a:pPr>
              <a:spcAft>
                <a:spcPts val="0"/>
              </a:spcAft>
            </a:pPr>
            <a:endParaRPr lang="sv-F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Lärandemål</a:t>
            </a:r>
            <a:r>
              <a:rPr lang="sv-FI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 har en bred förståelse för hur gränsöverskridande handel fungerar, dess möjligheter och utmaningar, och hur företag kan samverka för starkare konkurrenskraft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sv-F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Efter avlagd kurs kan du </a:t>
            </a:r>
            <a:endParaRPr lang="en-US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identifiera marknadsföringsmöjligheter och strukturer för innovationsutveckling i samarbetsnätverk och företagskluster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identifiera drivkrafter som formar näringslivet i Kvarkenregionen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utarbeta redskap och instrument för analys av gränsöverskridande näringsverksamhet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färdigställa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strategidokument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affärsutveckling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209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3781" y="507076"/>
            <a:ext cx="9218815" cy="510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sv-FI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Gränsöverskridande perspektiv på  planering och utvecklingsarbete (5 sp) (Umeå)</a:t>
            </a:r>
          </a:p>
          <a:p>
            <a:pPr>
              <a:spcAft>
                <a:spcPts val="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Lärandemål</a:t>
            </a:r>
            <a:r>
              <a:rPr lang="sv-FI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 är förtrogen med de regelverk och planeringssystem som styr samhällsplaneringen i Norden, speciellt när det gäller Kvarkenregionen. Du har förutsättningar för olika former av samarbete i Kvarkenregionen. </a:t>
            </a:r>
          </a:p>
          <a:p>
            <a:pPr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Efter avlagd kurs kan du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använda centrala begrepp och teorier kopplade till gränsöverskridande planering och utvecklingsarbete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urskilja olika former av gränsöverskridande samarbeten ur ett flernivåperspektiv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tillämpa relevanta begrepp och teorier på ett konkret gränsöverskridande samarbetsprojekt eller -organisation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författa skriftliga rapporter (PM) och presentera dem muntligt i enlighet med givna instruktioner och tidsramar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• analysera och diskutera hur skillnader i planeringssystem påverkar möjligheterna att genomföra samarbeten över nationsgränser inom områdena samhällsplanering och regional utveckling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0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5373" y="769638"/>
            <a:ext cx="10609811" cy="582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FI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Kommunikation inom organisationer i gränsregioner  ( 5 sp) (Vasa)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Lärandemål </a:t>
            </a:r>
          </a:p>
          <a:p>
            <a:pPr>
              <a:spcAft>
                <a:spcPts val="0"/>
              </a:spcAft>
            </a:pP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 har fördjupat dina insikter i likheter och skillnader mellan det finska och det svenska samhället och i språkanvändningen och kulturen i företag verksamma i Kvarkenregionen. Du känner till mekanismer som påverkar kommunikationen i regioner med kulturell mångfald och tätt samarbete över landsgränser. </a:t>
            </a:r>
          </a:p>
          <a:p>
            <a:pPr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Efter avlagd kurs kan du </a:t>
            </a:r>
          </a:p>
          <a:p>
            <a:pPr>
              <a:spcAft>
                <a:spcPts val="0"/>
              </a:spcAft>
            </a:pPr>
            <a:endParaRPr lang="en-US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belysa skillnaderna mellan det finska och det svenska samhället samt kulturella skillnader och likheter mellan Finland och Sverige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analysera hur faktorer såsom mentalitet, kultur, historia, traditioner, regelverk och samhällets uppbyggnad styr och påverkar den interna och den externa kommunikationen i företag och organisationer i Finland och i Sverige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diskutera möteskulturen i Sverige och i Finland och hur gränsöverskridande verksamhet och den flerspråkiga verksamhetsmiljön tar sig uttryck i möten.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sv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</a:t>
            </a:r>
            <a:r>
              <a:rPr lang="sv-FI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urskilja hur företag och organisationer kommunicerar sitt budskap och sitt varumärke i Finland och i Sverige och tolka skillnader och likheter i marknadsföringskommunikationen i relation till avsändarens och mottagarens språkliga och kulturella bakgrund och värderingar.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77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706</Words>
  <Application>Microsoft Office PowerPoint</Application>
  <PresentationFormat>Widescreen</PresentationFormat>
  <Paragraphs>68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Gränsöverskridande regionalutveckling och planering i Kvarkenregionen   Samarbetskurs mellan Hanken Svenska handelshögskolan och Umeå universitet    Marit Nilsson-Väre  lektor, kursansvarig 11.4.2022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Hanken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Marit Nilsson-Väre</dc:creator>
  <cp:lastModifiedBy>Marit Nilsson-Väre</cp:lastModifiedBy>
  <cp:revision>32</cp:revision>
  <cp:lastPrinted>2022-01-27T11:39:55Z</cp:lastPrinted>
  <dcterms:created xsi:type="dcterms:W3CDTF">2019-09-03T07:07:56Z</dcterms:created>
  <dcterms:modified xsi:type="dcterms:W3CDTF">2022-06-23T14:39:37Z</dcterms:modified>
</cp:coreProperties>
</file>