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2" r:id="rId3"/>
    <p:sldMasterId id="2147483654" r:id="rId4"/>
    <p:sldMasterId id="2147483656" r:id="rId5"/>
    <p:sldMasterId id="2147483658" r:id="rId6"/>
    <p:sldMasterId id="2147483660" r:id="rId7"/>
    <p:sldMasterId id="2147483662" r:id="rId8"/>
    <p:sldMasterId id="2147484816" r:id="rId9"/>
  </p:sldMasterIdLst>
  <p:notesMasterIdLst>
    <p:notesMasterId r:id="rId26"/>
  </p:notesMasterIdLst>
  <p:handoutMasterIdLst>
    <p:handoutMasterId r:id="rId27"/>
  </p:handoutMasterIdLst>
  <p:sldIdLst>
    <p:sldId id="265" r:id="rId10"/>
    <p:sldId id="266" r:id="rId11"/>
    <p:sldId id="318" r:id="rId12"/>
    <p:sldId id="333" r:id="rId13"/>
    <p:sldId id="285" r:id="rId14"/>
    <p:sldId id="326" r:id="rId15"/>
    <p:sldId id="320" r:id="rId16"/>
    <p:sldId id="331" r:id="rId17"/>
    <p:sldId id="321" r:id="rId18"/>
    <p:sldId id="323" r:id="rId19"/>
    <p:sldId id="305" r:id="rId20"/>
    <p:sldId id="324" r:id="rId21"/>
    <p:sldId id="325" r:id="rId22"/>
    <p:sldId id="328" r:id="rId23"/>
    <p:sldId id="332" r:id="rId24"/>
    <p:sldId id="329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  <a:srgbClr val="005F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66157" autoAdjust="0"/>
  </p:normalViewPr>
  <p:slideViewPr>
    <p:cSldViewPr snapToGrid="0">
      <p:cViewPr varScale="1">
        <p:scale>
          <a:sx n="75" d="100"/>
          <a:sy n="75" d="100"/>
        </p:scale>
        <p:origin x="265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-231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sv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9AC589D-9CBC-418C-A82E-6A48BDB5ABCE}" type="datetimeFigureOut">
              <a:rPr lang="sv-FI"/>
              <a:pPr>
                <a:defRPr/>
              </a:pPr>
              <a:t>21-11-2019</a:t>
            </a:fld>
            <a:endParaRPr lang="sv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sv-FI"/>
              <a:t>Copyright Hanken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EB55C06-2EFB-40EC-8A2C-3559876B6DEC}" type="slidenum">
              <a:rPr lang="sv-FI"/>
              <a:pPr>
                <a:defRPr/>
              </a:pPr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759770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sv-FI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sv-FI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FI" noProof="0"/>
              <a:t>Klicka här för att ändra format på bakgrundstexten</a:t>
            </a:r>
          </a:p>
          <a:p>
            <a:pPr lvl="1"/>
            <a:r>
              <a:rPr lang="en-US" altLang="sv-FI" noProof="0"/>
              <a:t>Nivå två</a:t>
            </a:r>
          </a:p>
          <a:p>
            <a:pPr lvl="2"/>
            <a:r>
              <a:rPr lang="en-US" altLang="sv-FI" noProof="0"/>
              <a:t>Nivå tre</a:t>
            </a:r>
          </a:p>
          <a:p>
            <a:pPr lvl="3"/>
            <a:r>
              <a:rPr lang="en-US" altLang="sv-FI" noProof="0"/>
              <a:t>Nivå fyra</a:t>
            </a:r>
          </a:p>
          <a:p>
            <a:pPr lvl="4"/>
            <a:r>
              <a:rPr lang="en-US" altLang="sv-FI" noProof="0"/>
              <a:t>Nivå fem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 altLang="sv-FI"/>
              <a:t>Copyright Hanken</a:t>
            </a:r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8C03CBA-3857-4197-9516-8BD16E3848D9}" type="slidenum">
              <a:rPr lang="en-US" altLang="sv-FI"/>
              <a:pPr>
                <a:defRPr/>
              </a:pPr>
              <a:t>‹#›</a:t>
            </a:fld>
            <a:endParaRPr lang="en-US" altLang="sv-FI"/>
          </a:p>
        </p:txBody>
      </p:sp>
    </p:spTree>
    <p:extLst>
      <p:ext uri="{BB962C8B-B14F-4D97-AF65-F5344CB8AC3E}">
        <p14:creationId xmlns:p14="http://schemas.microsoft.com/office/powerpoint/2010/main" val="6257540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D5FE687-04D7-4D40-A487-6672A4AF53B1}" type="slidenum">
              <a:rPr lang="en-US" altLang="sv-FI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sv-FI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v-FI" altLang="sv-FI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C03CBA-3857-4197-9516-8BD16E3848D9}" type="slidenum">
              <a:rPr lang="en-US" altLang="sv-FI" smtClean="0"/>
              <a:pPr>
                <a:defRPr/>
              </a:pPr>
              <a:t>13</a:t>
            </a:fld>
            <a:endParaRPr lang="en-US" altLang="sv-FI"/>
          </a:p>
        </p:txBody>
      </p:sp>
    </p:spTree>
    <p:extLst>
      <p:ext uri="{BB962C8B-B14F-4D97-AF65-F5344CB8AC3E}">
        <p14:creationId xmlns:p14="http://schemas.microsoft.com/office/powerpoint/2010/main" val="30618439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C03CBA-3857-4197-9516-8BD16E3848D9}" type="slidenum">
              <a:rPr lang="en-US" altLang="sv-FI" smtClean="0"/>
              <a:pPr>
                <a:defRPr/>
              </a:pPr>
              <a:t>14</a:t>
            </a:fld>
            <a:endParaRPr lang="en-US" altLang="sv-FI"/>
          </a:p>
        </p:txBody>
      </p:sp>
    </p:spTree>
    <p:extLst>
      <p:ext uri="{BB962C8B-B14F-4D97-AF65-F5344CB8AC3E}">
        <p14:creationId xmlns:p14="http://schemas.microsoft.com/office/powerpoint/2010/main" val="10624733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C03CBA-3857-4197-9516-8BD16E3848D9}" type="slidenum">
              <a:rPr lang="en-US" altLang="sv-FI" smtClean="0"/>
              <a:pPr>
                <a:defRPr/>
              </a:pPr>
              <a:t>15</a:t>
            </a:fld>
            <a:endParaRPr lang="en-US" altLang="sv-FI"/>
          </a:p>
        </p:txBody>
      </p:sp>
    </p:spTree>
    <p:extLst>
      <p:ext uri="{BB962C8B-B14F-4D97-AF65-F5344CB8AC3E}">
        <p14:creationId xmlns:p14="http://schemas.microsoft.com/office/powerpoint/2010/main" val="8373183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C03CBA-3857-4197-9516-8BD16E3848D9}" type="slidenum">
              <a:rPr lang="en-US" altLang="sv-FI" smtClean="0"/>
              <a:pPr>
                <a:defRPr/>
              </a:pPr>
              <a:t>16</a:t>
            </a:fld>
            <a:endParaRPr lang="en-US" altLang="sv-FI"/>
          </a:p>
        </p:txBody>
      </p:sp>
    </p:spTree>
    <p:extLst>
      <p:ext uri="{BB962C8B-B14F-4D97-AF65-F5344CB8AC3E}">
        <p14:creationId xmlns:p14="http://schemas.microsoft.com/office/powerpoint/2010/main" val="4037913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42604D7-E2E2-4E36-837A-3AED2A28E77A}" type="slidenum">
              <a:rPr lang="en-US" altLang="sv-FI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sv-FI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v-FI" altLang="sv-FI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C03CBA-3857-4197-9516-8BD16E3848D9}" type="slidenum">
              <a:rPr lang="en-US" altLang="sv-FI" smtClean="0"/>
              <a:pPr>
                <a:defRPr/>
              </a:pPr>
              <a:t>4</a:t>
            </a:fld>
            <a:endParaRPr lang="en-US" altLang="sv-FI"/>
          </a:p>
        </p:txBody>
      </p:sp>
    </p:spTree>
    <p:extLst>
      <p:ext uri="{BB962C8B-B14F-4D97-AF65-F5344CB8AC3E}">
        <p14:creationId xmlns:p14="http://schemas.microsoft.com/office/powerpoint/2010/main" val="25691184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C01FCD-2E64-4B6C-B42E-AE9B83A06FD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532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C03CBA-3857-4197-9516-8BD16E3848D9}" type="slidenum">
              <a:rPr lang="en-US" altLang="sv-FI" smtClean="0"/>
              <a:pPr>
                <a:defRPr/>
              </a:pPr>
              <a:t>6</a:t>
            </a:fld>
            <a:endParaRPr lang="en-US" altLang="sv-FI"/>
          </a:p>
        </p:txBody>
      </p:sp>
    </p:spTree>
    <p:extLst>
      <p:ext uri="{BB962C8B-B14F-4D97-AF65-F5344CB8AC3E}">
        <p14:creationId xmlns:p14="http://schemas.microsoft.com/office/powerpoint/2010/main" val="14029005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C03CBA-3857-4197-9516-8BD16E3848D9}" type="slidenum">
              <a:rPr lang="en-US" altLang="sv-FI" smtClean="0"/>
              <a:pPr>
                <a:defRPr/>
              </a:pPr>
              <a:t>7</a:t>
            </a:fld>
            <a:endParaRPr lang="en-US" altLang="sv-FI"/>
          </a:p>
        </p:txBody>
      </p:sp>
    </p:spTree>
    <p:extLst>
      <p:ext uri="{BB962C8B-B14F-4D97-AF65-F5344CB8AC3E}">
        <p14:creationId xmlns:p14="http://schemas.microsoft.com/office/powerpoint/2010/main" val="30198261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C03CBA-3857-4197-9516-8BD16E3848D9}" type="slidenum">
              <a:rPr lang="en-US" altLang="sv-FI" smtClean="0"/>
              <a:pPr>
                <a:defRPr/>
              </a:pPr>
              <a:t>9</a:t>
            </a:fld>
            <a:endParaRPr lang="en-US" altLang="sv-FI"/>
          </a:p>
        </p:txBody>
      </p:sp>
    </p:spTree>
    <p:extLst>
      <p:ext uri="{BB962C8B-B14F-4D97-AF65-F5344CB8AC3E}">
        <p14:creationId xmlns:p14="http://schemas.microsoft.com/office/powerpoint/2010/main" val="28097719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C03CBA-3857-4197-9516-8BD16E3848D9}" type="slidenum">
              <a:rPr lang="en-US" altLang="sv-FI" smtClean="0"/>
              <a:pPr>
                <a:defRPr/>
              </a:pPr>
              <a:t>11</a:t>
            </a:fld>
            <a:endParaRPr lang="en-US" altLang="sv-FI"/>
          </a:p>
        </p:txBody>
      </p:sp>
    </p:spTree>
    <p:extLst>
      <p:ext uri="{BB962C8B-B14F-4D97-AF65-F5344CB8AC3E}">
        <p14:creationId xmlns:p14="http://schemas.microsoft.com/office/powerpoint/2010/main" val="34156214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C03CBA-3857-4197-9516-8BD16E3848D9}" type="slidenum">
              <a:rPr lang="en-US" altLang="sv-FI" smtClean="0"/>
              <a:pPr>
                <a:defRPr/>
              </a:pPr>
              <a:t>12</a:t>
            </a:fld>
            <a:endParaRPr lang="en-US" altLang="sv-FI"/>
          </a:p>
        </p:txBody>
      </p:sp>
    </p:spTree>
    <p:extLst>
      <p:ext uri="{BB962C8B-B14F-4D97-AF65-F5344CB8AC3E}">
        <p14:creationId xmlns:p14="http://schemas.microsoft.com/office/powerpoint/2010/main" val="2900729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613568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v-FI" altLang="sv-FI"/>
          </a:p>
        </p:txBody>
      </p:sp>
      <p:pic>
        <p:nvPicPr>
          <p:cNvPr id="7" name="Picture 9" descr="färgr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355600"/>
            <a:ext cx="88582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66825" y="2244725"/>
            <a:ext cx="6696075" cy="1112838"/>
          </a:xfrm>
        </p:spPr>
        <p:txBody>
          <a:bodyPr anchor="t"/>
          <a:lstStyle>
            <a:lvl1pPr>
              <a:lnSpc>
                <a:spcPts val="3800"/>
              </a:lnSpc>
              <a:defRPr i="0"/>
            </a:lvl1pPr>
          </a:lstStyle>
          <a:p>
            <a:pPr lvl="0"/>
            <a:r>
              <a:rPr lang="en-US" altLang="sv-FI" noProof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85875" y="3644900"/>
            <a:ext cx="6677025" cy="1752600"/>
          </a:xfrm>
        </p:spPr>
        <p:txBody>
          <a:bodyPr/>
          <a:lstStyle>
            <a:lvl1pPr marL="0" indent="0">
              <a:lnSpc>
                <a:spcPts val="3800"/>
              </a:lnSpc>
              <a:spcBef>
                <a:spcPct val="0"/>
              </a:spcBef>
              <a:buFont typeface="Georgia" pitchFamily="18" charset="0"/>
              <a:buNone/>
              <a:defRPr sz="3200" i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sv-FI" noProof="0"/>
              <a:t>Click to edit Master subtitle style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  <a:endParaRPr lang="en-US" altLang="sv-FI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6300000"/>
            <a:ext cx="2723552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824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  <a:endParaRPr lang="en-US" altLang="sv-FI" dirty="0"/>
          </a:p>
        </p:txBody>
      </p:sp>
    </p:spTree>
    <p:extLst>
      <p:ext uri="{BB962C8B-B14F-4D97-AF65-F5344CB8AC3E}">
        <p14:creationId xmlns:p14="http://schemas.microsoft.com/office/powerpoint/2010/main" val="389040213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10300" y="58738"/>
            <a:ext cx="1744663" cy="5962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6313" y="58738"/>
            <a:ext cx="5081587" cy="5962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07175" y="6381750"/>
            <a:ext cx="23764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i="1">
                <a:latin typeface="+mn-lt"/>
              </a:defRPr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96689682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75" y="58738"/>
            <a:ext cx="6069013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76313" y="1844675"/>
            <a:ext cx="3413125" cy="41767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844675"/>
            <a:ext cx="3413125" cy="41767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07175" y="6381750"/>
            <a:ext cx="23764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i="1">
                <a:latin typeface="+mn-lt"/>
              </a:defRPr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30025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10300" y="58738"/>
            <a:ext cx="1744663" cy="5962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6313" y="58738"/>
            <a:ext cx="5081587" cy="5962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  <a:endParaRPr lang="en-US" altLang="sv-FI" dirty="0"/>
          </a:p>
        </p:txBody>
      </p:sp>
    </p:spTree>
    <p:extLst>
      <p:ext uri="{BB962C8B-B14F-4D97-AF65-F5344CB8AC3E}">
        <p14:creationId xmlns:p14="http://schemas.microsoft.com/office/powerpoint/2010/main" val="1249821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61356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v-FI" altLang="sv-FI"/>
          </a:p>
        </p:txBody>
      </p:sp>
      <p:pic>
        <p:nvPicPr>
          <p:cNvPr id="7" name="Picture 7" descr="färgr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355600"/>
            <a:ext cx="88582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66825" y="2244725"/>
            <a:ext cx="6696075" cy="1112838"/>
          </a:xfrm>
        </p:spPr>
        <p:txBody>
          <a:bodyPr anchor="t"/>
          <a:lstStyle>
            <a:lvl1pPr>
              <a:lnSpc>
                <a:spcPts val="3800"/>
              </a:lnSpc>
              <a:defRPr i="0"/>
            </a:lvl1pPr>
          </a:lstStyle>
          <a:p>
            <a:pPr lvl="0"/>
            <a:r>
              <a:rPr lang="en-US" altLang="sv-FI" noProof="0"/>
              <a:t>Klicka här för att ändra format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85875" y="3644900"/>
            <a:ext cx="6677025" cy="1752600"/>
          </a:xfrm>
        </p:spPr>
        <p:txBody>
          <a:bodyPr/>
          <a:lstStyle>
            <a:lvl1pPr marL="0" indent="0">
              <a:lnSpc>
                <a:spcPts val="3800"/>
              </a:lnSpc>
              <a:buFont typeface="Georgia" pitchFamily="18" charset="0"/>
              <a:buNone/>
              <a:defRPr sz="3200" i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sv-FI" noProof="0"/>
              <a:t>Klicka här för att ändra format på underrubrik i bakgrunden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6300000"/>
            <a:ext cx="2723552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247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23814701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2274637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6313" y="1844675"/>
            <a:ext cx="3413125" cy="4176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844675"/>
            <a:ext cx="3413125" cy="4176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12093330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2456753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13487393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22894508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3122660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</a:t>
            </a:r>
            <a:r>
              <a:rPr lang="en-US" altLang="sv-FI" err="1"/>
              <a:t>Hanken</a:t>
            </a:r>
            <a:endParaRPr lang="en-US" altLang="sv-FI"/>
          </a:p>
        </p:txBody>
      </p:sp>
    </p:spTree>
    <p:extLst>
      <p:ext uri="{BB962C8B-B14F-4D97-AF65-F5344CB8AC3E}">
        <p14:creationId xmlns:p14="http://schemas.microsoft.com/office/powerpoint/2010/main" val="5424943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4294321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13401086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10300" y="58738"/>
            <a:ext cx="1744663" cy="5962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6313" y="58738"/>
            <a:ext cx="5081587" cy="5962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6377356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75" y="58738"/>
            <a:ext cx="6069013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76313" y="1844675"/>
            <a:ext cx="3413125" cy="41767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844675"/>
            <a:ext cx="3413125" cy="41767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210300" y="6432550"/>
            <a:ext cx="2376488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32006518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613568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v-FI" altLang="sv-FI"/>
          </a:p>
        </p:txBody>
      </p:sp>
      <p:pic>
        <p:nvPicPr>
          <p:cNvPr id="7" name="Picture 7" descr="färgr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355600"/>
            <a:ext cx="88582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1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66825" y="2244725"/>
            <a:ext cx="6696075" cy="1112838"/>
          </a:xfrm>
        </p:spPr>
        <p:txBody>
          <a:bodyPr anchor="t"/>
          <a:lstStyle>
            <a:lvl1pPr>
              <a:lnSpc>
                <a:spcPts val="3800"/>
              </a:lnSpc>
              <a:defRPr i="0"/>
            </a:lvl1pPr>
          </a:lstStyle>
          <a:p>
            <a:pPr lvl="0"/>
            <a:r>
              <a:rPr lang="en-US" altLang="sv-FI" noProof="0"/>
              <a:t>Klicka här för att ändra format</a:t>
            </a:r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85875" y="3644900"/>
            <a:ext cx="6677025" cy="1752600"/>
          </a:xfrm>
        </p:spPr>
        <p:txBody>
          <a:bodyPr/>
          <a:lstStyle>
            <a:lvl1pPr marL="0" indent="0">
              <a:lnSpc>
                <a:spcPts val="3800"/>
              </a:lnSpc>
              <a:buFont typeface="Georgia" pitchFamily="18" charset="0"/>
              <a:buNone/>
              <a:defRPr sz="3200" i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sv-FI" noProof="0"/>
              <a:t>Klicka här för att ändra format på underrubrik i bakgrunden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6300000"/>
            <a:ext cx="2723552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498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13711212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4349953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6313" y="1844675"/>
            <a:ext cx="3413125" cy="4176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844675"/>
            <a:ext cx="3413125" cy="4176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31951592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11987419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368609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  <a:endParaRPr lang="en-US" altLang="sv-FI" dirty="0"/>
          </a:p>
        </p:txBody>
      </p:sp>
    </p:spTree>
    <p:extLst>
      <p:ext uri="{BB962C8B-B14F-4D97-AF65-F5344CB8AC3E}">
        <p14:creationId xmlns:p14="http://schemas.microsoft.com/office/powerpoint/2010/main" val="3546746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32745891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16641654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25777281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3528744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10300" y="58738"/>
            <a:ext cx="1744663" cy="5962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6313" y="58738"/>
            <a:ext cx="5081587" cy="5962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3146774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6135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v-FI" altLang="sv-FI"/>
          </a:p>
        </p:txBody>
      </p:sp>
      <p:pic>
        <p:nvPicPr>
          <p:cNvPr id="7" name="Picture 7" descr="färgr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355600"/>
            <a:ext cx="88582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66825" y="2244725"/>
            <a:ext cx="6696075" cy="1112838"/>
          </a:xfrm>
        </p:spPr>
        <p:txBody>
          <a:bodyPr anchor="t"/>
          <a:lstStyle>
            <a:lvl1pPr>
              <a:lnSpc>
                <a:spcPts val="3800"/>
              </a:lnSpc>
              <a:defRPr i="0"/>
            </a:lvl1pPr>
          </a:lstStyle>
          <a:p>
            <a:pPr lvl="0"/>
            <a:r>
              <a:rPr lang="en-US" altLang="sv-FI" noProof="0"/>
              <a:t>Klicka här för att ändra format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85875" y="3644900"/>
            <a:ext cx="6677025" cy="1752600"/>
          </a:xfrm>
        </p:spPr>
        <p:txBody>
          <a:bodyPr/>
          <a:lstStyle>
            <a:lvl1pPr marL="0" indent="0">
              <a:lnSpc>
                <a:spcPts val="3800"/>
              </a:lnSpc>
              <a:buFont typeface="Georgia" pitchFamily="18" charset="0"/>
              <a:buNone/>
              <a:defRPr sz="3200" i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sv-FI" noProof="0"/>
              <a:t>Klicka här för att ändra format på underrubrik i bakgrunden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6300000"/>
            <a:ext cx="2723552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6981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41479123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311997278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6313" y="1844675"/>
            <a:ext cx="3413125" cy="4176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844675"/>
            <a:ext cx="3413125" cy="4176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417633415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3774034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6313" y="1844675"/>
            <a:ext cx="3413125" cy="4176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844675"/>
            <a:ext cx="3413125" cy="4176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</a:t>
            </a:r>
            <a:r>
              <a:rPr lang="en-US" altLang="sv-FI" err="1"/>
              <a:t>Hanken</a:t>
            </a:r>
            <a:endParaRPr lang="en-US" altLang="sv-FI"/>
          </a:p>
        </p:txBody>
      </p:sp>
    </p:spTree>
    <p:extLst>
      <p:ext uri="{BB962C8B-B14F-4D97-AF65-F5344CB8AC3E}">
        <p14:creationId xmlns:p14="http://schemas.microsoft.com/office/powerpoint/2010/main" val="251801672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152434267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194759791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423583362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357705025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331771114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10300" y="58738"/>
            <a:ext cx="1744663" cy="5962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6313" y="58738"/>
            <a:ext cx="5081587" cy="5962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286939562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613568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v-FI" altLang="sv-FI"/>
          </a:p>
        </p:txBody>
      </p:sp>
      <p:pic>
        <p:nvPicPr>
          <p:cNvPr id="7" name="Picture 7" descr="färgr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355600"/>
            <a:ext cx="88582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2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66825" y="2244725"/>
            <a:ext cx="6696075" cy="1112838"/>
          </a:xfrm>
        </p:spPr>
        <p:txBody>
          <a:bodyPr anchor="t"/>
          <a:lstStyle>
            <a:lvl1pPr>
              <a:lnSpc>
                <a:spcPts val="3800"/>
              </a:lnSpc>
              <a:defRPr i="0"/>
            </a:lvl1pPr>
          </a:lstStyle>
          <a:p>
            <a:pPr lvl="0"/>
            <a:r>
              <a:rPr lang="en-US" altLang="sv-FI" noProof="0"/>
              <a:t>Klicka här för att ändra format</a:t>
            </a: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85875" y="3644900"/>
            <a:ext cx="6677025" cy="1752600"/>
          </a:xfrm>
        </p:spPr>
        <p:txBody>
          <a:bodyPr/>
          <a:lstStyle>
            <a:lvl1pPr marL="0" indent="0">
              <a:lnSpc>
                <a:spcPts val="3800"/>
              </a:lnSpc>
              <a:buFont typeface="Georgia" pitchFamily="18" charset="0"/>
              <a:buNone/>
              <a:defRPr sz="3200" i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sv-FI" noProof="0"/>
              <a:t>Klicka här för att ändra format på underrubrik i bakgrunden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6300000"/>
            <a:ext cx="2723552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9037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25749728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35111833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6313" y="1844675"/>
            <a:ext cx="3413125" cy="4176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844675"/>
            <a:ext cx="3413125" cy="4176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2450461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  <a:endParaRPr lang="en-US" altLang="sv-FI" dirty="0"/>
          </a:p>
        </p:txBody>
      </p:sp>
    </p:spTree>
    <p:extLst>
      <p:ext uri="{BB962C8B-B14F-4D97-AF65-F5344CB8AC3E}">
        <p14:creationId xmlns:p14="http://schemas.microsoft.com/office/powerpoint/2010/main" val="317911177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358767263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27671308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123389582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363297938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11844491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413414603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10300" y="58738"/>
            <a:ext cx="1744663" cy="5962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6313" y="58738"/>
            <a:ext cx="5081587" cy="5962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63237695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613568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v-FI" altLang="sv-FI"/>
          </a:p>
        </p:txBody>
      </p:sp>
      <p:pic>
        <p:nvPicPr>
          <p:cNvPr id="7" name="Picture 7" descr="färgr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355600"/>
            <a:ext cx="88582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3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66825" y="2244725"/>
            <a:ext cx="6696075" cy="1112838"/>
          </a:xfrm>
        </p:spPr>
        <p:txBody>
          <a:bodyPr anchor="t"/>
          <a:lstStyle>
            <a:lvl1pPr>
              <a:lnSpc>
                <a:spcPts val="3800"/>
              </a:lnSpc>
              <a:defRPr i="0"/>
            </a:lvl1pPr>
          </a:lstStyle>
          <a:p>
            <a:pPr lvl="0"/>
            <a:r>
              <a:rPr lang="en-US" altLang="sv-FI" noProof="0"/>
              <a:t>Klicka här för att ändra format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85875" y="3644900"/>
            <a:ext cx="6677025" cy="1752600"/>
          </a:xfrm>
        </p:spPr>
        <p:txBody>
          <a:bodyPr/>
          <a:lstStyle>
            <a:lvl1pPr marL="0" indent="0">
              <a:lnSpc>
                <a:spcPts val="3800"/>
              </a:lnSpc>
              <a:buFont typeface="Georgia" pitchFamily="18" charset="0"/>
              <a:buNone/>
              <a:defRPr sz="3200" i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sv-FI" noProof="0"/>
              <a:t>Klicka här för att ändra format på underrubrik i bakgrunden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0"/>
          </p:nvPr>
        </p:nvSpPr>
        <p:spPr>
          <a:xfrm>
            <a:off x="6607175" y="6381750"/>
            <a:ext cx="2376488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6300000"/>
            <a:ext cx="2723552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49207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607175" y="6381750"/>
            <a:ext cx="2376488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219310464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607175" y="6381750"/>
            <a:ext cx="2376488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883006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</a:t>
            </a:r>
            <a:r>
              <a:rPr lang="en-US" altLang="sv-FI" err="1"/>
              <a:t>Hanken</a:t>
            </a:r>
            <a:endParaRPr lang="en-US" altLang="sv-FI"/>
          </a:p>
        </p:txBody>
      </p:sp>
    </p:spTree>
    <p:extLst>
      <p:ext uri="{BB962C8B-B14F-4D97-AF65-F5344CB8AC3E}">
        <p14:creationId xmlns:p14="http://schemas.microsoft.com/office/powerpoint/2010/main" val="87560355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6313" y="1844675"/>
            <a:ext cx="3413125" cy="4176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844675"/>
            <a:ext cx="3413125" cy="4176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607175" y="6381750"/>
            <a:ext cx="2376488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28214874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6607175" y="6381750"/>
            <a:ext cx="2376488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10002674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6607175" y="6381750"/>
            <a:ext cx="2376488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14990920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607175" y="6381750"/>
            <a:ext cx="2376488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326829362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607175" y="6381750"/>
            <a:ext cx="2376488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209171685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607175" y="6381750"/>
            <a:ext cx="2376488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205867627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607175" y="6381750"/>
            <a:ext cx="2376488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335337678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10300" y="58738"/>
            <a:ext cx="1744663" cy="5962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6313" y="58738"/>
            <a:ext cx="5081587" cy="5962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607175" y="6381750"/>
            <a:ext cx="2376488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147288774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6135688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v-FI" altLang="sv-FI"/>
          </a:p>
        </p:txBody>
      </p:sp>
      <p:pic>
        <p:nvPicPr>
          <p:cNvPr id="7" name="Picture 7" descr="färgr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355600"/>
            <a:ext cx="88582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66825" y="2244725"/>
            <a:ext cx="6696075" cy="1112838"/>
          </a:xfrm>
        </p:spPr>
        <p:txBody>
          <a:bodyPr anchor="t"/>
          <a:lstStyle>
            <a:lvl1pPr>
              <a:lnSpc>
                <a:spcPts val="3800"/>
              </a:lnSpc>
              <a:defRPr i="0"/>
            </a:lvl1pPr>
          </a:lstStyle>
          <a:p>
            <a:pPr lvl="0"/>
            <a:r>
              <a:rPr lang="en-US" altLang="sv-FI" noProof="0"/>
              <a:t>Klicka här för att ändra format</a:t>
            </a: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85875" y="3644900"/>
            <a:ext cx="6677025" cy="1752600"/>
          </a:xfrm>
        </p:spPr>
        <p:txBody>
          <a:bodyPr/>
          <a:lstStyle>
            <a:lvl1pPr marL="0" indent="0">
              <a:lnSpc>
                <a:spcPts val="3800"/>
              </a:lnSpc>
              <a:buFont typeface="Georgia" pitchFamily="18" charset="0"/>
              <a:buNone/>
              <a:defRPr sz="3200" i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sv-FI" noProof="0"/>
              <a:t>Klicka här för att ändra format på underrubrik i bakgrunden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6300000"/>
            <a:ext cx="2723552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49057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3567188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  <a:endParaRPr lang="en-US" altLang="sv-FI" dirty="0"/>
          </a:p>
        </p:txBody>
      </p:sp>
    </p:spTree>
    <p:extLst>
      <p:ext uri="{BB962C8B-B14F-4D97-AF65-F5344CB8AC3E}">
        <p14:creationId xmlns:p14="http://schemas.microsoft.com/office/powerpoint/2010/main" val="131923358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196879662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6313" y="1844675"/>
            <a:ext cx="3413125" cy="4176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844675"/>
            <a:ext cx="3413125" cy="4176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346678190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97499965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368326929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15548779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66323571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331098578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290783789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10300" y="58738"/>
            <a:ext cx="1744663" cy="5962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6313" y="58738"/>
            <a:ext cx="5081587" cy="5962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67229064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6135688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v-FI" altLang="sv-FI"/>
          </a:p>
        </p:txBody>
      </p:sp>
      <p:pic>
        <p:nvPicPr>
          <p:cNvPr id="7" name="Picture 7" descr="färgr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355600"/>
            <a:ext cx="88582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66825" y="2244725"/>
            <a:ext cx="6696075" cy="1112838"/>
          </a:xfrm>
        </p:spPr>
        <p:txBody>
          <a:bodyPr anchor="t"/>
          <a:lstStyle>
            <a:lvl1pPr>
              <a:lnSpc>
                <a:spcPts val="3800"/>
              </a:lnSpc>
              <a:defRPr i="0"/>
            </a:lvl1pPr>
          </a:lstStyle>
          <a:p>
            <a:pPr lvl="0"/>
            <a:r>
              <a:rPr lang="en-US" altLang="sv-FI" noProof="0"/>
              <a:t>Klicka här för att ändra format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85875" y="3644900"/>
            <a:ext cx="6677025" cy="1752600"/>
          </a:xfrm>
        </p:spPr>
        <p:txBody>
          <a:bodyPr/>
          <a:lstStyle>
            <a:lvl1pPr marL="0" indent="0">
              <a:lnSpc>
                <a:spcPts val="3800"/>
              </a:lnSpc>
              <a:buFont typeface="Georgia" pitchFamily="18" charset="0"/>
              <a:buNone/>
              <a:defRPr sz="3200" i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sv-FI" noProof="0"/>
              <a:t>Klicka här för att ändra format på underrubrik i bakgrunden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6300000"/>
            <a:ext cx="2723552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416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  <a:endParaRPr lang="en-US" altLang="sv-FI" dirty="0"/>
          </a:p>
        </p:txBody>
      </p:sp>
    </p:spTree>
    <p:extLst>
      <p:ext uri="{BB962C8B-B14F-4D97-AF65-F5344CB8AC3E}">
        <p14:creationId xmlns:p14="http://schemas.microsoft.com/office/powerpoint/2010/main" val="409592090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276630421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145364251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6313" y="1844675"/>
            <a:ext cx="3413125" cy="4176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844675"/>
            <a:ext cx="3413125" cy="4176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75896152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388142640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327382625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306914525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327183645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22728226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22310696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10300" y="58738"/>
            <a:ext cx="1744663" cy="5962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6313" y="58738"/>
            <a:ext cx="5081587" cy="5962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1309445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sv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  <a:endParaRPr lang="en-US" altLang="sv-FI" dirty="0"/>
          </a:p>
        </p:txBody>
      </p:sp>
    </p:spTree>
    <p:extLst>
      <p:ext uri="{BB962C8B-B14F-4D97-AF65-F5344CB8AC3E}">
        <p14:creationId xmlns:p14="http://schemas.microsoft.com/office/powerpoint/2010/main" val="183512257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0" y="0"/>
            <a:ext cx="9144000" cy="61356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v-FI" altLang="sv-FI"/>
          </a:p>
        </p:txBody>
      </p:sp>
      <p:pic>
        <p:nvPicPr>
          <p:cNvPr id="5" name="Picture 13" descr="färgr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355600"/>
            <a:ext cx="88582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18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66825" y="2244725"/>
            <a:ext cx="6696075" cy="1112838"/>
          </a:xfrm>
        </p:spPr>
        <p:txBody>
          <a:bodyPr anchor="t"/>
          <a:lstStyle>
            <a:lvl1pPr>
              <a:lnSpc>
                <a:spcPts val="3800"/>
              </a:lnSpc>
              <a:defRPr i="0">
                <a:solidFill>
                  <a:srgbClr val="FFFFFF"/>
                </a:solidFill>
              </a:defRPr>
            </a:lvl1pPr>
          </a:lstStyle>
          <a:p>
            <a:r>
              <a:rPr lang="en-GB"/>
              <a:t>Klicka här för att ändra format</a:t>
            </a:r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85875" y="3644900"/>
            <a:ext cx="6677025" cy="1752600"/>
          </a:xfrm>
        </p:spPr>
        <p:txBody>
          <a:bodyPr/>
          <a:lstStyle>
            <a:lvl1pPr marL="0" indent="0">
              <a:lnSpc>
                <a:spcPts val="3800"/>
              </a:lnSpc>
              <a:buFont typeface="Georgia" pitchFamily="18" charset="0"/>
              <a:buNone/>
              <a:defRPr sz="3200" i="1">
                <a:solidFill>
                  <a:srgbClr val="FFFFFF"/>
                </a:solidFill>
              </a:defRPr>
            </a:lvl1pPr>
          </a:lstStyle>
          <a:p>
            <a:r>
              <a:rPr lang="en-GB"/>
              <a:t>Klicka här för att ändra format på underrubrik i bakgrunden</a:t>
            </a:r>
          </a:p>
        </p:txBody>
      </p:sp>
      <p:sp>
        <p:nvSpPr>
          <p:cNvPr id="9" name="Footer Placeholder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07175" y="6381750"/>
            <a:ext cx="23764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i="1">
                <a:latin typeface="+mn-lt"/>
              </a:defRPr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6300000"/>
            <a:ext cx="2723552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05221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07175" y="6381750"/>
            <a:ext cx="23764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i="1">
                <a:latin typeface="+mn-lt"/>
              </a:defRPr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400756914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07175" y="6381750"/>
            <a:ext cx="23764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i="1">
                <a:latin typeface="+mn-lt"/>
              </a:defRPr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46327436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6313" y="1844675"/>
            <a:ext cx="3413125" cy="4176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844675"/>
            <a:ext cx="3413125" cy="4176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07175" y="6381750"/>
            <a:ext cx="23764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i="1">
                <a:latin typeface="+mn-lt"/>
              </a:defRPr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417706472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6607175" y="6381750"/>
            <a:ext cx="23764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i="1">
                <a:latin typeface="+mn-lt"/>
              </a:defRPr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108218524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07175" y="6381750"/>
            <a:ext cx="23764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i="1">
                <a:latin typeface="+mn-lt"/>
              </a:defRPr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133028528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07175" y="6381750"/>
            <a:ext cx="23764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i="1">
                <a:latin typeface="+mn-lt"/>
              </a:defRPr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424277197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07175" y="6381750"/>
            <a:ext cx="23764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i="1">
                <a:latin typeface="+mn-lt"/>
              </a:defRPr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111308519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07175" y="6381750"/>
            <a:ext cx="23764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i="1">
                <a:latin typeface="+mn-lt"/>
              </a:defRPr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240995090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07175" y="6381750"/>
            <a:ext cx="23764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i="1">
                <a:latin typeface="+mn-lt"/>
              </a:defRPr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1970247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image" Target="../media/image1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image" Target="../media/image1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Relationship Id="rId14" Type="http://schemas.openxmlformats.org/officeDocument/2006/relationships/image" Target="../media/image1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Relationship Id="rId14" Type="http://schemas.openxmlformats.org/officeDocument/2006/relationships/image" Target="../media/image1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slideLayout" Target="../slideLayouts/slideLayout101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/>
        </p:nvSpPr>
        <p:spPr bwMode="auto">
          <a:xfrm>
            <a:off x="0" y="0"/>
            <a:ext cx="9144000" cy="125888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sv-FI"/>
              <a:t>                </a:t>
            </a:r>
          </a:p>
        </p:txBody>
      </p:sp>
      <p:pic>
        <p:nvPicPr>
          <p:cNvPr id="1027" name="Picture 27" descr="Logg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242888"/>
            <a:ext cx="8794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6313" y="1844675"/>
            <a:ext cx="6978650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FI"/>
              <a:t>Klicka här för att ändra format på bakgrundstexten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85875" y="58738"/>
            <a:ext cx="60690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FI"/>
              <a:t>Klicka här för att ändra format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10300" y="6432550"/>
            <a:ext cx="2376488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i="1">
                <a:latin typeface="+mn-lt"/>
              </a:defRPr>
            </a:lvl1pPr>
          </a:lstStyle>
          <a:p>
            <a:pPr>
              <a:defRPr/>
            </a:pPr>
            <a:r>
              <a:rPr lang="en-US" altLang="sv-FI"/>
              <a:t>© </a:t>
            </a:r>
            <a:r>
              <a:rPr lang="en-US" altLang="sv-FI" err="1"/>
              <a:t>Hanken</a:t>
            </a:r>
            <a:endParaRPr lang="en-US" altLang="sv-FI"/>
          </a:p>
        </p:txBody>
      </p:sp>
      <p:pic>
        <p:nvPicPr>
          <p:cNvPr id="1031" name="Picture 12" descr="färgra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355600"/>
            <a:ext cx="88582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6"/>
          <p:cNvSpPr>
            <a:spLocks noChangeArrowheads="1"/>
          </p:cNvSpPr>
          <p:nvPr/>
        </p:nvSpPr>
        <p:spPr bwMode="auto">
          <a:xfrm>
            <a:off x="0" y="1258888"/>
            <a:ext cx="9144000" cy="317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v-FI" altLang="sv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0" r:id="rId1"/>
    <p:sldLayoutId id="2147484727" r:id="rId2"/>
    <p:sldLayoutId id="2147484781" r:id="rId3"/>
    <p:sldLayoutId id="2147484728" r:id="rId4"/>
    <p:sldLayoutId id="2147484782" r:id="rId5"/>
    <p:sldLayoutId id="2147484729" r:id="rId6"/>
    <p:sldLayoutId id="2147484783" r:id="rId7"/>
    <p:sldLayoutId id="2147484784" r:id="rId8"/>
    <p:sldLayoutId id="2147484785" r:id="rId9"/>
    <p:sldLayoutId id="2147484786" r:id="rId10"/>
    <p:sldLayoutId id="2147484787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9pPr>
    </p:titleStyle>
    <p:bodyStyle>
      <a:lvl1pPr marL="295275" indent="-295275" algn="l" rtl="0" eaLnBrk="1" fontAlgn="base" hangingPunct="1">
        <a:lnSpc>
          <a:spcPts val="2400"/>
        </a:lnSpc>
        <a:spcBef>
          <a:spcPct val="45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239713" algn="l" rtl="0" eaLnBrk="1" fontAlgn="base" hangingPunct="1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2pPr>
      <a:lvl3pPr marL="893763" algn="l" rtl="0" eaLnBrk="1" fontAlgn="base" hangingPunct="1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3pPr>
      <a:lvl4pPr marL="1363663" indent="-290513" algn="l" rtl="0" eaLnBrk="1" fontAlgn="base" hangingPunct="1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4pPr>
      <a:lvl5pPr marL="1966913" indent="-423863" algn="l" rtl="0" eaLnBrk="1" fontAlgn="base" hangingPunct="1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5pPr>
      <a:lvl6pPr marL="2424113" indent="-423863" algn="l" rtl="0" eaLnBrk="1" fontAlgn="base" hangingPunct="1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6pPr>
      <a:lvl7pPr marL="2881313" indent="-423863" algn="l" rtl="0" eaLnBrk="1" fontAlgn="base" hangingPunct="1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7pPr>
      <a:lvl8pPr marL="3338513" indent="-423863" algn="l" rtl="0" eaLnBrk="1" fontAlgn="base" hangingPunct="1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8pPr>
      <a:lvl9pPr marL="3795713" indent="-423863" algn="l" rtl="0" eaLnBrk="1" fontAlgn="base" hangingPunct="1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0" y="0"/>
            <a:ext cx="7883525" cy="1258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v-FI" altLang="sv-FI"/>
          </a:p>
        </p:txBody>
      </p:sp>
      <p:sp>
        <p:nvSpPr>
          <p:cNvPr id="2051" name="Rectangle 12"/>
          <p:cNvSpPr>
            <a:spLocks noChangeArrowheads="1"/>
          </p:cNvSpPr>
          <p:nvPr/>
        </p:nvSpPr>
        <p:spPr bwMode="auto">
          <a:xfrm>
            <a:off x="7885113" y="0"/>
            <a:ext cx="1258887" cy="125888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v-FI" altLang="sv-FI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6313" y="1844675"/>
            <a:ext cx="6978650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FI"/>
              <a:t>Klicka här för att ändra format på bakgrundstexten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85875" y="58738"/>
            <a:ext cx="60690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FI"/>
              <a:t>Klicka här för att ändra format</a:t>
            </a:r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10300" y="6434138"/>
            <a:ext cx="2376488" cy="16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i="1">
                <a:latin typeface="+mn-lt"/>
              </a:defRPr>
            </a:lvl1pPr>
          </a:lstStyle>
          <a:p>
            <a:pPr>
              <a:defRPr/>
            </a:pPr>
            <a:r>
              <a:rPr lang="en-US" altLang="sv-FI"/>
              <a:t>© </a:t>
            </a:r>
            <a:r>
              <a:rPr lang="en-US" altLang="sv-FI" err="1"/>
              <a:t>Hanken</a:t>
            </a:r>
            <a:endParaRPr lang="en-US" altLang="sv-FI"/>
          </a:p>
        </p:txBody>
      </p:sp>
      <p:pic>
        <p:nvPicPr>
          <p:cNvPr id="2055" name="Picture 9" descr="färgra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355600"/>
            <a:ext cx="88582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" name="Rectangle 13"/>
          <p:cNvSpPr>
            <a:spLocks noChangeArrowheads="1"/>
          </p:cNvSpPr>
          <p:nvPr/>
        </p:nvSpPr>
        <p:spPr bwMode="auto">
          <a:xfrm>
            <a:off x="0" y="1258888"/>
            <a:ext cx="9144000" cy="317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v-FI" altLang="sv-FI"/>
          </a:p>
        </p:txBody>
      </p:sp>
      <p:pic>
        <p:nvPicPr>
          <p:cNvPr id="2057" name="Picture 14" descr="Logga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242888"/>
            <a:ext cx="8794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88" r:id="rId1"/>
    <p:sldLayoutId id="2147484789" r:id="rId2"/>
    <p:sldLayoutId id="2147484790" r:id="rId3"/>
    <p:sldLayoutId id="2147484791" r:id="rId4"/>
    <p:sldLayoutId id="2147484792" r:id="rId5"/>
    <p:sldLayoutId id="2147484793" r:id="rId6"/>
    <p:sldLayoutId id="2147484794" r:id="rId7"/>
    <p:sldLayoutId id="2147484795" r:id="rId8"/>
    <p:sldLayoutId id="2147484796" r:id="rId9"/>
    <p:sldLayoutId id="2147484797" r:id="rId10"/>
    <p:sldLayoutId id="2147484798" r:id="rId11"/>
    <p:sldLayoutId id="2147484799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9pPr>
    </p:titleStyle>
    <p:bodyStyle>
      <a:lvl1pPr marL="295275" indent="-2952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23971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2pPr>
      <a:lvl3pPr marL="89376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3pPr>
      <a:lvl4pPr marL="1363663" indent="-29051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4pPr>
      <a:lvl5pPr marL="1966913" indent="-42386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5pPr>
      <a:lvl6pPr marL="24241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6pPr>
      <a:lvl7pPr marL="28813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7pPr>
      <a:lvl8pPr marL="33385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8pPr>
      <a:lvl9pPr marL="37957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7883525" cy="125888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v-FI" altLang="sv-FI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7883525" y="0"/>
            <a:ext cx="1260475" cy="125888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v-FI" altLang="sv-FI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6313" y="1844675"/>
            <a:ext cx="6978650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FI"/>
              <a:t>Klicka här för att ändra format på bakgrundstexten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85875" y="58738"/>
            <a:ext cx="60690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FI"/>
              <a:t>Klicka här för att ändra format</a:t>
            </a:r>
          </a:p>
        </p:txBody>
      </p:sp>
      <p:sp>
        <p:nvSpPr>
          <p:cNvPr id="921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10300" y="6432550"/>
            <a:ext cx="2376488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i="1">
                <a:latin typeface="+mn-lt"/>
              </a:defRPr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  <p:pic>
        <p:nvPicPr>
          <p:cNvPr id="3079" name="Picture 9" descr="färgra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355600"/>
            <a:ext cx="88582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Rectangle 11"/>
          <p:cNvSpPr>
            <a:spLocks noChangeArrowheads="1"/>
          </p:cNvSpPr>
          <p:nvPr/>
        </p:nvSpPr>
        <p:spPr bwMode="auto">
          <a:xfrm>
            <a:off x="0" y="1258888"/>
            <a:ext cx="9144000" cy="317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v-FI" altLang="sv-FI"/>
          </a:p>
        </p:txBody>
      </p:sp>
      <p:pic>
        <p:nvPicPr>
          <p:cNvPr id="3081" name="Picture 12" descr="Logga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138" y="242888"/>
            <a:ext cx="8794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800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9pPr>
    </p:titleStyle>
    <p:bodyStyle>
      <a:lvl1pPr marL="295275" indent="-2952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23971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2pPr>
      <a:lvl3pPr marL="89376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3pPr>
      <a:lvl4pPr marL="1363663" indent="-29051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4pPr>
      <a:lvl5pPr marL="1966913" indent="-42386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5pPr>
      <a:lvl6pPr marL="24241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6pPr>
      <a:lvl7pPr marL="28813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7pPr>
      <a:lvl8pPr marL="33385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8pPr>
      <a:lvl9pPr marL="37957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78835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v-FI" altLang="sv-FI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7885113" y="0"/>
            <a:ext cx="1258887" cy="125888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v-FI" altLang="sv-FI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6313" y="1844675"/>
            <a:ext cx="6978650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FI"/>
              <a:t>Klicka här för att ändra format på bakgrundstexten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85875" y="58738"/>
            <a:ext cx="60690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FI"/>
              <a:t>Klicka här för att ändra format</a:t>
            </a:r>
          </a:p>
        </p:txBody>
      </p:sp>
      <p:sp>
        <p:nvSpPr>
          <p:cNvPr id="9421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10300" y="6432550"/>
            <a:ext cx="23764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i="1">
                <a:latin typeface="+mn-lt"/>
              </a:defRPr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  <p:pic>
        <p:nvPicPr>
          <p:cNvPr id="4103" name="Picture 9" descr="färgra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355600"/>
            <a:ext cx="88582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Rectangle 11"/>
          <p:cNvSpPr>
            <a:spLocks noChangeArrowheads="1"/>
          </p:cNvSpPr>
          <p:nvPr/>
        </p:nvSpPr>
        <p:spPr bwMode="auto">
          <a:xfrm>
            <a:off x="0" y="1258888"/>
            <a:ext cx="9144000" cy="317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v-FI" altLang="sv-FI"/>
          </a:p>
        </p:txBody>
      </p:sp>
      <p:pic>
        <p:nvPicPr>
          <p:cNvPr id="4105" name="Picture 12" descr="Logga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138" y="242888"/>
            <a:ext cx="8794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801" r:id="rId1"/>
    <p:sldLayoutId id="2147484740" r:id="rId2"/>
    <p:sldLayoutId id="2147484741" r:id="rId3"/>
    <p:sldLayoutId id="2147484742" r:id="rId4"/>
    <p:sldLayoutId id="2147484743" r:id="rId5"/>
    <p:sldLayoutId id="2147484744" r:id="rId6"/>
    <p:sldLayoutId id="2147484745" r:id="rId7"/>
    <p:sldLayoutId id="2147484746" r:id="rId8"/>
    <p:sldLayoutId id="2147484747" r:id="rId9"/>
    <p:sldLayoutId id="2147484748" r:id="rId10"/>
    <p:sldLayoutId id="2147484749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9pPr>
    </p:titleStyle>
    <p:bodyStyle>
      <a:lvl1pPr marL="295275" indent="-2952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23971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2pPr>
      <a:lvl3pPr marL="89376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3pPr>
      <a:lvl4pPr marL="1363663" indent="-29051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4pPr>
      <a:lvl5pPr marL="1966913" indent="-42386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5pPr>
      <a:lvl6pPr marL="24241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6pPr>
      <a:lvl7pPr marL="28813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7pPr>
      <a:lvl8pPr marL="33385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8pPr>
      <a:lvl9pPr marL="37957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7883525" cy="125888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v-FI" altLang="sv-FI"/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6313" y="1844675"/>
            <a:ext cx="6978650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FI"/>
              <a:t>Klicka här för att ändra format på bakgrundstexten</a:t>
            </a:r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85875" y="58738"/>
            <a:ext cx="60690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FI"/>
              <a:t>Klicka här för att ändra format</a:t>
            </a:r>
          </a:p>
        </p:txBody>
      </p:sp>
      <p:sp>
        <p:nvSpPr>
          <p:cNvPr id="9626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10300" y="6432550"/>
            <a:ext cx="23764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i="1">
                <a:latin typeface="+mn-lt"/>
              </a:defRPr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  <p:pic>
        <p:nvPicPr>
          <p:cNvPr id="5126" name="Picture 9" descr="färgra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355600"/>
            <a:ext cx="88582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Rectangle 11"/>
          <p:cNvSpPr>
            <a:spLocks noChangeArrowheads="1"/>
          </p:cNvSpPr>
          <p:nvPr/>
        </p:nvSpPr>
        <p:spPr bwMode="auto">
          <a:xfrm>
            <a:off x="0" y="1258888"/>
            <a:ext cx="9144000" cy="317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v-FI" altLang="sv-FI"/>
          </a:p>
        </p:txBody>
      </p:sp>
      <p:grpSp>
        <p:nvGrpSpPr>
          <p:cNvPr id="5128" name="Group 1"/>
          <p:cNvGrpSpPr>
            <a:grpSpLocks/>
          </p:cNvGrpSpPr>
          <p:nvPr/>
        </p:nvGrpSpPr>
        <p:grpSpPr bwMode="auto">
          <a:xfrm>
            <a:off x="7885113" y="0"/>
            <a:ext cx="1258887" cy="1258888"/>
            <a:chOff x="7884368" y="0"/>
            <a:chExt cx="1260000" cy="1258888"/>
          </a:xfrm>
        </p:grpSpPr>
        <p:sp>
          <p:nvSpPr>
            <p:cNvPr id="5131" name="Rectangle 3"/>
            <p:cNvSpPr>
              <a:spLocks noChangeArrowheads="1"/>
            </p:cNvSpPr>
            <p:nvPr/>
          </p:nvSpPr>
          <p:spPr bwMode="auto">
            <a:xfrm>
              <a:off x="7884368" y="0"/>
              <a:ext cx="1260000" cy="125888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sv-FI" altLang="sv-FI"/>
            </a:p>
          </p:txBody>
        </p:sp>
        <p:pic>
          <p:nvPicPr>
            <p:cNvPr id="5130" name="Picture 12" descr="Logga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5013" y="242888"/>
              <a:ext cx="879475" cy="790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02" r:id="rId1"/>
    <p:sldLayoutId id="2147484750" r:id="rId2"/>
    <p:sldLayoutId id="2147484751" r:id="rId3"/>
    <p:sldLayoutId id="2147484752" r:id="rId4"/>
    <p:sldLayoutId id="2147484753" r:id="rId5"/>
    <p:sldLayoutId id="2147484754" r:id="rId6"/>
    <p:sldLayoutId id="2147484755" r:id="rId7"/>
    <p:sldLayoutId id="2147484756" r:id="rId8"/>
    <p:sldLayoutId id="2147484757" r:id="rId9"/>
    <p:sldLayoutId id="2147484758" r:id="rId10"/>
    <p:sldLayoutId id="2147484759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9pPr>
    </p:titleStyle>
    <p:bodyStyle>
      <a:lvl1pPr marL="295275" indent="-2952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23971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2pPr>
      <a:lvl3pPr marL="89376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3pPr>
      <a:lvl4pPr marL="1363663" indent="-29051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4pPr>
      <a:lvl5pPr marL="1966913" indent="-42386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5pPr>
      <a:lvl6pPr marL="24241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6pPr>
      <a:lvl7pPr marL="28813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7pPr>
      <a:lvl8pPr marL="33385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8pPr>
      <a:lvl9pPr marL="37957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7883525" cy="125888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v-FI" altLang="sv-FI"/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6313" y="1844675"/>
            <a:ext cx="6978650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FI"/>
              <a:t>Klicka här för att ändra format på bakgrundstexten</a:t>
            </a:r>
          </a:p>
        </p:txBody>
      </p:sp>
      <p:sp>
        <p:nvSpPr>
          <p:cNvPr id="614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85875" y="58738"/>
            <a:ext cx="60690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FI"/>
              <a:t>Klicka här för att ändra format</a:t>
            </a:r>
          </a:p>
        </p:txBody>
      </p:sp>
      <p:pic>
        <p:nvPicPr>
          <p:cNvPr id="6149" name="Picture 9" descr="färgra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355600"/>
            <a:ext cx="88582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Rectangle 11"/>
          <p:cNvSpPr>
            <a:spLocks noChangeArrowheads="1"/>
          </p:cNvSpPr>
          <p:nvPr/>
        </p:nvSpPr>
        <p:spPr bwMode="auto">
          <a:xfrm>
            <a:off x="0" y="1258888"/>
            <a:ext cx="9144000" cy="317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v-FI" altLang="sv-FI"/>
          </a:p>
        </p:txBody>
      </p:sp>
      <p:grpSp>
        <p:nvGrpSpPr>
          <p:cNvPr id="6151" name="Group 14"/>
          <p:cNvGrpSpPr>
            <a:grpSpLocks/>
          </p:cNvGrpSpPr>
          <p:nvPr/>
        </p:nvGrpSpPr>
        <p:grpSpPr bwMode="auto">
          <a:xfrm>
            <a:off x="7885113" y="0"/>
            <a:ext cx="1258887" cy="1258888"/>
            <a:chOff x="7884368" y="0"/>
            <a:chExt cx="1260000" cy="1258888"/>
          </a:xfrm>
        </p:grpSpPr>
        <p:sp>
          <p:nvSpPr>
            <p:cNvPr id="6155" name="Rectangle 3"/>
            <p:cNvSpPr>
              <a:spLocks noChangeArrowheads="1"/>
            </p:cNvSpPr>
            <p:nvPr/>
          </p:nvSpPr>
          <p:spPr bwMode="auto">
            <a:xfrm>
              <a:off x="7884368" y="0"/>
              <a:ext cx="1260000" cy="125888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sv-FI" altLang="sv-FI"/>
            </a:p>
          </p:txBody>
        </p:sp>
        <p:pic>
          <p:nvPicPr>
            <p:cNvPr id="6154" name="Picture 12" descr="Logga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5013" y="242888"/>
              <a:ext cx="879475" cy="790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10300" y="6432550"/>
            <a:ext cx="23764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i="1">
                <a:latin typeface="+mn-lt"/>
              </a:defRPr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03" r:id="rId1"/>
    <p:sldLayoutId id="2147484804" r:id="rId2"/>
    <p:sldLayoutId id="2147484805" r:id="rId3"/>
    <p:sldLayoutId id="2147484806" r:id="rId4"/>
    <p:sldLayoutId id="2147484807" r:id="rId5"/>
    <p:sldLayoutId id="2147484808" r:id="rId6"/>
    <p:sldLayoutId id="2147484809" r:id="rId7"/>
    <p:sldLayoutId id="2147484810" r:id="rId8"/>
    <p:sldLayoutId id="2147484811" r:id="rId9"/>
    <p:sldLayoutId id="2147484812" r:id="rId10"/>
    <p:sldLayoutId id="2147484813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9pPr>
    </p:titleStyle>
    <p:bodyStyle>
      <a:lvl1pPr marL="295275" indent="-2952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23971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2pPr>
      <a:lvl3pPr marL="89376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3pPr>
      <a:lvl4pPr marL="1363663" indent="-29051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4pPr>
      <a:lvl5pPr marL="1966913" indent="-42386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5pPr>
      <a:lvl6pPr marL="24241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6pPr>
      <a:lvl7pPr marL="28813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7pPr>
      <a:lvl8pPr marL="33385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8pPr>
      <a:lvl9pPr marL="37957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7883525" cy="1258888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v-FI" altLang="sv-FI"/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6313" y="1844675"/>
            <a:ext cx="6978650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FI"/>
              <a:t>Klicka här för att ändra format på bakgrundstexten</a:t>
            </a:r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85875" y="58738"/>
            <a:ext cx="60690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FI"/>
              <a:t>Klicka här för att ändra format</a:t>
            </a:r>
          </a:p>
        </p:txBody>
      </p:sp>
      <p:sp>
        <p:nvSpPr>
          <p:cNvPr id="10036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10300" y="6432550"/>
            <a:ext cx="23764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i="1">
                <a:latin typeface="+mn-lt"/>
              </a:defRPr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  <p:pic>
        <p:nvPicPr>
          <p:cNvPr id="7174" name="Picture 9" descr="färgra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355600"/>
            <a:ext cx="88582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Rectangle 11"/>
          <p:cNvSpPr>
            <a:spLocks noChangeArrowheads="1"/>
          </p:cNvSpPr>
          <p:nvPr/>
        </p:nvSpPr>
        <p:spPr bwMode="auto">
          <a:xfrm>
            <a:off x="0" y="1258888"/>
            <a:ext cx="9144000" cy="317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v-FI" altLang="sv-FI"/>
          </a:p>
        </p:txBody>
      </p:sp>
      <p:grpSp>
        <p:nvGrpSpPr>
          <p:cNvPr id="7176" name="Group 11"/>
          <p:cNvGrpSpPr>
            <a:grpSpLocks/>
          </p:cNvGrpSpPr>
          <p:nvPr/>
        </p:nvGrpSpPr>
        <p:grpSpPr bwMode="auto">
          <a:xfrm>
            <a:off x="7885113" y="0"/>
            <a:ext cx="1258887" cy="1258888"/>
            <a:chOff x="7884368" y="0"/>
            <a:chExt cx="1260000" cy="1258888"/>
          </a:xfrm>
        </p:grpSpPr>
        <p:sp>
          <p:nvSpPr>
            <p:cNvPr id="7179" name="Rectangle 3"/>
            <p:cNvSpPr>
              <a:spLocks noChangeArrowheads="1"/>
            </p:cNvSpPr>
            <p:nvPr/>
          </p:nvSpPr>
          <p:spPr bwMode="auto">
            <a:xfrm>
              <a:off x="7884368" y="0"/>
              <a:ext cx="1260000" cy="125888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sv-FI" altLang="sv-FI"/>
            </a:p>
          </p:txBody>
        </p:sp>
        <p:pic>
          <p:nvPicPr>
            <p:cNvPr id="7178" name="Picture 12" descr="Logga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5013" y="242888"/>
              <a:ext cx="879475" cy="790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14" r:id="rId1"/>
    <p:sldLayoutId id="2147484760" r:id="rId2"/>
    <p:sldLayoutId id="2147484761" r:id="rId3"/>
    <p:sldLayoutId id="2147484762" r:id="rId4"/>
    <p:sldLayoutId id="2147484763" r:id="rId5"/>
    <p:sldLayoutId id="2147484764" r:id="rId6"/>
    <p:sldLayoutId id="2147484765" r:id="rId7"/>
    <p:sldLayoutId id="2147484766" r:id="rId8"/>
    <p:sldLayoutId id="2147484767" r:id="rId9"/>
    <p:sldLayoutId id="2147484768" r:id="rId10"/>
    <p:sldLayoutId id="2147484769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9pPr>
    </p:titleStyle>
    <p:bodyStyle>
      <a:lvl1pPr marL="295275" indent="-2952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23971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2pPr>
      <a:lvl3pPr marL="89376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3pPr>
      <a:lvl4pPr marL="1363663" indent="-29051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4pPr>
      <a:lvl5pPr marL="1966913" indent="-42386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5pPr>
      <a:lvl6pPr marL="24241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6pPr>
      <a:lvl7pPr marL="28813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7pPr>
      <a:lvl8pPr marL="33385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8pPr>
      <a:lvl9pPr marL="37957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7883525" cy="1258888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v-FI" altLang="sv-FI"/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6313" y="1844675"/>
            <a:ext cx="6978650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FI"/>
              <a:t>Klicka här för att ändra format på bakgrundstexten</a:t>
            </a:r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85875" y="58738"/>
            <a:ext cx="60690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FI"/>
              <a:t>Klicka här för att ändra format</a:t>
            </a:r>
          </a:p>
        </p:txBody>
      </p:sp>
      <p:sp>
        <p:nvSpPr>
          <p:cNvPr id="10240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07175" y="6381750"/>
            <a:ext cx="23764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i="1">
                <a:latin typeface="+mn-lt"/>
              </a:defRPr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  <p:pic>
        <p:nvPicPr>
          <p:cNvPr id="8198" name="Picture 9" descr="färgra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355600"/>
            <a:ext cx="88582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1" name="Rectangle 11"/>
          <p:cNvSpPr>
            <a:spLocks noChangeArrowheads="1"/>
          </p:cNvSpPr>
          <p:nvPr/>
        </p:nvSpPr>
        <p:spPr bwMode="auto">
          <a:xfrm>
            <a:off x="0" y="1258888"/>
            <a:ext cx="9144000" cy="317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v-FI" altLang="sv-FI"/>
          </a:p>
        </p:txBody>
      </p:sp>
      <p:grpSp>
        <p:nvGrpSpPr>
          <p:cNvPr id="8200" name="Group 11"/>
          <p:cNvGrpSpPr>
            <a:grpSpLocks/>
          </p:cNvGrpSpPr>
          <p:nvPr/>
        </p:nvGrpSpPr>
        <p:grpSpPr bwMode="auto">
          <a:xfrm>
            <a:off x="7885113" y="0"/>
            <a:ext cx="1258887" cy="1258888"/>
            <a:chOff x="7884368" y="0"/>
            <a:chExt cx="1260000" cy="1258888"/>
          </a:xfrm>
        </p:grpSpPr>
        <p:sp>
          <p:nvSpPr>
            <p:cNvPr id="8203" name="Rectangle 3"/>
            <p:cNvSpPr>
              <a:spLocks noChangeArrowheads="1"/>
            </p:cNvSpPr>
            <p:nvPr/>
          </p:nvSpPr>
          <p:spPr bwMode="auto">
            <a:xfrm>
              <a:off x="7884368" y="0"/>
              <a:ext cx="1260000" cy="125888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sv-FI" altLang="sv-FI"/>
            </a:p>
          </p:txBody>
        </p:sp>
        <p:pic>
          <p:nvPicPr>
            <p:cNvPr id="8202" name="Picture 12" descr="Logga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5013" y="242888"/>
              <a:ext cx="879475" cy="790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15" r:id="rId1"/>
    <p:sldLayoutId id="2147484770" r:id="rId2"/>
    <p:sldLayoutId id="2147484771" r:id="rId3"/>
    <p:sldLayoutId id="2147484772" r:id="rId4"/>
    <p:sldLayoutId id="2147484773" r:id="rId5"/>
    <p:sldLayoutId id="2147484774" r:id="rId6"/>
    <p:sldLayoutId id="2147484775" r:id="rId7"/>
    <p:sldLayoutId id="2147484776" r:id="rId8"/>
    <p:sldLayoutId id="2147484777" r:id="rId9"/>
    <p:sldLayoutId id="2147484778" r:id="rId10"/>
    <p:sldLayoutId id="2147484779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9pPr>
    </p:titleStyle>
    <p:bodyStyle>
      <a:lvl1pPr marL="295275" indent="-2952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23971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2pPr>
      <a:lvl3pPr marL="89376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3pPr>
      <a:lvl4pPr marL="1363663" indent="-29051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4pPr>
      <a:lvl5pPr marL="1966913" indent="-42386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5pPr>
      <a:lvl6pPr marL="24241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6pPr>
      <a:lvl7pPr marL="28813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7pPr>
      <a:lvl8pPr marL="33385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8pPr>
      <a:lvl9pPr marL="37957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9" descr="färgra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355600"/>
            <a:ext cx="88582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6313" y="1844675"/>
            <a:ext cx="6978650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FI"/>
              <a:t>Klicka här för att ändra format på bakgrundstexten</a:t>
            </a:r>
          </a:p>
        </p:txBody>
      </p:sp>
      <p:sp>
        <p:nvSpPr>
          <p:cNvPr id="120834" name="Rectangle 2"/>
          <p:cNvSpPr>
            <a:spLocks noChangeArrowheads="1"/>
          </p:cNvSpPr>
          <p:nvPr/>
        </p:nvSpPr>
        <p:spPr bwMode="auto">
          <a:xfrm>
            <a:off x="0" y="9525"/>
            <a:ext cx="7884000" cy="12334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v-FI" altLang="sv-FI"/>
          </a:p>
        </p:txBody>
      </p:sp>
      <p:sp>
        <p:nvSpPr>
          <p:cNvPr id="1332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85875" y="58738"/>
            <a:ext cx="60690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FI"/>
              <a:t>Klicka här för att ändra format</a:t>
            </a:r>
          </a:p>
        </p:txBody>
      </p:sp>
      <p:sp>
        <p:nvSpPr>
          <p:cNvPr id="11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07175" y="6381750"/>
            <a:ext cx="23764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i="1">
                <a:latin typeface="+mn-lt"/>
              </a:defRPr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  <p:grpSp>
        <p:nvGrpSpPr>
          <p:cNvPr id="15" name="Group 1"/>
          <p:cNvGrpSpPr>
            <a:grpSpLocks/>
          </p:cNvGrpSpPr>
          <p:nvPr userDrawn="1"/>
        </p:nvGrpSpPr>
        <p:grpSpPr bwMode="auto">
          <a:xfrm>
            <a:off x="7885113" y="0"/>
            <a:ext cx="1258887" cy="1258888"/>
            <a:chOff x="7884368" y="0"/>
            <a:chExt cx="1260000" cy="1258888"/>
          </a:xfrm>
        </p:grpSpPr>
        <p:sp>
          <p:nvSpPr>
            <p:cNvPr id="16" name="Rectangle 3"/>
            <p:cNvSpPr>
              <a:spLocks noChangeArrowheads="1"/>
            </p:cNvSpPr>
            <p:nvPr/>
          </p:nvSpPr>
          <p:spPr bwMode="auto">
            <a:xfrm>
              <a:off x="7884368" y="0"/>
              <a:ext cx="1260000" cy="125888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sv-FI" altLang="sv-FI"/>
            </a:p>
          </p:txBody>
        </p:sp>
        <p:pic>
          <p:nvPicPr>
            <p:cNvPr id="17" name="Picture 12" descr="Logga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5013" y="242888"/>
              <a:ext cx="879475" cy="790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66761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17" r:id="rId1"/>
    <p:sldLayoutId id="2147484818" r:id="rId2"/>
    <p:sldLayoutId id="2147484819" r:id="rId3"/>
    <p:sldLayoutId id="2147484820" r:id="rId4"/>
    <p:sldLayoutId id="2147484821" r:id="rId5"/>
    <p:sldLayoutId id="2147484822" r:id="rId6"/>
    <p:sldLayoutId id="2147484823" r:id="rId7"/>
    <p:sldLayoutId id="2147484824" r:id="rId8"/>
    <p:sldLayoutId id="2147484825" r:id="rId9"/>
    <p:sldLayoutId id="2147484826" r:id="rId10"/>
    <p:sldLayoutId id="2147484827" r:id="rId11"/>
    <p:sldLayoutId id="2147484828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chemeClr val="tx1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chemeClr val="tx1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chemeClr val="tx1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chemeClr val="tx1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i="1">
          <a:solidFill>
            <a:schemeClr val="tx1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i="1">
          <a:solidFill>
            <a:schemeClr val="tx1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i="1">
          <a:solidFill>
            <a:schemeClr val="tx1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i="1">
          <a:solidFill>
            <a:schemeClr val="tx1"/>
          </a:solidFill>
          <a:latin typeface="Georgia" pitchFamily="18" charset="0"/>
        </a:defRPr>
      </a:lvl9pPr>
    </p:titleStyle>
    <p:bodyStyle>
      <a:lvl1pPr marL="295275" indent="-2952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23971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2pPr>
      <a:lvl3pPr marL="893763" indent="20638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3pPr>
      <a:lvl4pPr marL="1363663" indent="-29051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4pPr>
      <a:lvl5pPr marL="1966913" indent="-42386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5pPr>
      <a:lvl6pPr marL="24241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6pPr>
      <a:lvl7pPr marL="28813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7pPr>
      <a:lvl8pPr marL="33385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8pPr>
      <a:lvl9pPr marL="37957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uppatieteet.fi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ansokan@hanken.fi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anken.fi/sv/node/472443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uppatieteet.fi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opintopolku.fi/" TargetMode="External"/><Relationship Id="rId4" Type="http://schemas.openxmlformats.org/officeDocument/2006/relationships/hyperlink" Target="http://www.studieinfo.fi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5" descr="Logg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950" y="2017713"/>
            <a:ext cx="2384425" cy="214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xfrm>
            <a:off x="4408488" y="6432550"/>
            <a:ext cx="4178300" cy="231775"/>
          </a:xfrm>
        </p:spPr>
        <p:txBody>
          <a:bodyPr/>
          <a:lstStyle/>
          <a:p>
            <a:pPr>
              <a:defRPr/>
            </a:pPr>
            <a:r>
              <a:rPr lang="en-US" altLang="sv-FI" dirty="0"/>
              <a:t>© </a:t>
            </a:r>
            <a:r>
              <a:rPr lang="en-US" altLang="sv-FI" dirty="0" err="1"/>
              <a:t>Hanken</a:t>
            </a:r>
            <a:r>
              <a:rPr lang="en-US" altLang="sv-FI" dirty="0"/>
              <a:t> </a:t>
            </a:r>
            <a:r>
              <a:rPr lang="en-US" altLang="sv-FI" dirty="0" err="1"/>
              <a:t>Svenska</a:t>
            </a:r>
            <a:r>
              <a:rPr lang="en-US" altLang="sv-FI" dirty="0"/>
              <a:t> </a:t>
            </a:r>
            <a:r>
              <a:rPr lang="en-US" altLang="sv-FI" dirty="0" err="1"/>
              <a:t>handelshögskolan</a:t>
            </a:r>
            <a:r>
              <a:rPr lang="en-US" altLang="sv-FI" dirty="0"/>
              <a:t> / </a:t>
            </a:r>
            <a:r>
              <a:rPr lang="en-US" altLang="sv-FI" dirty="0" err="1"/>
              <a:t>Hanken</a:t>
            </a:r>
            <a:r>
              <a:rPr lang="en-US" altLang="sv-FI" dirty="0"/>
              <a:t> School of Economics, www.hanken.fi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Poäng för studentexamensbetyget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6313" y="1612669"/>
            <a:ext cx="6978650" cy="4408719"/>
          </a:xfrm>
        </p:spPr>
        <p:txBody>
          <a:bodyPr/>
          <a:lstStyle/>
          <a:p>
            <a:r>
              <a:rPr lang="sv-FI" b="1" dirty="0"/>
              <a:t>Poängsättningen för studentexamensbetyget förändras till antagningen 2020!</a:t>
            </a:r>
          </a:p>
          <a:p>
            <a:r>
              <a:rPr lang="sv-FI" dirty="0"/>
              <a:t>JÄMFÖR: I </a:t>
            </a:r>
            <a:r>
              <a:rPr lang="sv-FI" b="1" dirty="0"/>
              <a:t>antagningen 2019 </a:t>
            </a:r>
            <a:r>
              <a:rPr lang="sv-FI" dirty="0"/>
              <a:t>fick sökande poäng för fem prov i studentexamen: modersmålet, matematiken (kort eller lång), ett A-språk och därutöver för de två bästa provvitsorden (oftast språk eller realämnen) och det maximala poängantalet var 40 poäng. </a:t>
            </a:r>
            <a:br>
              <a:rPr lang="sv-FI" sz="1800" dirty="0"/>
            </a:br>
            <a:endParaRPr lang="fi-FI" altLang="sv-FI" dirty="0"/>
          </a:p>
          <a:p>
            <a:endParaRPr lang="sv-FI" dirty="0"/>
          </a:p>
          <a:p>
            <a:endParaRPr lang="sv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sv-FI"/>
              <a:t>© Hanken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75" y="3913708"/>
            <a:ext cx="5400151" cy="2313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094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5C644-5492-4FB5-9AC4-910FE1B4E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Poäng för studentexamensbetyget (forts.)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A515C2-1265-4685-8584-ACFE84D039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sv-FI"/>
              <a:t>© Hanken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4B7091-B720-49EA-AF4B-B65B40D3B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 </a:t>
            </a:r>
            <a:r>
              <a:rPr lang="en-GB" b="1" dirty="0" err="1"/>
              <a:t>antagningen</a:t>
            </a:r>
            <a:r>
              <a:rPr lang="en-GB" b="1" dirty="0"/>
              <a:t> 2020 </a:t>
            </a:r>
            <a:r>
              <a:rPr lang="en-GB" dirty="0" err="1"/>
              <a:t>ges</a:t>
            </a:r>
            <a:r>
              <a:rPr lang="en-GB" dirty="0"/>
              <a:t> </a:t>
            </a:r>
            <a:r>
              <a:rPr lang="en-GB" dirty="0" err="1"/>
              <a:t>sökande</a:t>
            </a:r>
            <a:r>
              <a:rPr lang="en-GB" dirty="0"/>
              <a:t> </a:t>
            </a:r>
            <a:r>
              <a:rPr lang="en-GB" dirty="0" err="1"/>
              <a:t>poäng</a:t>
            </a:r>
            <a:r>
              <a:rPr lang="en-GB" dirty="0"/>
              <a:t> </a:t>
            </a:r>
            <a:r>
              <a:rPr lang="en-GB" dirty="0" err="1"/>
              <a:t>för</a:t>
            </a:r>
            <a:r>
              <a:rPr lang="en-GB" dirty="0"/>
              <a:t> fem </a:t>
            </a:r>
            <a:r>
              <a:rPr lang="en-GB" dirty="0" err="1"/>
              <a:t>ämnen</a:t>
            </a:r>
            <a:r>
              <a:rPr lang="en-GB" dirty="0"/>
              <a:t>: </a:t>
            </a:r>
            <a:r>
              <a:rPr lang="sv-FI" dirty="0"/>
              <a:t>modersmål, matematik  (lång eller kort), det språk som ger sökande de högsta poängen, samt de två ämnen som ger sökande de högsta poängen. Maximala poängantalet är 154.</a:t>
            </a:r>
            <a:endParaRPr lang="en-GB" dirty="0"/>
          </a:p>
          <a:p>
            <a:endParaRPr lang="en-GB" dirty="0"/>
          </a:p>
          <a:p>
            <a:r>
              <a:rPr lang="en-GB" dirty="0" err="1"/>
              <a:t>Minimipoänggräns</a:t>
            </a:r>
            <a:r>
              <a:rPr lang="en-GB" dirty="0"/>
              <a:t>: 77  </a:t>
            </a:r>
          </a:p>
          <a:p>
            <a:endParaRPr lang="en-GB" b="1" dirty="0"/>
          </a:p>
          <a:p>
            <a:r>
              <a:rPr lang="en-GB" b="1" dirty="0"/>
              <a:t>(NYTT!) </a:t>
            </a:r>
            <a:r>
              <a:rPr lang="en-GB" dirty="0" err="1"/>
              <a:t>Tröskelkrav</a:t>
            </a:r>
            <a:r>
              <a:rPr lang="en-GB" dirty="0"/>
              <a:t>: </a:t>
            </a:r>
            <a:br>
              <a:rPr lang="en-GB" dirty="0"/>
            </a:br>
            <a:r>
              <a:rPr lang="sv-FI" dirty="0"/>
              <a:t>Godkänt vitsord i matematik </a:t>
            </a:r>
            <a:br>
              <a:rPr lang="sv-FI" dirty="0"/>
            </a:br>
            <a:r>
              <a:rPr lang="sv-FI" dirty="0"/>
              <a:t>(lång eller kort)</a:t>
            </a:r>
          </a:p>
          <a:p>
            <a:endParaRPr lang="en-GB" dirty="0"/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B7A937AB-078A-412E-A628-958D08A10A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948613" y="3086598"/>
            <a:ext cx="3638175" cy="3345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1219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7504" y="5946998"/>
            <a:ext cx="2232248" cy="864096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75" y="58738"/>
            <a:ext cx="6238331" cy="1143000"/>
          </a:xfrm>
        </p:spPr>
        <p:txBody>
          <a:bodyPr/>
          <a:lstStyle/>
          <a:p>
            <a:pPr eaLnBrk="1" hangingPunct="1"/>
            <a:r>
              <a:rPr lang="fi-FI" altLang="sv-FI" dirty="0" err="1"/>
              <a:t>Inträdesprovet</a:t>
            </a:r>
            <a:r>
              <a:rPr lang="fi-FI" altLang="sv-FI" dirty="0"/>
              <a:t> 2020</a:t>
            </a:r>
            <a:endParaRPr lang="en-US" altLang="sv-FI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484784"/>
            <a:ext cx="7965021" cy="4608041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sv-SE" altLang="sv-FI" dirty="0"/>
              <a:t>Inträdesprovet är gemensamt med alla ekonomutbildningar i Finland </a:t>
            </a:r>
            <a:r>
              <a:rPr lang="sv-SE" altLang="sv-FI" sz="1600" dirty="0"/>
              <a:t>(</a:t>
            </a:r>
            <a:r>
              <a:rPr lang="sv-SE" altLang="sv-FI" sz="1600" i="1" dirty="0" err="1"/>
              <a:t>Kauppatieteiden</a:t>
            </a:r>
            <a:r>
              <a:rPr lang="sv-SE" altLang="sv-FI" sz="1600" i="1" dirty="0"/>
              <a:t> </a:t>
            </a:r>
            <a:r>
              <a:rPr lang="sv-SE" altLang="sv-FI" sz="1600" i="1" dirty="0" err="1"/>
              <a:t>yhteisvalinta</a:t>
            </a:r>
            <a:r>
              <a:rPr lang="sv-SE" altLang="sv-FI" sz="1600" dirty="0"/>
              <a:t>)</a:t>
            </a:r>
            <a:br>
              <a:rPr lang="sv-SE" altLang="sv-FI" dirty="0"/>
            </a:br>
            <a:endParaRPr lang="sv-SE" altLang="sv-FI" dirty="0"/>
          </a:p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sv-SE" altLang="sv-FI" dirty="0"/>
              <a:t>Bara de som inte antas på basen av betyg deltar i provet</a:t>
            </a:r>
            <a:br>
              <a:rPr lang="sv-SE" altLang="sv-FI" dirty="0"/>
            </a:br>
            <a:endParaRPr lang="sv-SE" altLang="sv-FI" dirty="0"/>
          </a:p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sv-SE" altLang="sv-FI" dirty="0"/>
              <a:t>Tvåspråkigt prov – kan söka till alla ekonomiska utbildningar med samma prov </a:t>
            </a:r>
            <a:r>
              <a:rPr lang="sv-SE" altLang="sv-FI" sz="1600" i="1" dirty="0"/>
              <a:t>(skrivs på det språk som är högskolans undervisningsspråk, dvs på svenska vid Hanken och ÅA, övriga på finska)</a:t>
            </a:r>
            <a:br>
              <a:rPr lang="sv-SE" altLang="sv-FI" sz="1600" dirty="0"/>
            </a:br>
            <a:endParaRPr lang="sv-SE" altLang="sv-FI" sz="1600" dirty="0"/>
          </a:p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sv-SE" altLang="sv-FI" b="1" dirty="0"/>
              <a:t>Ordnas 2.6.2020 kl.12.00-15.00 </a:t>
            </a:r>
            <a:br>
              <a:rPr lang="sv-SE" altLang="sv-FI" dirty="0"/>
            </a:br>
            <a:endParaRPr lang="sv-SE" altLang="sv-FI" dirty="0"/>
          </a:p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sv-SE" altLang="sv-FI" dirty="0">
                <a:solidFill>
                  <a:srgbClr val="000000"/>
                </a:solidFill>
              </a:rPr>
              <a:t>(NYTT!) Sökande kan välja på vilken ort hen skriver provet </a:t>
            </a:r>
            <a:r>
              <a:rPr lang="sv-SE" altLang="sv-FI" sz="1600" i="1" dirty="0">
                <a:solidFill>
                  <a:srgbClr val="000000"/>
                </a:solidFill>
              </a:rPr>
              <a:t>(NOTERA att provet skrivs enbart på svenska vid Hanken)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 rot="20826049">
            <a:off x="194134" y="1843375"/>
            <a:ext cx="639152" cy="270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95275" indent="-295275" eaLnBrk="0" hangingPunct="0">
              <a:lnSpc>
                <a:spcPts val="2400"/>
              </a:lnSpc>
              <a:spcBef>
                <a:spcPct val="45000"/>
              </a:spcBef>
              <a:buClr>
                <a:srgbClr val="005F79"/>
              </a:buClr>
              <a:buFont typeface="Georgia" pitchFamily="18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lnSpc>
                <a:spcPts val="2400"/>
              </a:lnSpc>
              <a:spcBef>
                <a:spcPct val="20000"/>
              </a:spcBef>
              <a:buClr>
                <a:srgbClr val="005F79"/>
              </a:buClr>
              <a:buFont typeface="Georgia" pitchFamily="18" charset="0"/>
              <a:buChar char="»"/>
              <a:defRPr sz="16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lnSpc>
                <a:spcPts val="2400"/>
              </a:lnSpc>
              <a:spcBef>
                <a:spcPct val="20000"/>
              </a:spcBef>
              <a:buClr>
                <a:srgbClr val="005F79"/>
              </a:buClr>
              <a:buFont typeface="Georgia" pitchFamily="18" charset="0"/>
              <a:buChar char="»"/>
              <a:defRPr sz="16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lnSpc>
                <a:spcPts val="2400"/>
              </a:lnSpc>
              <a:spcBef>
                <a:spcPct val="20000"/>
              </a:spcBef>
              <a:buClr>
                <a:srgbClr val="005F79"/>
              </a:buClr>
              <a:buFont typeface="Georgia" pitchFamily="18" charset="0"/>
              <a:buChar char="»"/>
              <a:defRPr sz="16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lnSpc>
                <a:spcPts val="2400"/>
              </a:lnSpc>
              <a:spcBef>
                <a:spcPct val="20000"/>
              </a:spcBef>
              <a:buClr>
                <a:srgbClr val="005F79"/>
              </a:buClr>
              <a:buFont typeface="Georgia" pitchFamily="18" charset="0"/>
              <a:buChar char="»"/>
              <a:defRPr sz="16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005F79"/>
              </a:buClr>
              <a:buFont typeface="Georgia" pitchFamily="18" charset="0"/>
              <a:buChar char="»"/>
              <a:defRPr sz="16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005F79"/>
              </a:buClr>
              <a:buFont typeface="Georgia" pitchFamily="18" charset="0"/>
              <a:buChar char="»"/>
              <a:defRPr sz="16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005F79"/>
              </a:buClr>
              <a:buFont typeface="Georgia" pitchFamily="18" charset="0"/>
              <a:buChar char="»"/>
              <a:defRPr sz="16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>
                <a:srgbClr val="005F79"/>
              </a:buClr>
              <a:buFont typeface="Georgia" pitchFamily="18" charset="0"/>
              <a:buChar char="»"/>
              <a:defRPr sz="16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marL="0" indent="0" eaLnBrk="1" hangingPunct="1">
              <a:lnSpc>
                <a:spcPct val="80000"/>
              </a:lnSpc>
              <a:buNone/>
            </a:pPr>
            <a:endParaRPr lang="sv-SE" altLang="sv-FI" dirty="0">
              <a:latin typeface="Forte" panose="0306090204050207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717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Inträdesprovet 2020 forts.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056" y="1512166"/>
            <a:ext cx="7531548" cy="4920384"/>
          </a:xfrm>
        </p:spPr>
        <p:txBody>
          <a:bodyPr/>
          <a:lstStyle/>
          <a:p>
            <a:r>
              <a:rPr lang="sv-FI" dirty="0"/>
              <a:t>Inträdesprovet baserar sig inte på specifika böckers innehåll, utan på innehållet och lärandemålen i utvalda gymnasiekurser:</a:t>
            </a:r>
          </a:p>
          <a:p>
            <a:pPr lvl="1"/>
            <a:r>
              <a:rPr lang="sv-FI" dirty="0"/>
              <a:t>Statistik och sannolikhet (Kort matematik MAB5) </a:t>
            </a:r>
            <a:r>
              <a:rPr lang="sv-FI" b="1" dirty="0"/>
              <a:t>eller</a:t>
            </a:r>
            <a:r>
              <a:rPr lang="sv-FI" dirty="0"/>
              <a:t> Sannolikhet och statistik (Lång matematik MAA10)</a:t>
            </a:r>
          </a:p>
          <a:p>
            <a:pPr lvl="1"/>
            <a:r>
              <a:rPr lang="sv-FI" dirty="0"/>
              <a:t>Människan i en föränderlig omvärld (Historia HI1)</a:t>
            </a:r>
          </a:p>
          <a:p>
            <a:pPr lvl="1"/>
            <a:r>
              <a:rPr lang="sv-FI" dirty="0"/>
              <a:t>Ekonomikunskap (Samhällslära SL2)</a:t>
            </a:r>
          </a:p>
          <a:p>
            <a:pPr lvl="1"/>
            <a:r>
              <a:rPr lang="sv-FI" dirty="0"/>
              <a:t>Dessutom kan provet basera sig på material som delas ut vid provtillfället.</a:t>
            </a:r>
            <a:br>
              <a:rPr lang="sv-FI" sz="1800" b="1" dirty="0"/>
            </a:br>
            <a:endParaRPr lang="sv-FI" sz="1800" b="1" dirty="0"/>
          </a:p>
          <a:p>
            <a:r>
              <a:rPr lang="sv-SE" altLang="sv-FI" dirty="0">
                <a:solidFill>
                  <a:schemeClr val="bg1"/>
                </a:solidFill>
              </a:rPr>
              <a:t>Flervalsfrågor och/eller sant eller falskt-påståenden</a:t>
            </a:r>
          </a:p>
          <a:p>
            <a:pPr marL="0" indent="0">
              <a:buNone/>
            </a:pPr>
            <a:endParaRPr lang="sv-SE" altLang="sv-FI" sz="1800" dirty="0">
              <a:solidFill>
                <a:schemeClr val="bg1"/>
              </a:solidFill>
            </a:endParaRPr>
          </a:p>
          <a:p>
            <a:r>
              <a:rPr lang="sv-FI" altLang="sv-FI" dirty="0">
                <a:solidFill>
                  <a:schemeClr val="bg1"/>
                </a:solidFill>
              </a:rPr>
              <a:t>Tips: Tidigare års prov finns på </a:t>
            </a:r>
            <a:r>
              <a:rPr lang="sv-FI" dirty="0">
                <a:hlinkClick r:id="rId3"/>
              </a:rPr>
              <a:t>http://www.kauppatieteet.fi/</a:t>
            </a:r>
            <a:r>
              <a:rPr lang="sv-FI" altLang="sv-FI" dirty="0">
                <a:solidFill>
                  <a:schemeClr val="bg1"/>
                </a:solidFill>
              </a:rPr>
              <a:t>, kan löna sig att kolla in hur de varit uppbyggda!</a:t>
            </a:r>
          </a:p>
          <a:p>
            <a:endParaRPr lang="sv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2546707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Andra antagningssätt: ÖPU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976313" y="1844675"/>
            <a:ext cx="7187973" cy="4587875"/>
          </a:xfrm>
        </p:spPr>
        <p:txBody>
          <a:bodyPr/>
          <a:lstStyle/>
          <a:p>
            <a:r>
              <a:rPr lang="sv-FI" sz="2000" dirty="0"/>
              <a:t>Om man inte antas via gemensamma antagningen kan man inleda studier vid öppna universitet för att antas följande år</a:t>
            </a:r>
          </a:p>
          <a:p>
            <a:r>
              <a:rPr lang="sv-FI" sz="2000" dirty="0"/>
              <a:t>Två olika vägar: Snabbleden och 60 sp</a:t>
            </a:r>
          </a:p>
          <a:p>
            <a:pPr lvl="1"/>
            <a:r>
              <a:rPr lang="sv-FI" sz="1600" b="1" dirty="0"/>
              <a:t>Snabbledspaketet </a:t>
            </a:r>
            <a:r>
              <a:rPr lang="sv-FI" sz="1600" dirty="0"/>
              <a:t>avläggs vid Hankens öppna universitet, 25 sp under ett läsår, vitsordskrav på minst 75 av 100 i alla enskilda kurser </a:t>
            </a:r>
          </a:p>
          <a:p>
            <a:pPr lvl="1"/>
            <a:r>
              <a:rPr lang="sv-FI" sz="1600" b="1" dirty="0"/>
              <a:t>60 sp </a:t>
            </a:r>
            <a:r>
              <a:rPr lang="sv-FI" sz="1600" dirty="0"/>
              <a:t>avläggs under längre tid vid ett öppet universitet, kurser inom ekonomiska vetenskaper och matematisklogiska ämnen, vägt medeltal på minst 70 av 100</a:t>
            </a:r>
          </a:p>
          <a:p>
            <a:r>
              <a:rPr lang="sv-FI" sz="2000" dirty="0"/>
              <a:t>Måste även uppfylla språkkravet i svenska</a:t>
            </a:r>
          </a:p>
          <a:p>
            <a:r>
              <a:rPr lang="sv-FI" sz="2000" dirty="0"/>
              <a:t>Notera: Ansökan via öppna universitetsstudier påverkar </a:t>
            </a:r>
            <a:r>
              <a:rPr lang="sv-FI" sz="2000" i="1" dirty="0"/>
              <a:t>inte</a:t>
            </a:r>
            <a:r>
              <a:rPr lang="sv-FI" sz="2000" dirty="0"/>
              <a:t> sökandens andra ansökningar i till exempel gemensamma ansökan.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24632935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9466A-9B07-4E39-965E-030833FD8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Övriga antagningssätt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CD624-FA61-4044-A24D-8DA3A39DE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FI" b="1" dirty="0"/>
              <a:t>Högskoleprovet</a:t>
            </a:r>
          </a:p>
          <a:p>
            <a:r>
              <a:rPr lang="sv-FI" sz="1800" dirty="0"/>
              <a:t>Från och med 2018 kan nya studerande också antas på basen av det svenska Högskoleprovet: gäller sökande med utländsk skolbakgrund (dvs inte gått grundskola och gymnasium i Finland) som fått minst resultatet 1,5 i svenska Högskoleprovet.</a:t>
            </a:r>
          </a:p>
          <a:p>
            <a:pPr marL="0" indent="0">
              <a:buNone/>
            </a:pPr>
            <a:endParaRPr lang="sv-FI" sz="1800" dirty="0"/>
          </a:p>
          <a:p>
            <a:pPr marL="0" indent="0">
              <a:buNone/>
            </a:pPr>
            <a:r>
              <a:rPr lang="sv-FI" b="1" dirty="0" err="1"/>
              <a:t>Viksu</a:t>
            </a:r>
            <a:r>
              <a:rPr lang="sv-FI" b="1" dirty="0"/>
              <a:t> / Ekonomiguru-tävlingarna </a:t>
            </a:r>
          </a:p>
          <a:p>
            <a:pPr lvl="1"/>
            <a:r>
              <a:rPr lang="sv-FI" sz="1800" dirty="0"/>
              <a:t>Finalister i dessa tävlingar </a:t>
            </a:r>
            <a:r>
              <a:rPr lang="sv-FI" sz="1800" dirty="0" err="1"/>
              <a:t>direktantas</a:t>
            </a:r>
            <a:endParaRPr lang="sv-FI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0520B2-E8DC-4915-8EAA-A3E20AB558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7219596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 </a:t>
            </a:r>
            <a:r>
              <a:rPr lang="en-US" dirty="0" err="1"/>
              <a:t>gärna</a:t>
            </a:r>
            <a:r>
              <a:rPr lang="en-US" dirty="0"/>
              <a:t> </a:t>
            </a:r>
            <a:r>
              <a:rPr lang="en-US" dirty="0" err="1"/>
              <a:t>kontakt</a:t>
            </a:r>
            <a:r>
              <a:rPr lang="en-US" dirty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6313" y="2204864"/>
            <a:ext cx="6978650" cy="3816524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sv-FI" dirty="0"/>
              <a:t>Ansökningsservice</a:t>
            </a:r>
          </a:p>
          <a:p>
            <a:pPr marL="0" indent="0" eaLnBrk="1" hangingPunct="1">
              <a:buNone/>
              <a:defRPr/>
            </a:pPr>
            <a:r>
              <a:rPr lang="sv-FI" dirty="0">
                <a:hlinkClick r:id="rId3"/>
              </a:rPr>
              <a:t>ansokan@hanken.fi</a:t>
            </a:r>
            <a:r>
              <a:rPr lang="sv-FI" dirty="0"/>
              <a:t>, </a:t>
            </a:r>
            <a:r>
              <a:rPr lang="en-GB" dirty="0" err="1"/>
              <a:t>tfn</a:t>
            </a:r>
            <a:r>
              <a:rPr lang="en-GB" dirty="0"/>
              <a:t> </a:t>
            </a:r>
            <a:r>
              <a:rPr lang="sv-SE" dirty="0"/>
              <a:t>040 3521 388</a:t>
            </a:r>
          </a:p>
          <a:p>
            <a:pPr marL="0" indent="0" eaLnBrk="1" hangingPunct="1">
              <a:buNone/>
              <a:defRPr/>
            </a:pPr>
            <a:endParaRPr lang="sv-SE" sz="1800" dirty="0"/>
          </a:p>
          <a:p>
            <a:pPr marL="0" indent="0" algn="ctr" eaLnBrk="1" hangingPunct="1">
              <a:buNone/>
              <a:defRPr/>
            </a:pPr>
            <a:r>
              <a:rPr lang="sv-SE" sz="2400" i="1" dirty="0">
                <a:solidFill>
                  <a:schemeClr val="tx2"/>
                </a:solidFill>
              </a:rPr>
              <a:t>Kom och hälsa på oss på </a:t>
            </a:r>
            <a:r>
              <a:rPr lang="sv-SE" sz="2400" i="1" dirty="0" err="1">
                <a:solidFill>
                  <a:schemeClr val="tx2"/>
                </a:solidFill>
              </a:rPr>
              <a:t>Edu+Job</a:t>
            </a:r>
            <a:r>
              <a:rPr lang="sv-SE" sz="2400" i="1" dirty="0">
                <a:solidFill>
                  <a:schemeClr val="tx2"/>
                </a:solidFill>
              </a:rPr>
              <a:t> i Vasa 6.2!</a:t>
            </a:r>
            <a:endParaRPr lang="sv-FI" sz="2400" i="1" dirty="0">
              <a:solidFill>
                <a:schemeClr val="tx2"/>
              </a:solidFill>
            </a:endParaRPr>
          </a:p>
          <a:p>
            <a:pPr marL="0" lvl="0" indent="0" algn="ctr">
              <a:buNone/>
            </a:pPr>
            <a:endParaRPr lang="sv-FI" dirty="0"/>
          </a:p>
          <a:p>
            <a:pPr marL="0" lvl="0" indent="0" algn="ctr">
              <a:buNone/>
            </a:pPr>
            <a:r>
              <a:rPr lang="sv-FI" sz="2800" dirty="0"/>
              <a:t>Kolla alltid all info på</a:t>
            </a:r>
          </a:p>
          <a:p>
            <a:pPr marL="0" lvl="0" indent="0" algn="ctr">
              <a:buNone/>
            </a:pPr>
            <a:r>
              <a:rPr lang="sv-FI" sz="2800" b="1" i="1" dirty="0"/>
              <a:t>www.hanken.fi</a:t>
            </a:r>
            <a:endParaRPr lang="sv-FI" sz="28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066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3697" y="1837401"/>
            <a:ext cx="6696075" cy="1112838"/>
          </a:xfrm>
        </p:spPr>
        <p:txBody>
          <a:bodyPr/>
          <a:lstStyle/>
          <a:p>
            <a:r>
              <a:rPr lang="fi-FI" altLang="sv-FI" sz="3600" dirty="0" err="1"/>
              <a:t>Hankens</a:t>
            </a:r>
            <a:r>
              <a:rPr lang="fi-FI" altLang="sv-FI" sz="3600" dirty="0"/>
              <a:t> </a:t>
            </a:r>
            <a:r>
              <a:rPr lang="fi-FI" altLang="sv-FI" sz="3600" dirty="0" err="1"/>
              <a:t>antagning</a:t>
            </a:r>
            <a:r>
              <a:rPr lang="fi-FI" altLang="sv-FI" sz="3600" dirty="0"/>
              <a:t> 2020</a:t>
            </a:r>
            <a:br>
              <a:rPr lang="fi-FI" altLang="sv-FI" sz="3600" dirty="0"/>
            </a:br>
            <a:br>
              <a:rPr lang="fi-FI" altLang="sv-FI" sz="6000" dirty="0"/>
            </a:br>
            <a:r>
              <a:rPr lang="fi-FI" altLang="sv-FI" i="1" dirty="0" err="1"/>
              <a:t>Studiehandledardag</a:t>
            </a:r>
            <a:r>
              <a:rPr lang="fi-FI" altLang="sv-FI" i="1" dirty="0"/>
              <a:t> i Vasa</a:t>
            </a:r>
            <a:br>
              <a:rPr lang="fi-FI" altLang="sv-FI" i="1" dirty="0"/>
            </a:br>
            <a:r>
              <a:rPr lang="fi-FI" altLang="sv-FI" i="1" dirty="0"/>
              <a:t>25.11.2019</a:t>
            </a:r>
            <a:endParaRPr lang="en-US" altLang="sv-FI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3697" y="4305991"/>
            <a:ext cx="7249103" cy="1083195"/>
          </a:xfrm>
        </p:spPr>
        <p:txBody>
          <a:bodyPr/>
          <a:lstStyle/>
          <a:p>
            <a:r>
              <a:rPr lang="sv-FI" altLang="sv-FI" sz="2400" dirty="0"/>
              <a:t>Sabina Eerola, teamledare</a:t>
            </a:r>
          </a:p>
          <a:p>
            <a:r>
              <a:rPr lang="sv-FI" altLang="sv-FI" sz="2400" dirty="0"/>
              <a:t>Hanna Engblom, antagningsplanerare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0"/>
          </p:nvPr>
        </p:nvSpPr>
        <p:spPr>
          <a:xfrm>
            <a:off x="4408488" y="6432550"/>
            <a:ext cx="4178300" cy="231775"/>
          </a:xfrm>
        </p:spPr>
        <p:txBody>
          <a:bodyPr/>
          <a:lstStyle/>
          <a:p>
            <a:pPr>
              <a:defRPr/>
            </a:pPr>
            <a:r>
              <a:rPr lang="en-US" altLang="sv-FI" dirty="0"/>
              <a:t>© </a:t>
            </a:r>
            <a:r>
              <a:rPr lang="en-US" altLang="sv-FI" dirty="0" err="1"/>
              <a:t>Hanken</a:t>
            </a:r>
            <a:r>
              <a:rPr lang="en-US" altLang="sv-FI" dirty="0"/>
              <a:t> </a:t>
            </a:r>
            <a:r>
              <a:rPr lang="en-US" altLang="sv-FI" dirty="0" err="1"/>
              <a:t>Svenska</a:t>
            </a:r>
            <a:r>
              <a:rPr lang="en-US" altLang="sv-FI" dirty="0"/>
              <a:t> </a:t>
            </a:r>
            <a:r>
              <a:rPr lang="en-US" altLang="sv-FI" dirty="0" err="1"/>
              <a:t>handelshögskolan</a:t>
            </a:r>
            <a:r>
              <a:rPr lang="en-US" altLang="sv-FI" dirty="0"/>
              <a:t> / </a:t>
            </a:r>
            <a:r>
              <a:rPr lang="en-US" altLang="sv-FI" dirty="0" err="1"/>
              <a:t>Hanken</a:t>
            </a:r>
            <a:r>
              <a:rPr lang="en-US" altLang="sv-FI" dirty="0"/>
              <a:t> School of Economics, www.hanken.fi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Antagning 2020 - nyheter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/>
              <a:t>Antagningen till universiteten förnyas nationellt 2020</a:t>
            </a:r>
          </a:p>
          <a:p>
            <a:pPr marL="0" indent="0">
              <a:buNone/>
            </a:pPr>
            <a:endParaRPr lang="sv-FI" dirty="0"/>
          </a:p>
          <a:p>
            <a:r>
              <a:rPr lang="sv-FI" dirty="0"/>
              <a:t>Från och med 2020 ska minst 50% av all antagning till universiteten basera sig på studentexamensbetyget.</a:t>
            </a:r>
          </a:p>
          <a:p>
            <a:pPr lvl="1"/>
            <a:r>
              <a:rPr lang="sv-FI" i="1" dirty="0"/>
              <a:t>För Hankens del är detta i sig inget nytt då vi sedan 2018 har antagit 60% av våra nya studerande via betygsantagning.</a:t>
            </a:r>
          </a:p>
          <a:p>
            <a:pPr lvl="1"/>
            <a:endParaRPr lang="sv-FI" dirty="0"/>
          </a:p>
          <a:p>
            <a:r>
              <a:rPr lang="sv-FI" dirty="0"/>
              <a:t>Poängsättningen och poängtabellen förnyas inför betygsantagningen till Hanken 2020.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1352559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04413-E667-49FA-9F65-849CF7C45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Vem</a:t>
            </a:r>
            <a:r>
              <a:rPr lang="en-GB" dirty="0"/>
              <a:t> </a:t>
            </a:r>
            <a:r>
              <a:rPr lang="en-GB" dirty="0" err="1"/>
              <a:t>kan</a:t>
            </a:r>
            <a:r>
              <a:rPr lang="en-GB" dirty="0"/>
              <a:t> </a:t>
            </a:r>
            <a:r>
              <a:rPr lang="en-GB" dirty="0" err="1"/>
              <a:t>söka</a:t>
            </a:r>
            <a:r>
              <a:rPr lang="en-GB" dirty="0"/>
              <a:t> till Hanken?</a:t>
            </a:r>
            <a:endParaRPr lang="sv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6FC27D-1026-4A5D-A119-665E58D52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ts val="1000"/>
              </a:spcAft>
            </a:pPr>
            <a:r>
              <a:rPr lang="sv-SE" altLang="sv-FI" dirty="0"/>
              <a:t>Sökande ska</a:t>
            </a:r>
            <a:r>
              <a:rPr lang="sv-SE" altLang="sv-FI" b="1" dirty="0"/>
              <a:t> </a:t>
            </a:r>
            <a:r>
              <a:rPr lang="sv-SE" altLang="sv-FI" dirty="0"/>
              <a:t>ha en treårig utbildning på andra stadiet (student, IB, yrkesskola etc.) </a:t>
            </a:r>
            <a:r>
              <a:rPr lang="sv-SE" altLang="sv-FI" b="1" dirty="0"/>
              <a:t>OCH </a:t>
            </a:r>
            <a:r>
              <a:rPr lang="sv-SE" altLang="sv-FI" dirty="0"/>
              <a:t>uppfylla Hankens språkkrav i svenska</a:t>
            </a:r>
            <a:endParaRPr lang="sv-FI" b="1" dirty="0"/>
          </a:p>
          <a:p>
            <a:pPr lvl="1"/>
            <a:r>
              <a:rPr lang="sv-SE" altLang="sv-FI" sz="1800" dirty="0"/>
              <a:t>Om man gått i </a:t>
            </a:r>
            <a:r>
              <a:rPr lang="sv-SE" altLang="sv-FI" sz="1800" u="sng" dirty="0"/>
              <a:t>svensk</a:t>
            </a:r>
            <a:r>
              <a:rPr lang="sv-SE" altLang="sv-FI" sz="1800" dirty="0"/>
              <a:t> skola uppfyller man automatiskt språkkravet i svenska </a:t>
            </a:r>
            <a:r>
              <a:rPr lang="sv-SE" altLang="sv-FI" i="1" dirty="0"/>
              <a:t>(dvs </a:t>
            </a:r>
            <a:r>
              <a:rPr lang="sv-FI" altLang="sv-FI" i="1" dirty="0"/>
              <a:t>har ett svenskspråkigt avgångsbetyg från årskurs 9, yrkesskola eller gymnasium)</a:t>
            </a:r>
          </a:p>
          <a:p>
            <a:pPr lvl="1" indent="0">
              <a:buNone/>
            </a:pPr>
            <a:endParaRPr lang="sv-SE" altLang="sv-FI" i="1" dirty="0"/>
          </a:p>
          <a:p>
            <a:pPr lvl="1"/>
            <a:r>
              <a:rPr lang="sv-SE" altLang="sv-FI" sz="1800" dirty="0"/>
              <a:t>Om man gått i </a:t>
            </a:r>
            <a:r>
              <a:rPr lang="sv-SE" altLang="sv-FI" sz="1800" u="sng" dirty="0"/>
              <a:t>finsk</a:t>
            </a:r>
            <a:r>
              <a:rPr lang="sv-SE" altLang="sv-FI" sz="1800" dirty="0"/>
              <a:t> skola behöver man intyga kunskaperna på något sätt, ex. genom Hankens egna språkprov som ordnas 14 april. </a:t>
            </a:r>
          </a:p>
          <a:p>
            <a:endParaRPr lang="sv-FI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23AAEB-CDD7-4F07-948A-FE9333D9A9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500194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sv-FI" dirty="0" err="1"/>
              <a:t>Språkkrav</a:t>
            </a:r>
            <a:r>
              <a:rPr lang="fi-FI" altLang="sv-FI" dirty="0"/>
              <a:t> för de </a:t>
            </a:r>
            <a:r>
              <a:rPr lang="fi-FI" altLang="sv-FI" dirty="0" err="1"/>
              <a:t>som</a:t>
            </a:r>
            <a:r>
              <a:rPr lang="fi-FI" altLang="sv-FI" dirty="0"/>
              <a:t> </a:t>
            </a:r>
            <a:r>
              <a:rPr lang="fi-FI" altLang="sv-FI" u="sng" dirty="0"/>
              <a:t>INTE </a:t>
            </a:r>
            <a:r>
              <a:rPr lang="fi-FI" altLang="sv-FI" u="sng" dirty="0" err="1"/>
              <a:t>gått</a:t>
            </a:r>
            <a:r>
              <a:rPr lang="fi-FI" altLang="sv-FI" u="sng" dirty="0"/>
              <a:t> </a:t>
            </a:r>
            <a:r>
              <a:rPr lang="fi-FI" altLang="sv-FI" u="sng" dirty="0" err="1"/>
              <a:t>svenskspråkig</a:t>
            </a:r>
            <a:r>
              <a:rPr lang="fi-FI" altLang="sv-FI" dirty="0"/>
              <a:t> </a:t>
            </a:r>
            <a:r>
              <a:rPr lang="fi-FI" altLang="sv-FI" dirty="0" err="1"/>
              <a:t>skola</a:t>
            </a:r>
            <a:endParaRPr lang="en-US" altLang="sv-FI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816986" y="1675275"/>
            <a:ext cx="7704137" cy="4321175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buFont typeface="Georgia" pitchFamily="18" charset="0"/>
              <a:buNone/>
              <a:defRPr/>
            </a:pPr>
            <a:r>
              <a:rPr lang="sv-SE" altLang="sv-FI" b="1" dirty="0"/>
              <a:t>Vanligaste sätten att uppfylla kravet:</a:t>
            </a:r>
          </a:p>
          <a:p>
            <a:pPr marL="609600" indent="-609600" eaLnBrk="1" hangingPunct="1">
              <a:lnSpc>
                <a:spcPct val="100000"/>
              </a:lnSpc>
              <a:defRPr/>
            </a:pPr>
            <a:r>
              <a:rPr lang="sv-SE" altLang="sv-FI" dirty="0">
                <a:solidFill>
                  <a:schemeClr val="bg1"/>
                </a:solidFill>
              </a:rPr>
              <a:t>L eller E i lång svenska (A-svenska)</a:t>
            </a:r>
          </a:p>
          <a:p>
            <a:pPr marL="609600" indent="-609600" eaLnBrk="1" hangingPunct="1">
              <a:lnSpc>
                <a:spcPct val="100000"/>
              </a:lnSpc>
              <a:defRPr/>
            </a:pPr>
            <a:r>
              <a:rPr lang="sv-SE" altLang="sv-FI" dirty="0">
                <a:solidFill>
                  <a:schemeClr val="bg1"/>
                </a:solidFill>
              </a:rPr>
              <a:t>L i medellång svenska (B-svenska)</a:t>
            </a:r>
            <a:endParaRPr lang="sv-SE" altLang="sv-FI" sz="1400" dirty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100000"/>
              </a:lnSpc>
              <a:defRPr/>
            </a:pPr>
            <a:r>
              <a:rPr lang="sv-SE" altLang="sv-FI" dirty="0">
                <a:solidFill>
                  <a:schemeClr val="bg1"/>
                </a:solidFill>
              </a:rPr>
              <a:t>Ett godkänt språktest (de som Hanken godkänner finns på Hankens hemsida)</a:t>
            </a:r>
          </a:p>
          <a:p>
            <a:pPr marL="609600" indent="-609600" eaLnBrk="1" hangingPunct="1">
              <a:lnSpc>
                <a:spcPct val="100000"/>
              </a:lnSpc>
              <a:defRPr/>
            </a:pPr>
            <a:r>
              <a:rPr lang="sv-SE" altLang="sv-FI" dirty="0">
                <a:solidFill>
                  <a:schemeClr val="bg1"/>
                </a:solidFill>
              </a:rPr>
              <a:t>Skrivit en avhandling på svenska</a:t>
            </a:r>
          </a:p>
          <a:p>
            <a:pPr marL="609600" indent="-609600" eaLnBrk="1" hangingPunct="1">
              <a:lnSpc>
                <a:spcPct val="100000"/>
              </a:lnSpc>
              <a:defRPr/>
            </a:pPr>
            <a:r>
              <a:rPr lang="sv-SE" altLang="sv-FI" i="1" dirty="0"/>
              <a:t>För andra sätt, kolla Hankens </a:t>
            </a:r>
            <a:r>
              <a:rPr lang="sv-SE" altLang="sv-FI" i="1" dirty="0">
                <a:hlinkClick r:id="rId3"/>
              </a:rPr>
              <a:t>hemsida</a:t>
            </a:r>
            <a:r>
              <a:rPr lang="sv-SE" altLang="sv-FI" i="1" dirty="0"/>
              <a:t>!</a:t>
            </a:r>
            <a:endParaRPr lang="en-US" altLang="sv-FI" i="1" dirty="0"/>
          </a:p>
          <a:p>
            <a:pPr marL="0" indent="0" eaLnBrk="1" hangingPunct="1">
              <a:lnSpc>
                <a:spcPct val="100000"/>
              </a:lnSpc>
              <a:buNone/>
              <a:defRPr/>
            </a:pPr>
            <a:endParaRPr lang="sv-SE" altLang="sv-FI" sz="2400" dirty="0"/>
          </a:p>
          <a:p>
            <a:pPr marL="609600" indent="-609600">
              <a:lnSpc>
                <a:spcPct val="100000"/>
              </a:lnSpc>
              <a:defRPr/>
            </a:pPr>
            <a:r>
              <a:rPr lang="sv-SE" altLang="sv-FI" b="1" dirty="0"/>
              <a:t>Annars</a:t>
            </a:r>
            <a:r>
              <a:rPr lang="sv-SE" altLang="sv-FI" dirty="0"/>
              <a:t> </a:t>
            </a:r>
            <a:r>
              <a:rPr lang="fi-FI" altLang="sv-FI" b="1" dirty="0">
                <a:sym typeface="Wingdings" panose="05000000000000000000" pitchFamily="2" charset="2"/>
              </a:rPr>
              <a:t></a:t>
            </a:r>
            <a:r>
              <a:rPr lang="sv-SE" altLang="sv-FI" dirty="0"/>
              <a:t> Hankens och Åbo Akademis gemensamma språkprov i april 2020 </a:t>
            </a:r>
            <a:r>
              <a:rPr lang="sv-SE" altLang="sv-FI" i="1" dirty="0"/>
              <a:t>(gratis!)</a:t>
            </a:r>
          </a:p>
        </p:txBody>
      </p:sp>
    </p:spTree>
    <p:extLst>
      <p:ext uri="{BB962C8B-B14F-4D97-AF65-F5344CB8AC3E}">
        <p14:creationId xmlns:p14="http://schemas.microsoft.com/office/powerpoint/2010/main" val="3188121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388" y="6092825"/>
            <a:ext cx="1944687" cy="7651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FI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sv-FI" dirty="0" err="1"/>
              <a:t>Språkprovet</a:t>
            </a:r>
            <a:r>
              <a:rPr lang="fi-FI" altLang="sv-FI" dirty="0"/>
              <a:t> i </a:t>
            </a:r>
            <a:r>
              <a:rPr lang="fi-FI" altLang="sv-FI" dirty="0" err="1"/>
              <a:t>svenska</a:t>
            </a:r>
            <a:r>
              <a:rPr lang="fi-FI" altLang="sv-FI" dirty="0"/>
              <a:t> 2020</a:t>
            </a:r>
            <a:endParaRPr lang="en-US" altLang="sv-FI" dirty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>
          <a:xfrm>
            <a:off x="881149" y="1627188"/>
            <a:ext cx="7707170" cy="4465637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sv-SE" altLang="sv-FI" sz="24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sv-SE" altLang="sv-FI" dirty="0">
                <a:solidFill>
                  <a:schemeClr val="bg1"/>
                </a:solidFill>
              </a:rPr>
              <a:t>Ordnas </a:t>
            </a:r>
            <a:r>
              <a:rPr lang="sv-SE" altLang="sv-FI" b="1" dirty="0">
                <a:solidFill>
                  <a:schemeClr val="bg1"/>
                </a:solidFill>
              </a:rPr>
              <a:t>14.4.2020</a:t>
            </a:r>
            <a:r>
              <a:rPr lang="sv-SE" altLang="sv-FI" dirty="0">
                <a:solidFill>
                  <a:schemeClr val="bg1"/>
                </a:solidFill>
              </a:rPr>
              <a:t> i samarbete med Åbo Akademi</a:t>
            </a:r>
          </a:p>
          <a:p>
            <a:pPr marL="0" indent="0">
              <a:lnSpc>
                <a:spcPct val="80000"/>
              </a:lnSpc>
              <a:buNone/>
            </a:pPr>
            <a:endParaRPr lang="sv-SE" altLang="sv-FI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sv-SE" altLang="sv-FI" dirty="0">
                <a:solidFill>
                  <a:schemeClr val="bg1"/>
                </a:solidFill>
              </a:rPr>
              <a:t>Kan skrivas i Åbo, Vasa eller Helsingfors</a:t>
            </a:r>
            <a:br>
              <a:rPr lang="sv-SE" altLang="sv-FI" sz="1800" dirty="0">
                <a:solidFill>
                  <a:schemeClr val="bg1"/>
                </a:solidFill>
              </a:rPr>
            </a:br>
            <a:endParaRPr lang="sv-SE" altLang="sv-FI" sz="18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sv-SE" altLang="sv-FI" dirty="0">
                <a:solidFill>
                  <a:schemeClr val="bg1"/>
                </a:solidFill>
              </a:rPr>
              <a:t>Sökande måste anmäla sig till språkprovet redan i ansökningsskedet!</a:t>
            </a:r>
            <a:br>
              <a:rPr lang="sv-SE" altLang="sv-FI" dirty="0">
                <a:solidFill>
                  <a:schemeClr val="bg1"/>
                </a:solidFill>
              </a:rPr>
            </a:br>
            <a:endParaRPr lang="sv-SE" altLang="sv-FI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sv-SE" altLang="sv-FI" dirty="0">
                <a:solidFill>
                  <a:schemeClr val="bg1"/>
                </a:solidFill>
              </a:rPr>
              <a:t>Språkprovet består oftast av en hörförståelse och en skriftlig uppgift men det kan variera </a:t>
            </a:r>
            <a:r>
              <a:rPr lang="sv-SE" altLang="sv-FI" sz="1600" i="1" dirty="0">
                <a:solidFill>
                  <a:schemeClr val="bg1"/>
                </a:solidFill>
              </a:rPr>
              <a:t>(viktigast att peppa sökande som ska skriva språkprov att lyssna på svensk radio/tv, läsa nyheter m.m.)</a:t>
            </a:r>
          </a:p>
          <a:p>
            <a:pPr marL="0" indent="0">
              <a:lnSpc>
                <a:spcPct val="80000"/>
              </a:lnSpc>
              <a:buNone/>
            </a:pPr>
            <a:endParaRPr lang="sv-SE" altLang="sv-FI" sz="3200" dirty="0"/>
          </a:p>
        </p:txBody>
      </p:sp>
    </p:spTree>
    <p:extLst>
      <p:ext uri="{BB962C8B-B14F-4D97-AF65-F5344CB8AC3E}">
        <p14:creationId xmlns:p14="http://schemas.microsoft.com/office/powerpoint/2010/main" val="462974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5946998"/>
            <a:ext cx="2232248" cy="864096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sv-FI" dirty="0" err="1"/>
              <a:t>Hur</a:t>
            </a:r>
            <a:r>
              <a:rPr lang="fi-FI" altLang="sv-FI" dirty="0"/>
              <a:t> </a:t>
            </a:r>
            <a:r>
              <a:rPr lang="fi-FI" altLang="sv-FI" dirty="0" err="1"/>
              <a:t>ansöker</a:t>
            </a:r>
            <a:r>
              <a:rPr lang="fi-FI" altLang="sv-FI" dirty="0"/>
              <a:t> </a:t>
            </a:r>
            <a:r>
              <a:rPr lang="fi-FI" altLang="sv-FI" dirty="0" err="1"/>
              <a:t>man</a:t>
            </a:r>
            <a:r>
              <a:rPr lang="fi-FI" altLang="sv-FI" dirty="0"/>
              <a:t>?</a:t>
            </a:r>
            <a:r>
              <a:rPr lang="fi-FI" altLang="sv-FI" sz="2000" dirty="0"/>
              <a:t>	</a:t>
            </a:r>
            <a:endParaRPr lang="en-US" altLang="sv-FI" sz="20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915" y="1842542"/>
            <a:ext cx="8496300" cy="4536504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ts val="1000"/>
              </a:spcAft>
            </a:pPr>
            <a:r>
              <a:rPr lang="fi-FI" altLang="sv-FI" dirty="0"/>
              <a:t>Hanken </a:t>
            </a:r>
            <a:r>
              <a:rPr lang="fi-FI" altLang="sv-FI" dirty="0" err="1"/>
              <a:t>är</a:t>
            </a:r>
            <a:r>
              <a:rPr lang="fi-FI" altLang="sv-FI" dirty="0"/>
              <a:t> sedan 2018 en del av </a:t>
            </a:r>
            <a:r>
              <a:rPr lang="fi-FI" altLang="sv-FI" dirty="0" err="1"/>
              <a:t>den</a:t>
            </a:r>
            <a:r>
              <a:rPr lang="fi-FI" altLang="sv-FI" dirty="0"/>
              <a:t> </a:t>
            </a:r>
            <a:r>
              <a:rPr lang="fi-FI" altLang="sv-FI" dirty="0" err="1"/>
              <a:t>gemensamma</a:t>
            </a:r>
            <a:r>
              <a:rPr lang="fi-FI" altLang="sv-FI" dirty="0"/>
              <a:t> </a:t>
            </a:r>
            <a:r>
              <a:rPr lang="fi-FI" altLang="sv-FI" dirty="0" err="1"/>
              <a:t>antagningen</a:t>
            </a:r>
            <a:r>
              <a:rPr lang="fi-FI" altLang="sv-FI" dirty="0"/>
              <a:t> </a:t>
            </a:r>
            <a:r>
              <a:rPr lang="fi-FI" altLang="sv-FI" dirty="0" err="1"/>
              <a:t>till</a:t>
            </a:r>
            <a:r>
              <a:rPr lang="fi-FI" altLang="sv-FI" dirty="0"/>
              <a:t> </a:t>
            </a:r>
            <a:r>
              <a:rPr lang="fi-FI" altLang="sv-FI" dirty="0" err="1"/>
              <a:t>ekonomutbildning</a:t>
            </a:r>
            <a:r>
              <a:rPr lang="fi-FI" altLang="sv-FI" dirty="0"/>
              <a:t> i Finland </a:t>
            </a:r>
            <a:r>
              <a:rPr lang="sv-FI" i="1" dirty="0">
                <a:solidFill>
                  <a:schemeClr val="bg1"/>
                </a:solidFill>
              </a:rPr>
              <a:t>(KTY - </a:t>
            </a:r>
            <a:r>
              <a:rPr lang="sv-FI" i="1" dirty="0" err="1">
                <a:solidFill>
                  <a:schemeClr val="bg1"/>
                </a:solidFill>
              </a:rPr>
              <a:t>Kauppatieteellinen</a:t>
            </a:r>
            <a:r>
              <a:rPr lang="sv-FI" i="1" dirty="0">
                <a:solidFill>
                  <a:schemeClr val="bg1"/>
                </a:solidFill>
              </a:rPr>
              <a:t> </a:t>
            </a:r>
            <a:r>
              <a:rPr lang="sv-FI" i="1" dirty="0" err="1">
                <a:solidFill>
                  <a:schemeClr val="bg1"/>
                </a:solidFill>
              </a:rPr>
              <a:t>alan</a:t>
            </a:r>
            <a:r>
              <a:rPr lang="sv-FI" i="1" dirty="0">
                <a:solidFill>
                  <a:schemeClr val="bg1"/>
                </a:solidFill>
              </a:rPr>
              <a:t> </a:t>
            </a:r>
            <a:r>
              <a:rPr lang="sv-FI" i="1" dirty="0" err="1">
                <a:solidFill>
                  <a:schemeClr val="bg1"/>
                </a:solidFill>
              </a:rPr>
              <a:t>yhteisvalinta</a:t>
            </a:r>
            <a:r>
              <a:rPr lang="sv-FI" i="1" dirty="0">
                <a:solidFill>
                  <a:schemeClr val="bg1"/>
                </a:solidFill>
              </a:rPr>
              <a:t>)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spcAft>
                <a:spcPts val="1000"/>
              </a:spcAft>
            </a:pPr>
            <a:r>
              <a:rPr lang="sv-FI" altLang="sv-FI" dirty="0">
                <a:solidFill>
                  <a:schemeClr val="bg1"/>
                </a:solidFill>
              </a:rPr>
              <a:t>Gemensamma antagningskriterier och gemensamt inträdesprov med alla ekonomutbildningar i Finland. Se all info på </a:t>
            </a:r>
            <a:r>
              <a:rPr lang="sv-FI" altLang="sv-FI" dirty="0">
                <a:solidFill>
                  <a:schemeClr val="bg1"/>
                </a:solidFill>
                <a:hlinkClick r:id="rId3"/>
              </a:rPr>
              <a:t>www.kauppatieteet.fi</a:t>
            </a:r>
            <a:r>
              <a:rPr lang="sv-FI" altLang="sv-FI" dirty="0">
                <a:solidFill>
                  <a:schemeClr val="bg1"/>
                </a:solidFill>
              </a:rPr>
              <a:t> .</a:t>
            </a:r>
          </a:p>
          <a:p>
            <a:pPr lvl="1" indent="0">
              <a:lnSpc>
                <a:spcPct val="120000"/>
              </a:lnSpc>
              <a:spcBef>
                <a:spcPct val="0"/>
              </a:spcBef>
              <a:spcAft>
                <a:spcPts val="1000"/>
              </a:spcAft>
              <a:buNone/>
            </a:pPr>
            <a:endParaRPr lang="fi-FI" altLang="sv-FI" b="1" dirty="0"/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ts val="1000"/>
              </a:spcAft>
            </a:pPr>
            <a:r>
              <a:rPr lang="fi-FI" altLang="sv-FI" b="1" dirty="0" err="1"/>
              <a:t>Ansökningstid</a:t>
            </a:r>
            <a:r>
              <a:rPr lang="fi-FI" altLang="sv-FI" b="1" dirty="0"/>
              <a:t>: 18.3-1.4.2020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spcAft>
                <a:spcPts val="1000"/>
              </a:spcAft>
              <a:buNone/>
            </a:pPr>
            <a:endParaRPr lang="fi-FI" altLang="sv-FI" dirty="0"/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ts val="1000"/>
              </a:spcAft>
            </a:pPr>
            <a:r>
              <a:rPr lang="fi-FI" altLang="sv-FI" dirty="0" err="1"/>
              <a:t>Själva</a:t>
            </a:r>
            <a:r>
              <a:rPr lang="fi-FI" altLang="sv-FI" dirty="0"/>
              <a:t> </a:t>
            </a:r>
            <a:r>
              <a:rPr lang="fi-FI" altLang="sv-FI" dirty="0" err="1"/>
              <a:t>ansökan</a:t>
            </a:r>
            <a:r>
              <a:rPr lang="fi-FI" altLang="sv-FI" dirty="0"/>
              <a:t> </a:t>
            </a:r>
            <a:r>
              <a:rPr lang="fi-FI" altLang="sv-FI" dirty="0" err="1"/>
              <a:t>till</a:t>
            </a:r>
            <a:r>
              <a:rPr lang="fi-FI" altLang="sv-FI" dirty="0"/>
              <a:t> alla </a:t>
            </a:r>
            <a:r>
              <a:rPr lang="fi-FI" altLang="sv-FI" dirty="0" err="1"/>
              <a:t>universitet</a:t>
            </a:r>
            <a:r>
              <a:rPr lang="fi-FI" altLang="sv-FI" dirty="0"/>
              <a:t> </a:t>
            </a:r>
            <a:r>
              <a:rPr lang="fi-FI" altLang="sv-FI" dirty="0" err="1"/>
              <a:t>och</a:t>
            </a:r>
            <a:r>
              <a:rPr lang="fi-FI" altLang="sv-FI" dirty="0"/>
              <a:t> </a:t>
            </a:r>
            <a:r>
              <a:rPr lang="fi-FI" altLang="sv-FI" dirty="0" err="1"/>
              <a:t>högskolor</a:t>
            </a:r>
            <a:r>
              <a:rPr lang="fi-FI" altLang="sv-FI" dirty="0"/>
              <a:t> </a:t>
            </a:r>
            <a:r>
              <a:rPr lang="fi-FI" altLang="sv-FI" dirty="0" err="1"/>
              <a:t>görs</a:t>
            </a:r>
            <a:r>
              <a:rPr lang="fi-FI" altLang="sv-FI" dirty="0"/>
              <a:t> </a:t>
            </a:r>
            <a:r>
              <a:rPr lang="fi-FI" altLang="sv-FI" dirty="0" err="1"/>
              <a:t>som</a:t>
            </a:r>
            <a:r>
              <a:rPr lang="fi-FI" altLang="sv-FI" dirty="0"/>
              <a:t> </a:t>
            </a:r>
            <a:r>
              <a:rPr lang="fi-FI" altLang="sv-FI" dirty="0" err="1"/>
              <a:t>vanligt</a:t>
            </a:r>
            <a:r>
              <a:rPr lang="fi-FI" altLang="sv-FI" dirty="0"/>
              <a:t> via </a:t>
            </a:r>
            <a:r>
              <a:rPr lang="fi-FI" altLang="sv-FI" b="1" dirty="0">
                <a:hlinkClick r:id="rId4"/>
              </a:rPr>
              <a:t>www.studieinfo.fi</a:t>
            </a:r>
            <a:r>
              <a:rPr lang="fi-FI" altLang="sv-FI" b="1" dirty="0"/>
              <a:t> </a:t>
            </a:r>
            <a:r>
              <a:rPr lang="fi-FI" altLang="sv-FI" dirty="0"/>
              <a:t>/</a:t>
            </a:r>
            <a:r>
              <a:rPr lang="fi-FI" altLang="sv-FI" b="1" dirty="0">
                <a:hlinkClick r:id="rId5"/>
              </a:rPr>
              <a:t>www.opintopolku.fi</a:t>
            </a:r>
            <a:endParaRPr lang="fi-FI" altLang="sv-FI" b="1" dirty="0"/>
          </a:p>
        </p:txBody>
      </p:sp>
    </p:spTree>
    <p:extLst>
      <p:ext uri="{BB962C8B-B14F-4D97-AF65-F5344CB8AC3E}">
        <p14:creationId xmlns:p14="http://schemas.microsoft.com/office/powerpoint/2010/main" val="3177996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AEC0223-E52C-43FA-B4FD-0FB205FB3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Vilka vägar söker man in?</a:t>
            </a:r>
            <a:endParaRPr lang="sv-FI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2DD0F8D-A4B8-4756-A1AE-9E74879A69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FI" sz="2000" dirty="0"/>
              <a:t>A) Gemensamma ansökan</a:t>
            </a:r>
          </a:p>
          <a:p>
            <a:pPr lvl="1"/>
            <a:r>
              <a:rPr lang="sv-FI" sz="1600" dirty="0"/>
              <a:t>Betyg ELLER inträdesprov</a:t>
            </a:r>
          </a:p>
          <a:p>
            <a:pPr lvl="1" indent="0">
              <a:buNone/>
            </a:pPr>
            <a:endParaRPr lang="sv-FI" sz="1600" dirty="0"/>
          </a:p>
          <a:p>
            <a:pPr lvl="1"/>
            <a:r>
              <a:rPr lang="sv-FI" sz="1600" dirty="0"/>
              <a:t>”vanligaste” sättet att söka in</a:t>
            </a:r>
          </a:p>
          <a:p>
            <a:pPr lvl="1"/>
            <a:r>
              <a:rPr lang="sv-FI" sz="1600" dirty="0"/>
              <a:t>ca. 250/år antas denna väg </a:t>
            </a:r>
            <a:r>
              <a:rPr lang="sv-FI" sz="1400" dirty="0"/>
              <a:t>(180 </a:t>
            </a:r>
            <a:r>
              <a:rPr lang="sv-FI" sz="1400" dirty="0" err="1"/>
              <a:t>Hfors</a:t>
            </a:r>
            <a:r>
              <a:rPr lang="sv-FI" sz="1400" dirty="0"/>
              <a:t> + 70 Vasa)</a:t>
            </a:r>
          </a:p>
          <a:p>
            <a:endParaRPr lang="sv-FI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5D9BE3E-C876-4D7E-9218-3878C15D7BF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sv-FI" sz="1900" dirty="0"/>
              <a:t>B) </a:t>
            </a:r>
            <a:r>
              <a:rPr lang="sv-FI" sz="2000" dirty="0"/>
              <a:t>Övriga sätt</a:t>
            </a:r>
          </a:p>
          <a:p>
            <a:pPr lvl="1"/>
            <a:r>
              <a:rPr lang="sv-FI" sz="1600" dirty="0"/>
              <a:t>Öppna Universitetsstudier</a:t>
            </a:r>
          </a:p>
          <a:p>
            <a:pPr lvl="1"/>
            <a:r>
              <a:rPr lang="sv-FI" sz="1600" dirty="0"/>
              <a:t>Högskoleprovet </a:t>
            </a:r>
            <a:r>
              <a:rPr lang="sv-FI" sz="1400" dirty="0"/>
              <a:t>(för svenskar)</a:t>
            </a:r>
          </a:p>
          <a:p>
            <a:pPr lvl="1"/>
            <a:r>
              <a:rPr lang="sv-FI" sz="1600" dirty="0"/>
              <a:t>Ekonomiguru/</a:t>
            </a:r>
            <a:r>
              <a:rPr lang="sv-FI" sz="1600" dirty="0" err="1"/>
              <a:t>Viksu</a:t>
            </a:r>
            <a:endParaRPr lang="sv-FI" sz="1600" dirty="0"/>
          </a:p>
          <a:p>
            <a:pPr lvl="1"/>
            <a:r>
              <a:rPr lang="sv-FI" sz="1600" dirty="0"/>
              <a:t>Överflyttare</a:t>
            </a:r>
            <a:endParaRPr lang="sv-FI" sz="1400" dirty="0">
              <a:highlight>
                <a:srgbClr val="FFFF00"/>
              </a:highlight>
            </a:endParaRPr>
          </a:p>
          <a:p>
            <a:pPr lvl="1" indent="0">
              <a:buNone/>
            </a:pPr>
            <a:endParaRPr lang="sv-FI" sz="1400" dirty="0"/>
          </a:p>
          <a:p>
            <a:pPr lvl="1"/>
            <a:r>
              <a:rPr lang="sv-FI" sz="1600" dirty="0"/>
              <a:t>Påverkar inte personens ansökan via gemensamma ansökan</a:t>
            </a:r>
          </a:p>
          <a:p>
            <a:pPr lvl="1"/>
            <a:r>
              <a:rPr lang="sv-FI" sz="1600" dirty="0"/>
              <a:t>ca. 50/år antas via dessa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7E961A-FB3F-404F-A45B-A8ED20D1F8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1042788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Kandidatantagningen 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44675"/>
            <a:ext cx="8352928" cy="4176713"/>
          </a:xfrm>
        </p:spPr>
        <p:txBody>
          <a:bodyPr/>
          <a:lstStyle/>
          <a:p>
            <a:r>
              <a:rPr lang="sv-FI" b="1" dirty="0"/>
              <a:t>Antagningssätt: betyg ELLER inträdesprov</a:t>
            </a:r>
          </a:p>
          <a:p>
            <a:pPr lvl="1"/>
            <a:r>
              <a:rPr lang="fi-FI" altLang="sv-FI" dirty="0"/>
              <a:t>60% </a:t>
            </a:r>
            <a:r>
              <a:rPr lang="fi-FI" altLang="sv-FI" dirty="0" err="1"/>
              <a:t>antas</a:t>
            </a:r>
            <a:r>
              <a:rPr lang="fi-FI" altLang="sv-FI" dirty="0"/>
              <a:t> </a:t>
            </a:r>
            <a:r>
              <a:rPr lang="fi-FI" altLang="sv-FI" dirty="0" err="1"/>
              <a:t>på</a:t>
            </a:r>
            <a:r>
              <a:rPr lang="fi-FI" altLang="sv-FI" dirty="0"/>
              <a:t> </a:t>
            </a:r>
            <a:r>
              <a:rPr lang="fi-FI" altLang="sv-FI" dirty="0" err="1"/>
              <a:t>basen</a:t>
            </a:r>
            <a:r>
              <a:rPr lang="fi-FI" altLang="sv-FI" dirty="0"/>
              <a:t> av </a:t>
            </a:r>
            <a:r>
              <a:rPr lang="fi-FI" altLang="sv-FI" dirty="0" err="1"/>
              <a:t>betyg</a:t>
            </a:r>
            <a:r>
              <a:rPr lang="fi-FI" altLang="sv-FI" dirty="0"/>
              <a:t>, 40% </a:t>
            </a:r>
            <a:r>
              <a:rPr lang="fi-FI" altLang="sv-FI" dirty="0" err="1"/>
              <a:t>antas</a:t>
            </a:r>
            <a:r>
              <a:rPr lang="fi-FI" altLang="sv-FI" dirty="0"/>
              <a:t> </a:t>
            </a:r>
            <a:r>
              <a:rPr lang="fi-FI" altLang="sv-FI" dirty="0" err="1"/>
              <a:t>på</a:t>
            </a:r>
            <a:r>
              <a:rPr lang="fi-FI" altLang="sv-FI" dirty="0"/>
              <a:t> </a:t>
            </a:r>
            <a:r>
              <a:rPr lang="fi-FI" altLang="sv-FI" dirty="0" err="1"/>
              <a:t>basen</a:t>
            </a:r>
            <a:r>
              <a:rPr lang="fi-FI" altLang="sv-FI" dirty="0"/>
              <a:t> av </a:t>
            </a:r>
            <a:r>
              <a:rPr lang="fi-FI" altLang="sv-FI" dirty="0" err="1"/>
              <a:t>inträdesprov</a:t>
            </a:r>
            <a:endParaRPr lang="fi-FI" altLang="sv-FI" dirty="0"/>
          </a:p>
          <a:p>
            <a:pPr lvl="1"/>
            <a:endParaRPr lang="fi-FI" altLang="sv-FI" dirty="0"/>
          </a:p>
          <a:p>
            <a:r>
              <a:rPr lang="fi-FI" altLang="sv-FI" dirty="0" err="1"/>
              <a:t>Om</a:t>
            </a:r>
            <a:r>
              <a:rPr lang="fi-FI" altLang="sv-FI" dirty="0"/>
              <a:t> </a:t>
            </a:r>
            <a:r>
              <a:rPr lang="fi-FI" altLang="sv-FI" dirty="0" err="1"/>
              <a:t>sökande</a:t>
            </a:r>
            <a:r>
              <a:rPr lang="fi-FI" altLang="sv-FI" dirty="0"/>
              <a:t> </a:t>
            </a:r>
            <a:r>
              <a:rPr lang="fi-FI" altLang="sv-FI" dirty="0" err="1"/>
              <a:t>har</a:t>
            </a:r>
            <a:r>
              <a:rPr lang="fi-FI" altLang="sv-FI" dirty="0"/>
              <a:t> </a:t>
            </a:r>
            <a:r>
              <a:rPr lang="fi-FI" altLang="sv-FI" dirty="0" err="1"/>
              <a:t>tillräckligt</a:t>
            </a:r>
            <a:r>
              <a:rPr lang="fi-FI" altLang="sv-FI" dirty="0"/>
              <a:t> </a:t>
            </a:r>
            <a:r>
              <a:rPr lang="fi-FI" altLang="sv-FI" dirty="0" err="1"/>
              <a:t>med</a:t>
            </a:r>
            <a:r>
              <a:rPr lang="fi-FI" altLang="sv-FI" dirty="0"/>
              <a:t> </a:t>
            </a:r>
            <a:r>
              <a:rPr lang="fi-FI" altLang="sv-FI" dirty="0" err="1"/>
              <a:t>poäng</a:t>
            </a:r>
            <a:r>
              <a:rPr lang="fi-FI" altLang="sv-FI" dirty="0"/>
              <a:t> för </a:t>
            </a:r>
            <a:r>
              <a:rPr lang="fi-FI" altLang="sv-FI" dirty="0" err="1"/>
              <a:t>att</a:t>
            </a:r>
            <a:r>
              <a:rPr lang="fi-FI" altLang="sv-FI" dirty="0"/>
              <a:t> </a:t>
            </a:r>
            <a:r>
              <a:rPr lang="fi-FI" altLang="sv-FI" dirty="0" err="1"/>
              <a:t>bli</a:t>
            </a:r>
            <a:r>
              <a:rPr lang="fi-FI" altLang="sv-FI" dirty="0"/>
              <a:t> </a:t>
            </a:r>
            <a:r>
              <a:rPr lang="fi-FI" altLang="sv-FI" dirty="0" err="1"/>
              <a:t>antagen</a:t>
            </a:r>
            <a:r>
              <a:rPr lang="fi-FI" altLang="sv-FI" dirty="0"/>
              <a:t> </a:t>
            </a:r>
            <a:r>
              <a:rPr lang="fi-FI" altLang="sv-FI" dirty="0" err="1"/>
              <a:t>på</a:t>
            </a:r>
            <a:r>
              <a:rPr lang="fi-FI" altLang="sv-FI" dirty="0"/>
              <a:t> </a:t>
            </a:r>
            <a:r>
              <a:rPr lang="fi-FI" altLang="sv-FI" dirty="0" err="1"/>
              <a:t>basen</a:t>
            </a:r>
            <a:r>
              <a:rPr lang="fi-FI" altLang="sv-FI" dirty="0"/>
              <a:t> av </a:t>
            </a:r>
            <a:r>
              <a:rPr lang="fi-FI" altLang="sv-FI" dirty="0" err="1"/>
              <a:t>betyg</a:t>
            </a:r>
            <a:r>
              <a:rPr lang="fi-FI" altLang="sv-FI" dirty="0"/>
              <a:t> </a:t>
            </a:r>
            <a:r>
              <a:rPr lang="fi-FI" altLang="sv-FI" dirty="0" err="1"/>
              <a:t>får</a:t>
            </a:r>
            <a:r>
              <a:rPr lang="fi-FI" altLang="sv-FI" dirty="0"/>
              <a:t> </a:t>
            </a:r>
            <a:r>
              <a:rPr lang="fi-FI" altLang="sv-FI" dirty="0" err="1"/>
              <a:t>hen</a:t>
            </a:r>
            <a:r>
              <a:rPr lang="fi-FI" altLang="sv-FI" dirty="0"/>
              <a:t> </a:t>
            </a:r>
            <a:r>
              <a:rPr lang="fi-FI" altLang="sv-FI" dirty="0" err="1"/>
              <a:t>meddelande</a:t>
            </a:r>
            <a:r>
              <a:rPr lang="fi-FI" altLang="sv-FI" dirty="0"/>
              <a:t> </a:t>
            </a:r>
            <a:r>
              <a:rPr lang="fi-FI" altLang="sv-FI" dirty="0" err="1"/>
              <a:t>om</a:t>
            </a:r>
            <a:r>
              <a:rPr lang="fi-FI" altLang="sv-FI" dirty="0"/>
              <a:t> </a:t>
            </a:r>
            <a:r>
              <a:rPr lang="fi-FI" altLang="sv-FI" dirty="0" err="1"/>
              <a:t>detta</a:t>
            </a:r>
            <a:r>
              <a:rPr lang="fi-FI" altLang="sv-FI" dirty="0"/>
              <a:t> i </a:t>
            </a:r>
            <a:r>
              <a:rPr lang="fi-FI" altLang="sv-FI" dirty="0" err="1"/>
              <a:t>slutet</a:t>
            </a:r>
            <a:r>
              <a:rPr lang="fi-FI" altLang="sv-FI" dirty="0"/>
              <a:t> av </a:t>
            </a:r>
            <a:r>
              <a:rPr lang="fi-FI" altLang="sv-FI" dirty="0" err="1"/>
              <a:t>maj</a:t>
            </a:r>
            <a:r>
              <a:rPr lang="fi-FI" altLang="sv-FI" dirty="0"/>
              <a:t> 2020, </a:t>
            </a:r>
            <a:r>
              <a:rPr lang="fi-FI" altLang="sv-FI" dirty="0" err="1"/>
              <a:t>dvs</a:t>
            </a:r>
            <a:r>
              <a:rPr lang="fi-FI" altLang="sv-FI" dirty="0"/>
              <a:t> </a:t>
            </a:r>
            <a:r>
              <a:rPr lang="fi-FI" altLang="sv-FI" u="sng" dirty="0" err="1"/>
              <a:t>innan</a:t>
            </a:r>
            <a:r>
              <a:rPr lang="fi-FI" altLang="sv-FI" dirty="0"/>
              <a:t> </a:t>
            </a:r>
            <a:r>
              <a:rPr lang="fi-FI" altLang="sv-FI" dirty="0" err="1"/>
              <a:t>inträdesprovet</a:t>
            </a:r>
            <a:r>
              <a:rPr lang="fi-FI" altLang="sv-FI" dirty="0"/>
              <a:t> </a:t>
            </a:r>
            <a:r>
              <a:rPr lang="fi-FI" altLang="sv-FI" dirty="0" err="1"/>
              <a:t>och</a:t>
            </a:r>
            <a:r>
              <a:rPr lang="fi-FI" altLang="sv-FI" dirty="0"/>
              <a:t> </a:t>
            </a:r>
            <a:r>
              <a:rPr lang="fi-FI" altLang="sv-FI" dirty="0" err="1"/>
              <a:t>behöver</a:t>
            </a:r>
            <a:r>
              <a:rPr lang="fi-FI" altLang="sv-FI" dirty="0"/>
              <a:t> </a:t>
            </a:r>
            <a:r>
              <a:rPr lang="fi-FI" altLang="sv-FI" dirty="0" err="1"/>
              <a:t>då</a:t>
            </a:r>
            <a:r>
              <a:rPr lang="fi-FI" altLang="sv-FI" dirty="0"/>
              <a:t> </a:t>
            </a:r>
            <a:r>
              <a:rPr lang="fi-FI" altLang="sv-FI" u="sng" dirty="0" err="1"/>
              <a:t>inte</a:t>
            </a:r>
            <a:r>
              <a:rPr lang="fi-FI" altLang="sv-FI" dirty="0"/>
              <a:t> </a:t>
            </a:r>
            <a:r>
              <a:rPr lang="fi-FI" altLang="sv-FI" dirty="0" err="1"/>
              <a:t>skriva</a:t>
            </a:r>
            <a:r>
              <a:rPr lang="fi-FI" altLang="sv-FI" dirty="0"/>
              <a:t> </a:t>
            </a:r>
            <a:r>
              <a:rPr lang="fi-FI" altLang="sv-FI" dirty="0" err="1"/>
              <a:t>provet</a:t>
            </a:r>
            <a:r>
              <a:rPr lang="fi-FI" altLang="sv-FI" dirty="0"/>
              <a:t>. </a:t>
            </a:r>
          </a:p>
          <a:p>
            <a:endParaRPr lang="fi-FI" altLang="sv-FI" dirty="0"/>
          </a:p>
          <a:p>
            <a:r>
              <a:rPr lang="fi-FI" altLang="sv-FI" dirty="0"/>
              <a:t>OBS! </a:t>
            </a:r>
            <a:r>
              <a:rPr lang="fi-FI" altLang="sv-FI" dirty="0" err="1"/>
              <a:t>Enbart</a:t>
            </a:r>
            <a:r>
              <a:rPr lang="fi-FI" altLang="sv-FI" dirty="0"/>
              <a:t> </a:t>
            </a:r>
            <a:r>
              <a:rPr lang="fi-FI" altLang="sv-FI" i="1" dirty="0" err="1"/>
              <a:t>förstagångssökande</a:t>
            </a:r>
            <a:r>
              <a:rPr lang="fi-FI" altLang="sv-FI" dirty="0"/>
              <a:t> </a:t>
            </a:r>
            <a:r>
              <a:rPr lang="fi-FI" altLang="sv-FI" dirty="0" err="1"/>
              <a:t>beaktas</a:t>
            </a:r>
            <a:r>
              <a:rPr lang="fi-FI" altLang="sv-FI" dirty="0"/>
              <a:t> i betygsantagningen. </a:t>
            </a:r>
          </a:p>
          <a:p>
            <a:endParaRPr lang="fi-FI" altLang="sv-FI" dirty="0">
              <a:solidFill>
                <a:schemeClr val="bg1"/>
              </a:solidFill>
            </a:endParaRPr>
          </a:p>
          <a:p>
            <a:r>
              <a:rPr lang="fi-FI" altLang="sv-FI" dirty="0">
                <a:solidFill>
                  <a:schemeClr val="bg1"/>
                </a:solidFill>
              </a:rPr>
              <a:t>Ingen </a:t>
            </a:r>
            <a:r>
              <a:rPr lang="fi-FI" altLang="sv-FI" dirty="0" err="1">
                <a:solidFill>
                  <a:schemeClr val="bg1"/>
                </a:solidFill>
              </a:rPr>
              <a:t>uttalad</a:t>
            </a:r>
            <a:r>
              <a:rPr lang="fi-FI" altLang="sv-FI" dirty="0">
                <a:solidFill>
                  <a:schemeClr val="bg1"/>
                </a:solidFill>
              </a:rPr>
              <a:t> ”</a:t>
            </a:r>
            <a:r>
              <a:rPr lang="fi-FI" altLang="sv-FI" dirty="0" err="1">
                <a:solidFill>
                  <a:schemeClr val="bg1"/>
                </a:solidFill>
              </a:rPr>
              <a:t>poänggräns</a:t>
            </a:r>
            <a:r>
              <a:rPr lang="fi-FI" altLang="sv-FI" dirty="0">
                <a:solidFill>
                  <a:schemeClr val="bg1"/>
                </a:solidFill>
              </a:rPr>
              <a:t>” för </a:t>
            </a:r>
            <a:r>
              <a:rPr lang="fi-FI" altLang="sv-FI" dirty="0" err="1">
                <a:solidFill>
                  <a:schemeClr val="bg1"/>
                </a:solidFill>
              </a:rPr>
              <a:t>att</a:t>
            </a:r>
            <a:r>
              <a:rPr lang="fi-FI" altLang="sv-FI" dirty="0">
                <a:solidFill>
                  <a:schemeClr val="bg1"/>
                </a:solidFill>
              </a:rPr>
              <a:t> </a:t>
            </a:r>
            <a:r>
              <a:rPr lang="fi-FI" altLang="sv-FI" dirty="0" err="1">
                <a:solidFill>
                  <a:schemeClr val="bg1"/>
                </a:solidFill>
              </a:rPr>
              <a:t>bli</a:t>
            </a:r>
            <a:r>
              <a:rPr lang="fi-FI" altLang="sv-FI" dirty="0">
                <a:solidFill>
                  <a:schemeClr val="bg1"/>
                </a:solidFill>
              </a:rPr>
              <a:t> </a:t>
            </a:r>
            <a:r>
              <a:rPr lang="fi-FI" altLang="sv-FI" dirty="0" err="1">
                <a:solidFill>
                  <a:schemeClr val="bg1"/>
                </a:solidFill>
              </a:rPr>
              <a:t>antagen</a:t>
            </a:r>
            <a:r>
              <a:rPr lang="fi-FI" altLang="sv-FI" dirty="0">
                <a:solidFill>
                  <a:schemeClr val="bg1"/>
                </a:solidFill>
              </a:rPr>
              <a:t>, </a:t>
            </a:r>
            <a:r>
              <a:rPr lang="fi-FI" altLang="sv-FI" dirty="0" err="1">
                <a:solidFill>
                  <a:schemeClr val="bg1"/>
                </a:solidFill>
              </a:rPr>
              <a:t>dock</a:t>
            </a:r>
            <a:r>
              <a:rPr lang="fi-FI" altLang="sv-FI" dirty="0">
                <a:solidFill>
                  <a:schemeClr val="bg1"/>
                </a:solidFill>
              </a:rPr>
              <a:t> </a:t>
            </a:r>
            <a:r>
              <a:rPr lang="fi-FI" altLang="sv-FI" dirty="0" err="1">
                <a:solidFill>
                  <a:schemeClr val="bg1"/>
                </a:solidFill>
              </a:rPr>
              <a:t>är</a:t>
            </a:r>
            <a:r>
              <a:rPr lang="fi-FI" altLang="sv-FI" dirty="0">
                <a:solidFill>
                  <a:schemeClr val="bg1"/>
                </a:solidFill>
              </a:rPr>
              <a:t> </a:t>
            </a:r>
            <a:r>
              <a:rPr lang="fi-FI" altLang="sv-FI" dirty="0" err="1">
                <a:solidFill>
                  <a:schemeClr val="bg1"/>
                </a:solidFill>
              </a:rPr>
              <a:t>minimipoänggränsen</a:t>
            </a:r>
            <a:r>
              <a:rPr lang="fi-FI" altLang="sv-FI" dirty="0">
                <a:solidFill>
                  <a:schemeClr val="bg1"/>
                </a:solidFill>
              </a:rPr>
              <a:t> i 2020-års </a:t>
            </a:r>
            <a:r>
              <a:rPr lang="fi-FI" altLang="sv-FI" dirty="0" err="1">
                <a:solidFill>
                  <a:schemeClr val="bg1"/>
                </a:solidFill>
              </a:rPr>
              <a:t>antagning</a:t>
            </a:r>
            <a:r>
              <a:rPr lang="fi-FI" altLang="sv-FI" dirty="0">
                <a:solidFill>
                  <a:schemeClr val="bg1"/>
                </a:solidFill>
              </a:rPr>
              <a:t> 77 </a:t>
            </a:r>
            <a:r>
              <a:rPr lang="fi-FI" altLang="sv-FI" dirty="0" err="1">
                <a:solidFill>
                  <a:schemeClr val="bg1"/>
                </a:solidFill>
              </a:rPr>
              <a:t>poäng</a:t>
            </a:r>
            <a:r>
              <a:rPr lang="fi-FI" altLang="sv-FI" dirty="0">
                <a:solidFill>
                  <a:schemeClr val="bg1"/>
                </a:solidFill>
              </a:rPr>
              <a:t> </a:t>
            </a:r>
            <a:r>
              <a:rPr lang="fi-FI" altLang="sv-FI" sz="1600" i="1" dirty="0">
                <a:solidFill>
                  <a:schemeClr val="bg1"/>
                </a:solidFill>
              </a:rPr>
              <a:t>(</a:t>
            </a:r>
            <a:r>
              <a:rPr lang="fi-FI" altLang="sv-FI" sz="1600" i="1" dirty="0" err="1">
                <a:solidFill>
                  <a:schemeClr val="bg1"/>
                </a:solidFill>
              </a:rPr>
              <a:t>var</a:t>
            </a:r>
            <a:r>
              <a:rPr lang="fi-FI" altLang="sv-FI" sz="1600" i="1" dirty="0">
                <a:solidFill>
                  <a:schemeClr val="bg1"/>
                </a:solidFill>
              </a:rPr>
              <a:t> 20 </a:t>
            </a:r>
            <a:r>
              <a:rPr lang="fi-FI" altLang="sv-FI" sz="1600" i="1" dirty="0" err="1">
                <a:solidFill>
                  <a:schemeClr val="bg1"/>
                </a:solidFill>
              </a:rPr>
              <a:t>poäng</a:t>
            </a:r>
            <a:r>
              <a:rPr lang="fi-FI" altLang="sv-FI" sz="1600" i="1" dirty="0">
                <a:solidFill>
                  <a:schemeClr val="bg1"/>
                </a:solidFill>
              </a:rPr>
              <a:t> i 2019-års </a:t>
            </a:r>
            <a:r>
              <a:rPr lang="fi-FI" altLang="sv-FI" sz="1600" i="1" dirty="0" err="1">
                <a:solidFill>
                  <a:schemeClr val="bg1"/>
                </a:solidFill>
              </a:rPr>
              <a:t>antagning</a:t>
            </a:r>
            <a:r>
              <a:rPr lang="fi-FI" altLang="sv-FI" sz="1600" i="1" dirty="0">
                <a:solidFill>
                  <a:schemeClr val="bg1"/>
                </a:solidFill>
              </a:rPr>
              <a:t>)</a:t>
            </a:r>
          </a:p>
          <a:p>
            <a:pPr marL="0" lvl="0" indent="0" eaLnBrk="0" hangingPunct="0">
              <a:lnSpc>
                <a:spcPct val="100000"/>
              </a:lnSpc>
              <a:spcBef>
                <a:spcPct val="30000"/>
              </a:spcBef>
              <a:buClrTx/>
              <a:buNone/>
              <a:defRPr/>
            </a:pPr>
            <a:endParaRPr lang="fi-FI" altLang="sv-FI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361889"/>
      </p:ext>
    </p:extLst>
  </p:cSld>
  <p:clrMapOvr>
    <a:masterClrMapping/>
  </p:clrMapOvr>
</p:sld>
</file>

<file path=ppt/theme/theme1.xml><?xml version="1.0" encoding="utf-8"?>
<a:theme xmlns:a="http://schemas.openxmlformats.org/drawingml/2006/main" name="Hanken svart">
  <a:themeElements>
    <a:clrScheme name="Hanken svart 1">
      <a:dk1>
        <a:srgbClr val="000000"/>
      </a:dk1>
      <a:lt1>
        <a:srgbClr val="000000"/>
      </a:lt1>
      <a:dk2>
        <a:srgbClr val="005F79"/>
      </a:dk2>
      <a:lt2>
        <a:srgbClr val="8DA19E"/>
      </a:lt2>
      <a:accent1>
        <a:srgbClr val="E19A8C"/>
      </a:accent1>
      <a:accent2>
        <a:srgbClr val="D64C25"/>
      </a:accent2>
      <a:accent3>
        <a:srgbClr val="AAAAAA"/>
      </a:accent3>
      <a:accent4>
        <a:srgbClr val="000000"/>
      </a:accent4>
      <a:accent5>
        <a:srgbClr val="EECAC5"/>
      </a:accent5>
      <a:accent6>
        <a:srgbClr val="C24420"/>
      </a:accent6>
      <a:hlink>
        <a:srgbClr val="A69E42"/>
      </a:hlink>
      <a:folHlink>
        <a:srgbClr val="5C6C0B"/>
      </a:folHlink>
    </a:clrScheme>
    <a:fontScheme name="Hanken svart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anken svart 1">
        <a:dk1>
          <a:srgbClr val="000000"/>
        </a:dk1>
        <a:lt1>
          <a:srgbClr val="000000"/>
        </a:lt1>
        <a:dk2>
          <a:srgbClr val="005F79"/>
        </a:dk2>
        <a:lt2>
          <a:srgbClr val="8DA19E"/>
        </a:lt2>
        <a:accent1>
          <a:srgbClr val="E19A8C"/>
        </a:accent1>
        <a:accent2>
          <a:srgbClr val="D64C25"/>
        </a:accent2>
        <a:accent3>
          <a:srgbClr val="AAAAAA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hanken_template_2015.potx" id="{BF04FD28-2AE6-4C84-84FB-D06004EB1038}" vid="{45288A98-26FB-4C7F-9818-4097542F0B90}"/>
    </a:ext>
  </a:ext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anken Blå 2">
  <a:themeElements>
    <a:clrScheme name="Hanken Blå 2 1">
      <a:dk1>
        <a:srgbClr val="000000"/>
      </a:dk1>
      <a:lt1>
        <a:srgbClr val="527E7C"/>
      </a:lt1>
      <a:dk2>
        <a:srgbClr val="005F79"/>
      </a:dk2>
      <a:lt2>
        <a:srgbClr val="8DA19E"/>
      </a:lt2>
      <a:accent1>
        <a:srgbClr val="E19A8C"/>
      </a:accent1>
      <a:accent2>
        <a:srgbClr val="D64C25"/>
      </a:accent2>
      <a:accent3>
        <a:srgbClr val="B3C0BF"/>
      </a:accent3>
      <a:accent4>
        <a:srgbClr val="000000"/>
      </a:accent4>
      <a:accent5>
        <a:srgbClr val="EECAC5"/>
      </a:accent5>
      <a:accent6>
        <a:srgbClr val="C24420"/>
      </a:accent6>
      <a:hlink>
        <a:srgbClr val="A69E42"/>
      </a:hlink>
      <a:folHlink>
        <a:srgbClr val="5C6C0B"/>
      </a:folHlink>
    </a:clrScheme>
    <a:fontScheme name="Hanken Blå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anken Blå 2 1">
        <a:dk1>
          <a:srgbClr val="000000"/>
        </a:dk1>
        <a:lt1>
          <a:srgbClr val="527E7C"/>
        </a:lt1>
        <a:dk2>
          <a:srgbClr val="005F79"/>
        </a:dk2>
        <a:lt2>
          <a:srgbClr val="8DA19E"/>
        </a:lt2>
        <a:accent1>
          <a:srgbClr val="E19A8C"/>
        </a:accent1>
        <a:accent2>
          <a:srgbClr val="D64C25"/>
        </a:accent2>
        <a:accent3>
          <a:srgbClr val="B3C0BF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ken Blå 2 2">
        <a:dk1>
          <a:srgbClr val="000000"/>
        </a:dk1>
        <a:lt1>
          <a:srgbClr val="8DA19E"/>
        </a:lt1>
        <a:dk2>
          <a:srgbClr val="005F79"/>
        </a:dk2>
        <a:lt2>
          <a:srgbClr val="527E7C"/>
        </a:lt2>
        <a:accent1>
          <a:srgbClr val="E19A8C"/>
        </a:accent1>
        <a:accent2>
          <a:srgbClr val="D64C25"/>
        </a:accent2>
        <a:accent3>
          <a:srgbClr val="C5CDCC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ken Blå 2 3">
        <a:dk1>
          <a:srgbClr val="000000"/>
        </a:dk1>
        <a:lt1>
          <a:srgbClr val="005F79"/>
        </a:lt1>
        <a:dk2>
          <a:srgbClr val="8DA19E"/>
        </a:dk2>
        <a:lt2>
          <a:srgbClr val="527E7C"/>
        </a:lt2>
        <a:accent1>
          <a:srgbClr val="E19A8C"/>
        </a:accent1>
        <a:accent2>
          <a:srgbClr val="D64C25"/>
        </a:accent2>
        <a:accent3>
          <a:srgbClr val="AAB6BE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ken Blå 2 4">
        <a:dk1>
          <a:srgbClr val="000000"/>
        </a:dk1>
        <a:lt1>
          <a:srgbClr val="E19A8C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D64C25"/>
        </a:accent2>
        <a:accent3>
          <a:srgbClr val="EECAC5"/>
        </a:accent3>
        <a:accent4>
          <a:srgbClr val="000000"/>
        </a:accent4>
        <a:accent5>
          <a:srgbClr val="AAB6BE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ken Blå 2 5">
        <a:dk1>
          <a:srgbClr val="000000"/>
        </a:dk1>
        <a:lt1>
          <a:srgbClr val="D64C25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E19A8C"/>
        </a:accent2>
        <a:accent3>
          <a:srgbClr val="E8B2AC"/>
        </a:accent3>
        <a:accent4>
          <a:srgbClr val="000000"/>
        </a:accent4>
        <a:accent5>
          <a:srgbClr val="AAB6BE"/>
        </a:accent5>
        <a:accent6>
          <a:srgbClr val="CC8B7E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ken Blå 2 6">
        <a:dk1>
          <a:srgbClr val="000000"/>
        </a:dk1>
        <a:lt1>
          <a:srgbClr val="A69E42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E19A8C"/>
        </a:accent2>
        <a:accent3>
          <a:srgbClr val="D0CCB0"/>
        </a:accent3>
        <a:accent4>
          <a:srgbClr val="000000"/>
        </a:accent4>
        <a:accent5>
          <a:srgbClr val="AAB6BE"/>
        </a:accent5>
        <a:accent6>
          <a:srgbClr val="CC8B7E"/>
        </a:accent6>
        <a:hlink>
          <a:srgbClr val="D64C25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ken Blå 2 7">
        <a:dk1>
          <a:srgbClr val="000000"/>
        </a:dk1>
        <a:lt1>
          <a:srgbClr val="5C6C0B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E19A8C"/>
        </a:accent2>
        <a:accent3>
          <a:srgbClr val="B5BAAA"/>
        </a:accent3>
        <a:accent4>
          <a:srgbClr val="000000"/>
        </a:accent4>
        <a:accent5>
          <a:srgbClr val="AAB6BE"/>
        </a:accent5>
        <a:accent6>
          <a:srgbClr val="CC8B7E"/>
        </a:accent6>
        <a:hlink>
          <a:srgbClr val="D64C25"/>
        </a:hlink>
        <a:folHlink>
          <a:srgbClr val="A69E4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ken Blå 2 8">
        <a:dk1>
          <a:srgbClr val="000000"/>
        </a:dk1>
        <a:lt1>
          <a:srgbClr val="000000"/>
        </a:lt1>
        <a:dk2>
          <a:srgbClr val="005F79"/>
        </a:dk2>
        <a:lt2>
          <a:srgbClr val="8DA19E"/>
        </a:lt2>
        <a:accent1>
          <a:srgbClr val="E19A8C"/>
        </a:accent1>
        <a:accent2>
          <a:srgbClr val="D64C25"/>
        </a:accent2>
        <a:accent3>
          <a:srgbClr val="AAAAAA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hanken_template_2015.potx" id="{BF04FD28-2AE6-4C84-84FB-D06004EB1038}" vid="{990B7315-2E60-4773-804D-4527B2DC1FF7}"/>
    </a:ext>
  </a:extLst>
</a:theme>
</file>

<file path=ppt/theme/theme3.xml><?xml version="1.0" encoding="utf-8"?>
<a:theme xmlns:a="http://schemas.openxmlformats.org/drawingml/2006/main" name="Hanken Röd 1">
  <a:themeElements>
    <a:clrScheme name="Hanken Röd 1 1">
      <a:dk1>
        <a:srgbClr val="000000"/>
      </a:dk1>
      <a:lt1>
        <a:srgbClr val="527E7C"/>
      </a:lt1>
      <a:dk2>
        <a:srgbClr val="005F79"/>
      </a:dk2>
      <a:lt2>
        <a:srgbClr val="8DA19E"/>
      </a:lt2>
      <a:accent1>
        <a:srgbClr val="E19A8C"/>
      </a:accent1>
      <a:accent2>
        <a:srgbClr val="D64C25"/>
      </a:accent2>
      <a:accent3>
        <a:srgbClr val="B3C0BF"/>
      </a:accent3>
      <a:accent4>
        <a:srgbClr val="000000"/>
      </a:accent4>
      <a:accent5>
        <a:srgbClr val="EECAC5"/>
      </a:accent5>
      <a:accent6>
        <a:srgbClr val="C24420"/>
      </a:accent6>
      <a:hlink>
        <a:srgbClr val="A69E42"/>
      </a:hlink>
      <a:folHlink>
        <a:srgbClr val="5C6C0B"/>
      </a:folHlink>
    </a:clrScheme>
    <a:fontScheme name="Hanken Röd 1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anken Röd 1 1">
        <a:dk1>
          <a:srgbClr val="000000"/>
        </a:dk1>
        <a:lt1>
          <a:srgbClr val="527E7C"/>
        </a:lt1>
        <a:dk2>
          <a:srgbClr val="005F79"/>
        </a:dk2>
        <a:lt2>
          <a:srgbClr val="8DA19E"/>
        </a:lt2>
        <a:accent1>
          <a:srgbClr val="E19A8C"/>
        </a:accent1>
        <a:accent2>
          <a:srgbClr val="D64C25"/>
        </a:accent2>
        <a:accent3>
          <a:srgbClr val="B3C0BF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ken Röd 1 2">
        <a:dk1>
          <a:srgbClr val="000000"/>
        </a:dk1>
        <a:lt1>
          <a:srgbClr val="8DA19E"/>
        </a:lt1>
        <a:dk2>
          <a:srgbClr val="005F79"/>
        </a:dk2>
        <a:lt2>
          <a:srgbClr val="527E7C"/>
        </a:lt2>
        <a:accent1>
          <a:srgbClr val="E19A8C"/>
        </a:accent1>
        <a:accent2>
          <a:srgbClr val="D64C25"/>
        </a:accent2>
        <a:accent3>
          <a:srgbClr val="C5CDCC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ken Röd 1 3">
        <a:dk1>
          <a:srgbClr val="000000"/>
        </a:dk1>
        <a:lt1>
          <a:srgbClr val="005F79"/>
        </a:lt1>
        <a:dk2>
          <a:srgbClr val="8DA19E"/>
        </a:dk2>
        <a:lt2>
          <a:srgbClr val="527E7C"/>
        </a:lt2>
        <a:accent1>
          <a:srgbClr val="E19A8C"/>
        </a:accent1>
        <a:accent2>
          <a:srgbClr val="D64C25"/>
        </a:accent2>
        <a:accent3>
          <a:srgbClr val="AAB6BE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ken Röd 1 4">
        <a:dk1>
          <a:srgbClr val="000000"/>
        </a:dk1>
        <a:lt1>
          <a:srgbClr val="E19A8C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D64C25"/>
        </a:accent2>
        <a:accent3>
          <a:srgbClr val="EECAC5"/>
        </a:accent3>
        <a:accent4>
          <a:srgbClr val="000000"/>
        </a:accent4>
        <a:accent5>
          <a:srgbClr val="AAB6BE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ken Röd 1 5">
        <a:dk1>
          <a:srgbClr val="000000"/>
        </a:dk1>
        <a:lt1>
          <a:srgbClr val="D64C25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E19A8C"/>
        </a:accent2>
        <a:accent3>
          <a:srgbClr val="E8B2AC"/>
        </a:accent3>
        <a:accent4>
          <a:srgbClr val="000000"/>
        </a:accent4>
        <a:accent5>
          <a:srgbClr val="AAB6BE"/>
        </a:accent5>
        <a:accent6>
          <a:srgbClr val="CC8B7E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ken Röd 1 6">
        <a:dk1>
          <a:srgbClr val="000000"/>
        </a:dk1>
        <a:lt1>
          <a:srgbClr val="A69E42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E19A8C"/>
        </a:accent2>
        <a:accent3>
          <a:srgbClr val="D0CCB0"/>
        </a:accent3>
        <a:accent4>
          <a:srgbClr val="000000"/>
        </a:accent4>
        <a:accent5>
          <a:srgbClr val="AAB6BE"/>
        </a:accent5>
        <a:accent6>
          <a:srgbClr val="CC8B7E"/>
        </a:accent6>
        <a:hlink>
          <a:srgbClr val="D64C25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ken Röd 1 7">
        <a:dk1>
          <a:srgbClr val="000000"/>
        </a:dk1>
        <a:lt1>
          <a:srgbClr val="5C6C0B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E19A8C"/>
        </a:accent2>
        <a:accent3>
          <a:srgbClr val="B5BAAA"/>
        </a:accent3>
        <a:accent4>
          <a:srgbClr val="000000"/>
        </a:accent4>
        <a:accent5>
          <a:srgbClr val="AAB6BE"/>
        </a:accent5>
        <a:accent6>
          <a:srgbClr val="CC8B7E"/>
        </a:accent6>
        <a:hlink>
          <a:srgbClr val="D64C25"/>
        </a:hlink>
        <a:folHlink>
          <a:srgbClr val="A69E4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ken Röd 1 8">
        <a:dk1>
          <a:srgbClr val="000000"/>
        </a:dk1>
        <a:lt1>
          <a:srgbClr val="000000"/>
        </a:lt1>
        <a:dk2>
          <a:srgbClr val="005F79"/>
        </a:dk2>
        <a:lt2>
          <a:srgbClr val="8DA19E"/>
        </a:lt2>
        <a:accent1>
          <a:srgbClr val="E19A8C"/>
        </a:accent1>
        <a:accent2>
          <a:srgbClr val="D64C25"/>
        </a:accent2>
        <a:accent3>
          <a:srgbClr val="AAAAAA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hanken_template_2015.potx" id="{BF04FD28-2AE6-4C84-84FB-D06004EB1038}" vid="{ED8503BE-96A8-4B79-B95D-C99FD5C84871}"/>
    </a:ext>
  </a:extLst>
</a:theme>
</file>

<file path=ppt/theme/theme4.xml><?xml version="1.0" encoding="utf-8"?>
<a:theme xmlns:a="http://schemas.openxmlformats.org/drawingml/2006/main" name="1_Hanken Röd 2">
  <a:themeElements>
    <a:clrScheme name="1_Hanken Röd 2 1">
      <a:dk1>
        <a:srgbClr val="000000"/>
      </a:dk1>
      <a:lt1>
        <a:srgbClr val="527E7C"/>
      </a:lt1>
      <a:dk2>
        <a:srgbClr val="005F79"/>
      </a:dk2>
      <a:lt2>
        <a:srgbClr val="8DA19E"/>
      </a:lt2>
      <a:accent1>
        <a:srgbClr val="E19A8C"/>
      </a:accent1>
      <a:accent2>
        <a:srgbClr val="D64C25"/>
      </a:accent2>
      <a:accent3>
        <a:srgbClr val="B3C0BF"/>
      </a:accent3>
      <a:accent4>
        <a:srgbClr val="000000"/>
      </a:accent4>
      <a:accent5>
        <a:srgbClr val="EECAC5"/>
      </a:accent5>
      <a:accent6>
        <a:srgbClr val="C24420"/>
      </a:accent6>
      <a:hlink>
        <a:srgbClr val="A69E42"/>
      </a:hlink>
      <a:folHlink>
        <a:srgbClr val="5C6C0B"/>
      </a:folHlink>
    </a:clrScheme>
    <a:fontScheme name="1_Hanken Röd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Hanken Röd 2 1">
        <a:dk1>
          <a:srgbClr val="000000"/>
        </a:dk1>
        <a:lt1>
          <a:srgbClr val="527E7C"/>
        </a:lt1>
        <a:dk2>
          <a:srgbClr val="005F79"/>
        </a:dk2>
        <a:lt2>
          <a:srgbClr val="8DA19E"/>
        </a:lt2>
        <a:accent1>
          <a:srgbClr val="E19A8C"/>
        </a:accent1>
        <a:accent2>
          <a:srgbClr val="D64C25"/>
        </a:accent2>
        <a:accent3>
          <a:srgbClr val="B3C0BF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anken Röd 2 2">
        <a:dk1>
          <a:srgbClr val="000000"/>
        </a:dk1>
        <a:lt1>
          <a:srgbClr val="8DA19E"/>
        </a:lt1>
        <a:dk2>
          <a:srgbClr val="005F79"/>
        </a:dk2>
        <a:lt2>
          <a:srgbClr val="527E7C"/>
        </a:lt2>
        <a:accent1>
          <a:srgbClr val="E19A8C"/>
        </a:accent1>
        <a:accent2>
          <a:srgbClr val="D64C25"/>
        </a:accent2>
        <a:accent3>
          <a:srgbClr val="C5CDCC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anken Röd 2 3">
        <a:dk1>
          <a:srgbClr val="000000"/>
        </a:dk1>
        <a:lt1>
          <a:srgbClr val="005F79"/>
        </a:lt1>
        <a:dk2>
          <a:srgbClr val="8DA19E"/>
        </a:dk2>
        <a:lt2>
          <a:srgbClr val="527E7C"/>
        </a:lt2>
        <a:accent1>
          <a:srgbClr val="E19A8C"/>
        </a:accent1>
        <a:accent2>
          <a:srgbClr val="D64C25"/>
        </a:accent2>
        <a:accent3>
          <a:srgbClr val="AAB6BE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anken Röd 2 4">
        <a:dk1>
          <a:srgbClr val="000000"/>
        </a:dk1>
        <a:lt1>
          <a:srgbClr val="E19A8C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D64C25"/>
        </a:accent2>
        <a:accent3>
          <a:srgbClr val="EECAC5"/>
        </a:accent3>
        <a:accent4>
          <a:srgbClr val="000000"/>
        </a:accent4>
        <a:accent5>
          <a:srgbClr val="AAB6BE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anken Röd 2 5">
        <a:dk1>
          <a:srgbClr val="000000"/>
        </a:dk1>
        <a:lt1>
          <a:srgbClr val="D64C25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E19A8C"/>
        </a:accent2>
        <a:accent3>
          <a:srgbClr val="E8B2AC"/>
        </a:accent3>
        <a:accent4>
          <a:srgbClr val="000000"/>
        </a:accent4>
        <a:accent5>
          <a:srgbClr val="AAB6BE"/>
        </a:accent5>
        <a:accent6>
          <a:srgbClr val="CC8B7E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anken Röd 2 6">
        <a:dk1>
          <a:srgbClr val="000000"/>
        </a:dk1>
        <a:lt1>
          <a:srgbClr val="A69E42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E19A8C"/>
        </a:accent2>
        <a:accent3>
          <a:srgbClr val="D0CCB0"/>
        </a:accent3>
        <a:accent4>
          <a:srgbClr val="000000"/>
        </a:accent4>
        <a:accent5>
          <a:srgbClr val="AAB6BE"/>
        </a:accent5>
        <a:accent6>
          <a:srgbClr val="CC8B7E"/>
        </a:accent6>
        <a:hlink>
          <a:srgbClr val="D64C25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anken Röd 2 7">
        <a:dk1>
          <a:srgbClr val="000000"/>
        </a:dk1>
        <a:lt1>
          <a:srgbClr val="5C6C0B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E19A8C"/>
        </a:accent2>
        <a:accent3>
          <a:srgbClr val="B5BAAA"/>
        </a:accent3>
        <a:accent4>
          <a:srgbClr val="000000"/>
        </a:accent4>
        <a:accent5>
          <a:srgbClr val="AAB6BE"/>
        </a:accent5>
        <a:accent6>
          <a:srgbClr val="CC8B7E"/>
        </a:accent6>
        <a:hlink>
          <a:srgbClr val="D64C25"/>
        </a:hlink>
        <a:folHlink>
          <a:srgbClr val="A69E4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anken Röd 2 8">
        <a:dk1>
          <a:srgbClr val="000000"/>
        </a:dk1>
        <a:lt1>
          <a:srgbClr val="000000"/>
        </a:lt1>
        <a:dk2>
          <a:srgbClr val="005F79"/>
        </a:dk2>
        <a:lt2>
          <a:srgbClr val="8DA19E"/>
        </a:lt2>
        <a:accent1>
          <a:srgbClr val="E19A8C"/>
        </a:accent1>
        <a:accent2>
          <a:srgbClr val="D64C25"/>
        </a:accent2>
        <a:accent3>
          <a:srgbClr val="AAAAAA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hanken_template_2015.potx" id="{BF04FD28-2AE6-4C84-84FB-D06004EB1038}" vid="{B6C7BF02-76AB-472F-BBAF-5367F3AA141F}"/>
    </a:ext>
  </a:extLst>
</a:theme>
</file>

<file path=ppt/theme/theme5.xml><?xml version="1.0" encoding="utf-8"?>
<a:theme xmlns:a="http://schemas.openxmlformats.org/drawingml/2006/main" name="2_Hanken Blå 1">
  <a:themeElements>
    <a:clrScheme name="2_Hanken Blå 1 1">
      <a:dk1>
        <a:srgbClr val="000000"/>
      </a:dk1>
      <a:lt1>
        <a:srgbClr val="527E7C"/>
      </a:lt1>
      <a:dk2>
        <a:srgbClr val="005F79"/>
      </a:dk2>
      <a:lt2>
        <a:srgbClr val="8DA19E"/>
      </a:lt2>
      <a:accent1>
        <a:srgbClr val="E19A8C"/>
      </a:accent1>
      <a:accent2>
        <a:srgbClr val="D64C25"/>
      </a:accent2>
      <a:accent3>
        <a:srgbClr val="B3C0BF"/>
      </a:accent3>
      <a:accent4>
        <a:srgbClr val="000000"/>
      </a:accent4>
      <a:accent5>
        <a:srgbClr val="EECAC5"/>
      </a:accent5>
      <a:accent6>
        <a:srgbClr val="C24420"/>
      </a:accent6>
      <a:hlink>
        <a:srgbClr val="A69E42"/>
      </a:hlink>
      <a:folHlink>
        <a:srgbClr val="5C6C0B"/>
      </a:folHlink>
    </a:clrScheme>
    <a:fontScheme name="2_Hanken Blå 1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Hanken Blå 1 1">
        <a:dk1>
          <a:srgbClr val="000000"/>
        </a:dk1>
        <a:lt1>
          <a:srgbClr val="527E7C"/>
        </a:lt1>
        <a:dk2>
          <a:srgbClr val="005F79"/>
        </a:dk2>
        <a:lt2>
          <a:srgbClr val="8DA19E"/>
        </a:lt2>
        <a:accent1>
          <a:srgbClr val="E19A8C"/>
        </a:accent1>
        <a:accent2>
          <a:srgbClr val="D64C25"/>
        </a:accent2>
        <a:accent3>
          <a:srgbClr val="B3C0BF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Hanken Blå 1 2">
        <a:dk1>
          <a:srgbClr val="000000"/>
        </a:dk1>
        <a:lt1>
          <a:srgbClr val="8DA19E"/>
        </a:lt1>
        <a:dk2>
          <a:srgbClr val="005F79"/>
        </a:dk2>
        <a:lt2>
          <a:srgbClr val="527E7C"/>
        </a:lt2>
        <a:accent1>
          <a:srgbClr val="E19A8C"/>
        </a:accent1>
        <a:accent2>
          <a:srgbClr val="D64C25"/>
        </a:accent2>
        <a:accent3>
          <a:srgbClr val="C5CDCC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Hanken Blå 1 3">
        <a:dk1>
          <a:srgbClr val="000000"/>
        </a:dk1>
        <a:lt1>
          <a:srgbClr val="005F79"/>
        </a:lt1>
        <a:dk2>
          <a:srgbClr val="8DA19E"/>
        </a:dk2>
        <a:lt2>
          <a:srgbClr val="527E7C"/>
        </a:lt2>
        <a:accent1>
          <a:srgbClr val="E19A8C"/>
        </a:accent1>
        <a:accent2>
          <a:srgbClr val="D64C25"/>
        </a:accent2>
        <a:accent3>
          <a:srgbClr val="AAB6BE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Hanken Blå 1 4">
        <a:dk1>
          <a:srgbClr val="000000"/>
        </a:dk1>
        <a:lt1>
          <a:srgbClr val="E19A8C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D64C25"/>
        </a:accent2>
        <a:accent3>
          <a:srgbClr val="EECAC5"/>
        </a:accent3>
        <a:accent4>
          <a:srgbClr val="000000"/>
        </a:accent4>
        <a:accent5>
          <a:srgbClr val="AAB6BE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Hanken Blå 1 5">
        <a:dk1>
          <a:srgbClr val="000000"/>
        </a:dk1>
        <a:lt1>
          <a:srgbClr val="D64C25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E19A8C"/>
        </a:accent2>
        <a:accent3>
          <a:srgbClr val="E8B2AC"/>
        </a:accent3>
        <a:accent4>
          <a:srgbClr val="000000"/>
        </a:accent4>
        <a:accent5>
          <a:srgbClr val="AAB6BE"/>
        </a:accent5>
        <a:accent6>
          <a:srgbClr val="CC8B7E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Hanken Blå 1 6">
        <a:dk1>
          <a:srgbClr val="000000"/>
        </a:dk1>
        <a:lt1>
          <a:srgbClr val="A69E42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E19A8C"/>
        </a:accent2>
        <a:accent3>
          <a:srgbClr val="D0CCB0"/>
        </a:accent3>
        <a:accent4>
          <a:srgbClr val="000000"/>
        </a:accent4>
        <a:accent5>
          <a:srgbClr val="AAB6BE"/>
        </a:accent5>
        <a:accent6>
          <a:srgbClr val="CC8B7E"/>
        </a:accent6>
        <a:hlink>
          <a:srgbClr val="D64C25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Hanken Blå 1 7">
        <a:dk1>
          <a:srgbClr val="000000"/>
        </a:dk1>
        <a:lt1>
          <a:srgbClr val="5C6C0B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E19A8C"/>
        </a:accent2>
        <a:accent3>
          <a:srgbClr val="B5BAAA"/>
        </a:accent3>
        <a:accent4>
          <a:srgbClr val="000000"/>
        </a:accent4>
        <a:accent5>
          <a:srgbClr val="AAB6BE"/>
        </a:accent5>
        <a:accent6>
          <a:srgbClr val="CC8B7E"/>
        </a:accent6>
        <a:hlink>
          <a:srgbClr val="D64C25"/>
        </a:hlink>
        <a:folHlink>
          <a:srgbClr val="A69E4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Hanken Blå 1 8">
        <a:dk1>
          <a:srgbClr val="000000"/>
        </a:dk1>
        <a:lt1>
          <a:srgbClr val="000000"/>
        </a:lt1>
        <a:dk2>
          <a:srgbClr val="005F79"/>
        </a:dk2>
        <a:lt2>
          <a:srgbClr val="8DA19E"/>
        </a:lt2>
        <a:accent1>
          <a:srgbClr val="E19A8C"/>
        </a:accent1>
        <a:accent2>
          <a:srgbClr val="D64C25"/>
        </a:accent2>
        <a:accent3>
          <a:srgbClr val="AAAAAA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hanken_template_2015.potx" id="{BF04FD28-2AE6-4C84-84FB-D06004EB1038}" vid="{064F915E-359E-4DD0-8573-B3D72E0D37AF}"/>
    </a:ext>
  </a:extLst>
</a:theme>
</file>

<file path=ppt/theme/theme6.xml><?xml version="1.0" encoding="utf-8"?>
<a:theme xmlns:a="http://schemas.openxmlformats.org/drawingml/2006/main" name="3_Hanken Blå 3">
  <a:themeElements>
    <a:clrScheme name="3_Hanken Blå 3 1">
      <a:dk1>
        <a:srgbClr val="000000"/>
      </a:dk1>
      <a:lt1>
        <a:srgbClr val="527E7C"/>
      </a:lt1>
      <a:dk2>
        <a:srgbClr val="005F79"/>
      </a:dk2>
      <a:lt2>
        <a:srgbClr val="8DA19E"/>
      </a:lt2>
      <a:accent1>
        <a:srgbClr val="E19A8C"/>
      </a:accent1>
      <a:accent2>
        <a:srgbClr val="D64C25"/>
      </a:accent2>
      <a:accent3>
        <a:srgbClr val="B3C0BF"/>
      </a:accent3>
      <a:accent4>
        <a:srgbClr val="000000"/>
      </a:accent4>
      <a:accent5>
        <a:srgbClr val="EECAC5"/>
      </a:accent5>
      <a:accent6>
        <a:srgbClr val="C24420"/>
      </a:accent6>
      <a:hlink>
        <a:srgbClr val="A69E42"/>
      </a:hlink>
      <a:folHlink>
        <a:srgbClr val="5C6C0B"/>
      </a:folHlink>
    </a:clrScheme>
    <a:fontScheme name="3_Hanken Blå 3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Hanken Blå 3 1">
        <a:dk1>
          <a:srgbClr val="000000"/>
        </a:dk1>
        <a:lt1>
          <a:srgbClr val="527E7C"/>
        </a:lt1>
        <a:dk2>
          <a:srgbClr val="005F79"/>
        </a:dk2>
        <a:lt2>
          <a:srgbClr val="8DA19E"/>
        </a:lt2>
        <a:accent1>
          <a:srgbClr val="E19A8C"/>
        </a:accent1>
        <a:accent2>
          <a:srgbClr val="D64C25"/>
        </a:accent2>
        <a:accent3>
          <a:srgbClr val="B3C0BF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Hanken Blå 3 2">
        <a:dk1>
          <a:srgbClr val="000000"/>
        </a:dk1>
        <a:lt1>
          <a:srgbClr val="8DA19E"/>
        </a:lt1>
        <a:dk2>
          <a:srgbClr val="005F79"/>
        </a:dk2>
        <a:lt2>
          <a:srgbClr val="527E7C"/>
        </a:lt2>
        <a:accent1>
          <a:srgbClr val="E19A8C"/>
        </a:accent1>
        <a:accent2>
          <a:srgbClr val="D64C25"/>
        </a:accent2>
        <a:accent3>
          <a:srgbClr val="C5CDCC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Hanken Blå 3 3">
        <a:dk1>
          <a:srgbClr val="000000"/>
        </a:dk1>
        <a:lt1>
          <a:srgbClr val="005F79"/>
        </a:lt1>
        <a:dk2>
          <a:srgbClr val="8DA19E"/>
        </a:dk2>
        <a:lt2>
          <a:srgbClr val="527E7C"/>
        </a:lt2>
        <a:accent1>
          <a:srgbClr val="E19A8C"/>
        </a:accent1>
        <a:accent2>
          <a:srgbClr val="D64C25"/>
        </a:accent2>
        <a:accent3>
          <a:srgbClr val="AAB6BE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Hanken Blå 3 4">
        <a:dk1>
          <a:srgbClr val="000000"/>
        </a:dk1>
        <a:lt1>
          <a:srgbClr val="E19A8C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D64C25"/>
        </a:accent2>
        <a:accent3>
          <a:srgbClr val="EECAC5"/>
        </a:accent3>
        <a:accent4>
          <a:srgbClr val="000000"/>
        </a:accent4>
        <a:accent5>
          <a:srgbClr val="AAB6BE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Hanken Blå 3 5">
        <a:dk1>
          <a:srgbClr val="000000"/>
        </a:dk1>
        <a:lt1>
          <a:srgbClr val="D64C25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E19A8C"/>
        </a:accent2>
        <a:accent3>
          <a:srgbClr val="E8B2AC"/>
        </a:accent3>
        <a:accent4>
          <a:srgbClr val="000000"/>
        </a:accent4>
        <a:accent5>
          <a:srgbClr val="AAB6BE"/>
        </a:accent5>
        <a:accent6>
          <a:srgbClr val="CC8B7E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Hanken Blå 3 6">
        <a:dk1>
          <a:srgbClr val="000000"/>
        </a:dk1>
        <a:lt1>
          <a:srgbClr val="A69E42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E19A8C"/>
        </a:accent2>
        <a:accent3>
          <a:srgbClr val="D0CCB0"/>
        </a:accent3>
        <a:accent4>
          <a:srgbClr val="000000"/>
        </a:accent4>
        <a:accent5>
          <a:srgbClr val="AAB6BE"/>
        </a:accent5>
        <a:accent6>
          <a:srgbClr val="CC8B7E"/>
        </a:accent6>
        <a:hlink>
          <a:srgbClr val="D64C25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Hanken Blå 3 7">
        <a:dk1>
          <a:srgbClr val="000000"/>
        </a:dk1>
        <a:lt1>
          <a:srgbClr val="5C6C0B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E19A8C"/>
        </a:accent2>
        <a:accent3>
          <a:srgbClr val="B5BAAA"/>
        </a:accent3>
        <a:accent4>
          <a:srgbClr val="000000"/>
        </a:accent4>
        <a:accent5>
          <a:srgbClr val="AAB6BE"/>
        </a:accent5>
        <a:accent6>
          <a:srgbClr val="CC8B7E"/>
        </a:accent6>
        <a:hlink>
          <a:srgbClr val="D64C25"/>
        </a:hlink>
        <a:folHlink>
          <a:srgbClr val="A69E4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Hanken Blå 3 8">
        <a:dk1>
          <a:srgbClr val="000000"/>
        </a:dk1>
        <a:lt1>
          <a:srgbClr val="000000"/>
        </a:lt1>
        <a:dk2>
          <a:srgbClr val="005F79"/>
        </a:dk2>
        <a:lt2>
          <a:srgbClr val="8DA19E"/>
        </a:lt2>
        <a:accent1>
          <a:srgbClr val="E19A8C"/>
        </a:accent1>
        <a:accent2>
          <a:srgbClr val="D64C25"/>
        </a:accent2>
        <a:accent3>
          <a:srgbClr val="AAAAAA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hanken_template_2015.potx" id="{BF04FD28-2AE6-4C84-84FB-D06004EB1038}" vid="{94DD5A80-B491-4AAB-9C2F-58590CAB963A}"/>
    </a:ext>
  </a:extLst>
</a:theme>
</file>

<file path=ppt/theme/theme7.xml><?xml version="1.0" encoding="utf-8"?>
<a:theme xmlns:a="http://schemas.openxmlformats.org/drawingml/2006/main" name="4_Hanken Grön 2">
  <a:themeElements>
    <a:clrScheme name="4_Hanken Grön 2 1">
      <a:dk1>
        <a:srgbClr val="000000"/>
      </a:dk1>
      <a:lt1>
        <a:srgbClr val="527E7C"/>
      </a:lt1>
      <a:dk2>
        <a:srgbClr val="005F79"/>
      </a:dk2>
      <a:lt2>
        <a:srgbClr val="8DA19E"/>
      </a:lt2>
      <a:accent1>
        <a:srgbClr val="E19A8C"/>
      </a:accent1>
      <a:accent2>
        <a:srgbClr val="D64C25"/>
      </a:accent2>
      <a:accent3>
        <a:srgbClr val="B3C0BF"/>
      </a:accent3>
      <a:accent4>
        <a:srgbClr val="000000"/>
      </a:accent4>
      <a:accent5>
        <a:srgbClr val="EECAC5"/>
      </a:accent5>
      <a:accent6>
        <a:srgbClr val="C24420"/>
      </a:accent6>
      <a:hlink>
        <a:srgbClr val="A69E42"/>
      </a:hlink>
      <a:folHlink>
        <a:srgbClr val="5C6C0B"/>
      </a:folHlink>
    </a:clrScheme>
    <a:fontScheme name="4_Hanken Grön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Hanken Grön 2 1">
        <a:dk1>
          <a:srgbClr val="000000"/>
        </a:dk1>
        <a:lt1>
          <a:srgbClr val="527E7C"/>
        </a:lt1>
        <a:dk2>
          <a:srgbClr val="005F79"/>
        </a:dk2>
        <a:lt2>
          <a:srgbClr val="8DA19E"/>
        </a:lt2>
        <a:accent1>
          <a:srgbClr val="E19A8C"/>
        </a:accent1>
        <a:accent2>
          <a:srgbClr val="D64C25"/>
        </a:accent2>
        <a:accent3>
          <a:srgbClr val="B3C0BF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Hanken Grön 2 2">
        <a:dk1>
          <a:srgbClr val="000000"/>
        </a:dk1>
        <a:lt1>
          <a:srgbClr val="8DA19E"/>
        </a:lt1>
        <a:dk2>
          <a:srgbClr val="005F79"/>
        </a:dk2>
        <a:lt2>
          <a:srgbClr val="527E7C"/>
        </a:lt2>
        <a:accent1>
          <a:srgbClr val="E19A8C"/>
        </a:accent1>
        <a:accent2>
          <a:srgbClr val="D64C25"/>
        </a:accent2>
        <a:accent3>
          <a:srgbClr val="C5CDCC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Hanken Grön 2 3">
        <a:dk1>
          <a:srgbClr val="000000"/>
        </a:dk1>
        <a:lt1>
          <a:srgbClr val="005F79"/>
        </a:lt1>
        <a:dk2>
          <a:srgbClr val="8DA19E"/>
        </a:dk2>
        <a:lt2>
          <a:srgbClr val="527E7C"/>
        </a:lt2>
        <a:accent1>
          <a:srgbClr val="E19A8C"/>
        </a:accent1>
        <a:accent2>
          <a:srgbClr val="D64C25"/>
        </a:accent2>
        <a:accent3>
          <a:srgbClr val="AAB6BE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Hanken Grön 2 4">
        <a:dk1>
          <a:srgbClr val="000000"/>
        </a:dk1>
        <a:lt1>
          <a:srgbClr val="E19A8C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D64C25"/>
        </a:accent2>
        <a:accent3>
          <a:srgbClr val="EECAC5"/>
        </a:accent3>
        <a:accent4>
          <a:srgbClr val="000000"/>
        </a:accent4>
        <a:accent5>
          <a:srgbClr val="AAB6BE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Hanken Grön 2 5">
        <a:dk1>
          <a:srgbClr val="000000"/>
        </a:dk1>
        <a:lt1>
          <a:srgbClr val="D64C25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E19A8C"/>
        </a:accent2>
        <a:accent3>
          <a:srgbClr val="E8B2AC"/>
        </a:accent3>
        <a:accent4>
          <a:srgbClr val="000000"/>
        </a:accent4>
        <a:accent5>
          <a:srgbClr val="AAB6BE"/>
        </a:accent5>
        <a:accent6>
          <a:srgbClr val="CC8B7E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Hanken Grön 2 6">
        <a:dk1>
          <a:srgbClr val="000000"/>
        </a:dk1>
        <a:lt1>
          <a:srgbClr val="A69E42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E19A8C"/>
        </a:accent2>
        <a:accent3>
          <a:srgbClr val="D0CCB0"/>
        </a:accent3>
        <a:accent4>
          <a:srgbClr val="000000"/>
        </a:accent4>
        <a:accent5>
          <a:srgbClr val="AAB6BE"/>
        </a:accent5>
        <a:accent6>
          <a:srgbClr val="CC8B7E"/>
        </a:accent6>
        <a:hlink>
          <a:srgbClr val="D64C25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Hanken Grön 2 7">
        <a:dk1>
          <a:srgbClr val="000000"/>
        </a:dk1>
        <a:lt1>
          <a:srgbClr val="5C6C0B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E19A8C"/>
        </a:accent2>
        <a:accent3>
          <a:srgbClr val="B5BAAA"/>
        </a:accent3>
        <a:accent4>
          <a:srgbClr val="000000"/>
        </a:accent4>
        <a:accent5>
          <a:srgbClr val="AAB6BE"/>
        </a:accent5>
        <a:accent6>
          <a:srgbClr val="CC8B7E"/>
        </a:accent6>
        <a:hlink>
          <a:srgbClr val="D64C25"/>
        </a:hlink>
        <a:folHlink>
          <a:srgbClr val="A69E4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Hanken Grön 2 8">
        <a:dk1>
          <a:srgbClr val="000000"/>
        </a:dk1>
        <a:lt1>
          <a:srgbClr val="000000"/>
        </a:lt1>
        <a:dk2>
          <a:srgbClr val="005F79"/>
        </a:dk2>
        <a:lt2>
          <a:srgbClr val="8DA19E"/>
        </a:lt2>
        <a:accent1>
          <a:srgbClr val="E19A8C"/>
        </a:accent1>
        <a:accent2>
          <a:srgbClr val="D64C25"/>
        </a:accent2>
        <a:accent3>
          <a:srgbClr val="AAAAAA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hanken_template_2015.potx" id="{BF04FD28-2AE6-4C84-84FB-D06004EB1038}" vid="{BD06F964-F7C7-4BEB-AEB0-3EB64A842940}"/>
    </a:ext>
  </a:extLst>
</a:theme>
</file>

<file path=ppt/theme/theme8.xml><?xml version="1.0" encoding="utf-8"?>
<a:theme xmlns:a="http://schemas.openxmlformats.org/drawingml/2006/main" name="5_Hanken Grön 1">
  <a:themeElements>
    <a:clrScheme name="5_Hanken Grön 1 1">
      <a:dk1>
        <a:srgbClr val="000000"/>
      </a:dk1>
      <a:lt1>
        <a:srgbClr val="527E7C"/>
      </a:lt1>
      <a:dk2>
        <a:srgbClr val="005F79"/>
      </a:dk2>
      <a:lt2>
        <a:srgbClr val="8DA19E"/>
      </a:lt2>
      <a:accent1>
        <a:srgbClr val="E19A8C"/>
      </a:accent1>
      <a:accent2>
        <a:srgbClr val="D64C25"/>
      </a:accent2>
      <a:accent3>
        <a:srgbClr val="B3C0BF"/>
      </a:accent3>
      <a:accent4>
        <a:srgbClr val="000000"/>
      </a:accent4>
      <a:accent5>
        <a:srgbClr val="EECAC5"/>
      </a:accent5>
      <a:accent6>
        <a:srgbClr val="C24420"/>
      </a:accent6>
      <a:hlink>
        <a:srgbClr val="A69E42"/>
      </a:hlink>
      <a:folHlink>
        <a:srgbClr val="5C6C0B"/>
      </a:folHlink>
    </a:clrScheme>
    <a:fontScheme name="5_Hanken Grön 1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Hanken Grön 1 1">
        <a:dk1>
          <a:srgbClr val="000000"/>
        </a:dk1>
        <a:lt1>
          <a:srgbClr val="527E7C"/>
        </a:lt1>
        <a:dk2>
          <a:srgbClr val="005F79"/>
        </a:dk2>
        <a:lt2>
          <a:srgbClr val="8DA19E"/>
        </a:lt2>
        <a:accent1>
          <a:srgbClr val="E19A8C"/>
        </a:accent1>
        <a:accent2>
          <a:srgbClr val="D64C25"/>
        </a:accent2>
        <a:accent3>
          <a:srgbClr val="B3C0BF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Hanken Grön 1 2">
        <a:dk1>
          <a:srgbClr val="000000"/>
        </a:dk1>
        <a:lt1>
          <a:srgbClr val="8DA19E"/>
        </a:lt1>
        <a:dk2>
          <a:srgbClr val="005F79"/>
        </a:dk2>
        <a:lt2>
          <a:srgbClr val="527E7C"/>
        </a:lt2>
        <a:accent1>
          <a:srgbClr val="E19A8C"/>
        </a:accent1>
        <a:accent2>
          <a:srgbClr val="D64C25"/>
        </a:accent2>
        <a:accent3>
          <a:srgbClr val="C5CDCC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Hanken Grön 1 3">
        <a:dk1>
          <a:srgbClr val="000000"/>
        </a:dk1>
        <a:lt1>
          <a:srgbClr val="005F79"/>
        </a:lt1>
        <a:dk2>
          <a:srgbClr val="8DA19E"/>
        </a:dk2>
        <a:lt2>
          <a:srgbClr val="527E7C"/>
        </a:lt2>
        <a:accent1>
          <a:srgbClr val="E19A8C"/>
        </a:accent1>
        <a:accent2>
          <a:srgbClr val="D64C25"/>
        </a:accent2>
        <a:accent3>
          <a:srgbClr val="AAB6BE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Hanken Grön 1 4">
        <a:dk1>
          <a:srgbClr val="000000"/>
        </a:dk1>
        <a:lt1>
          <a:srgbClr val="E19A8C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D64C25"/>
        </a:accent2>
        <a:accent3>
          <a:srgbClr val="EECAC5"/>
        </a:accent3>
        <a:accent4>
          <a:srgbClr val="000000"/>
        </a:accent4>
        <a:accent5>
          <a:srgbClr val="AAB6BE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Hanken Grön 1 5">
        <a:dk1>
          <a:srgbClr val="000000"/>
        </a:dk1>
        <a:lt1>
          <a:srgbClr val="D64C25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E19A8C"/>
        </a:accent2>
        <a:accent3>
          <a:srgbClr val="E8B2AC"/>
        </a:accent3>
        <a:accent4>
          <a:srgbClr val="000000"/>
        </a:accent4>
        <a:accent5>
          <a:srgbClr val="AAB6BE"/>
        </a:accent5>
        <a:accent6>
          <a:srgbClr val="CC8B7E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Hanken Grön 1 6">
        <a:dk1>
          <a:srgbClr val="000000"/>
        </a:dk1>
        <a:lt1>
          <a:srgbClr val="A69E42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E19A8C"/>
        </a:accent2>
        <a:accent3>
          <a:srgbClr val="D0CCB0"/>
        </a:accent3>
        <a:accent4>
          <a:srgbClr val="000000"/>
        </a:accent4>
        <a:accent5>
          <a:srgbClr val="AAB6BE"/>
        </a:accent5>
        <a:accent6>
          <a:srgbClr val="CC8B7E"/>
        </a:accent6>
        <a:hlink>
          <a:srgbClr val="D64C25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Hanken Grön 1 7">
        <a:dk1>
          <a:srgbClr val="000000"/>
        </a:dk1>
        <a:lt1>
          <a:srgbClr val="5C6C0B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E19A8C"/>
        </a:accent2>
        <a:accent3>
          <a:srgbClr val="B5BAAA"/>
        </a:accent3>
        <a:accent4>
          <a:srgbClr val="000000"/>
        </a:accent4>
        <a:accent5>
          <a:srgbClr val="AAB6BE"/>
        </a:accent5>
        <a:accent6>
          <a:srgbClr val="CC8B7E"/>
        </a:accent6>
        <a:hlink>
          <a:srgbClr val="D64C25"/>
        </a:hlink>
        <a:folHlink>
          <a:srgbClr val="A69E4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Hanken Grön 1 8">
        <a:dk1>
          <a:srgbClr val="000000"/>
        </a:dk1>
        <a:lt1>
          <a:srgbClr val="000000"/>
        </a:lt1>
        <a:dk2>
          <a:srgbClr val="005F79"/>
        </a:dk2>
        <a:lt2>
          <a:srgbClr val="8DA19E"/>
        </a:lt2>
        <a:accent1>
          <a:srgbClr val="E19A8C"/>
        </a:accent1>
        <a:accent2>
          <a:srgbClr val="D64C25"/>
        </a:accent2>
        <a:accent3>
          <a:srgbClr val="AAAAAA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hanken_template_2015.potx" id="{BF04FD28-2AE6-4C84-84FB-D06004EB1038}" vid="{E983AA2E-4149-404B-AD8B-BBCBFF735136}"/>
    </a:ext>
  </a:extLst>
</a:theme>
</file>

<file path=ppt/theme/theme9.xml><?xml version="1.0" encoding="utf-8"?>
<a:theme xmlns:a="http://schemas.openxmlformats.org/drawingml/2006/main" name="Skrivar vänlig">
  <a:themeElements>
    <a:clrScheme name="Skrivar vänlig 1">
      <a:dk1>
        <a:srgbClr val="000000"/>
      </a:dk1>
      <a:lt1>
        <a:srgbClr val="527E7C"/>
      </a:lt1>
      <a:dk2>
        <a:srgbClr val="005F79"/>
      </a:dk2>
      <a:lt2>
        <a:srgbClr val="8DA19E"/>
      </a:lt2>
      <a:accent1>
        <a:srgbClr val="E19A8C"/>
      </a:accent1>
      <a:accent2>
        <a:srgbClr val="D64C25"/>
      </a:accent2>
      <a:accent3>
        <a:srgbClr val="B3C0BF"/>
      </a:accent3>
      <a:accent4>
        <a:srgbClr val="000000"/>
      </a:accent4>
      <a:accent5>
        <a:srgbClr val="EECAC5"/>
      </a:accent5>
      <a:accent6>
        <a:srgbClr val="C24420"/>
      </a:accent6>
      <a:hlink>
        <a:srgbClr val="A69E42"/>
      </a:hlink>
      <a:folHlink>
        <a:srgbClr val="5C6C0B"/>
      </a:folHlink>
    </a:clrScheme>
    <a:fontScheme name="Skrivar vänlig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rivar vänlig 1">
        <a:dk1>
          <a:srgbClr val="000000"/>
        </a:dk1>
        <a:lt1>
          <a:srgbClr val="527E7C"/>
        </a:lt1>
        <a:dk2>
          <a:srgbClr val="005F79"/>
        </a:dk2>
        <a:lt2>
          <a:srgbClr val="8DA19E"/>
        </a:lt2>
        <a:accent1>
          <a:srgbClr val="E19A8C"/>
        </a:accent1>
        <a:accent2>
          <a:srgbClr val="D64C25"/>
        </a:accent2>
        <a:accent3>
          <a:srgbClr val="B3C0BF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krivar vänlig 2">
        <a:dk1>
          <a:srgbClr val="000000"/>
        </a:dk1>
        <a:lt1>
          <a:srgbClr val="8DA19E"/>
        </a:lt1>
        <a:dk2>
          <a:srgbClr val="005F79"/>
        </a:dk2>
        <a:lt2>
          <a:srgbClr val="527E7C"/>
        </a:lt2>
        <a:accent1>
          <a:srgbClr val="E19A8C"/>
        </a:accent1>
        <a:accent2>
          <a:srgbClr val="D64C25"/>
        </a:accent2>
        <a:accent3>
          <a:srgbClr val="C5CDCC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krivar vänlig 3">
        <a:dk1>
          <a:srgbClr val="000000"/>
        </a:dk1>
        <a:lt1>
          <a:srgbClr val="005F79"/>
        </a:lt1>
        <a:dk2>
          <a:srgbClr val="8DA19E"/>
        </a:dk2>
        <a:lt2>
          <a:srgbClr val="527E7C"/>
        </a:lt2>
        <a:accent1>
          <a:srgbClr val="E19A8C"/>
        </a:accent1>
        <a:accent2>
          <a:srgbClr val="D64C25"/>
        </a:accent2>
        <a:accent3>
          <a:srgbClr val="AAB6BE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krivar vänlig 4">
        <a:dk1>
          <a:srgbClr val="000000"/>
        </a:dk1>
        <a:lt1>
          <a:srgbClr val="E19A8C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D64C25"/>
        </a:accent2>
        <a:accent3>
          <a:srgbClr val="EECAC5"/>
        </a:accent3>
        <a:accent4>
          <a:srgbClr val="000000"/>
        </a:accent4>
        <a:accent5>
          <a:srgbClr val="AAB6BE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krivar vänlig 5">
        <a:dk1>
          <a:srgbClr val="000000"/>
        </a:dk1>
        <a:lt1>
          <a:srgbClr val="D64C25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E19A8C"/>
        </a:accent2>
        <a:accent3>
          <a:srgbClr val="E8B2AC"/>
        </a:accent3>
        <a:accent4>
          <a:srgbClr val="000000"/>
        </a:accent4>
        <a:accent5>
          <a:srgbClr val="AAB6BE"/>
        </a:accent5>
        <a:accent6>
          <a:srgbClr val="CC8B7E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krivar vänlig 6">
        <a:dk1>
          <a:srgbClr val="000000"/>
        </a:dk1>
        <a:lt1>
          <a:srgbClr val="A69E42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E19A8C"/>
        </a:accent2>
        <a:accent3>
          <a:srgbClr val="D0CCB0"/>
        </a:accent3>
        <a:accent4>
          <a:srgbClr val="000000"/>
        </a:accent4>
        <a:accent5>
          <a:srgbClr val="AAB6BE"/>
        </a:accent5>
        <a:accent6>
          <a:srgbClr val="CC8B7E"/>
        </a:accent6>
        <a:hlink>
          <a:srgbClr val="D64C25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krivar vänlig 7">
        <a:dk1>
          <a:srgbClr val="000000"/>
        </a:dk1>
        <a:lt1>
          <a:srgbClr val="5C6C0B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E19A8C"/>
        </a:accent2>
        <a:accent3>
          <a:srgbClr val="B5BAAA"/>
        </a:accent3>
        <a:accent4>
          <a:srgbClr val="000000"/>
        </a:accent4>
        <a:accent5>
          <a:srgbClr val="AAB6BE"/>
        </a:accent5>
        <a:accent6>
          <a:srgbClr val="CC8B7E"/>
        </a:accent6>
        <a:hlink>
          <a:srgbClr val="D64C25"/>
        </a:hlink>
        <a:folHlink>
          <a:srgbClr val="A69E4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krivar vänlig 8">
        <a:dk1>
          <a:srgbClr val="000000"/>
        </a:dk1>
        <a:lt1>
          <a:srgbClr val="000000"/>
        </a:lt1>
        <a:dk2>
          <a:srgbClr val="005F79"/>
        </a:dk2>
        <a:lt2>
          <a:srgbClr val="8DA19E"/>
        </a:lt2>
        <a:accent1>
          <a:srgbClr val="E19A8C"/>
        </a:accent1>
        <a:accent2>
          <a:srgbClr val="D64C25"/>
        </a:accent2>
        <a:accent3>
          <a:srgbClr val="AAAAAA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hanken_template_2015.potx" id="{BF04FD28-2AE6-4C84-84FB-D06004EB1038}" vid="{5745EC3E-5D9E-4DD4-A8A8-FF8F91F0AA8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hanken_template_2017 (1)</Template>
  <TotalTime>891</TotalTime>
  <Words>914</Words>
  <Application>Microsoft Office PowerPoint</Application>
  <PresentationFormat>On-screen Show (4:3)</PresentationFormat>
  <Paragraphs>129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Arial</vt:lpstr>
      <vt:lpstr>Forte</vt:lpstr>
      <vt:lpstr>Georgia</vt:lpstr>
      <vt:lpstr>Hanken svart</vt:lpstr>
      <vt:lpstr>Hanken Blå 2</vt:lpstr>
      <vt:lpstr>Hanken Röd 1</vt:lpstr>
      <vt:lpstr>1_Hanken Röd 2</vt:lpstr>
      <vt:lpstr>2_Hanken Blå 1</vt:lpstr>
      <vt:lpstr>3_Hanken Blå 3</vt:lpstr>
      <vt:lpstr>4_Hanken Grön 2</vt:lpstr>
      <vt:lpstr>5_Hanken Grön 1</vt:lpstr>
      <vt:lpstr>Skrivar vänlig</vt:lpstr>
      <vt:lpstr>PowerPoint Presentation</vt:lpstr>
      <vt:lpstr>Hankens antagning 2020  Studiehandledardag i Vasa 25.11.2019</vt:lpstr>
      <vt:lpstr>Antagning 2020 - nyheter</vt:lpstr>
      <vt:lpstr>Vem kan söka till Hanken?</vt:lpstr>
      <vt:lpstr>Språkkrav för de som INTE gått svenskspråkig skola</vt:lpstr>
      <vt:lpstr>Språkprovet i svenska 2020</vt:lpstr>
      <vt:lpstr>Hur ansöker man? </vt:lpstr>
      <vt:lpstr>Vilka vägar söker man in?</vt:lpstr>
      <vt:lpstr>Kandidatantagningen 2020</vt:lpstr>
      <vt:lpstr>Poäng för studentexamensbetyget</vt:lpstr>
      <vt:lpstr>Poäng för studentexamensbetyget (forts.)</vt:lpstr>
      <vt:lpstr>Inträdesprovet 2020</vt:lpstr>
      <vt:lpstr>Inträdesprovet 2020 forts.</vt:lpstr>
      <vt:lpstr>Andra antagningssätt: ÖPU</vt:lpstr>
      <vt:lpstr>Övriga antagningssätt 2020</vt:lpstr>
      <vt:lpstr>Ta gärna kontakt!</vt:lpstr>
    </vt:vector>
  </TitlesOfParts>
  <Company>A2 Produktion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 Engblom</dc:creator>
  <cp:lastModifiedBy>Hanna Engblom</cp:lastModifiedBy>
  <cp:revision>113</cp:revision>
  <dcterms:created xsi:type="dcterms:W3CDTF">2019-09-18T06:43:40Z</dcterms:created>
  <dcterms:modified xsi:type="dcterms:W3CDTF">2019-11-21T10:45:44Z</dcterms:modified>
</cp:coreProperties>
</file>