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3" r:id="rId5"/>
    <p:sldMasterId id="2147483678" r:id="rId6"/>
  </p:sldMasterIdLst>
  <p:sldIdLst>
    <p:sldId id="257" r:id="rId7"/>
    <p:sldId id="258" r:id="rId8"/>
    <p:sldId id="259" r:id="rId9"/>
    <p:sldId id="273" r:id="rId10"/>
    <p:sldId id="260" r:id="rId11"/>
    <p:sldId id="275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x="12192000" cy="6858000"/>
  <p:notesSz cx="6858000" cy="9144000"/>
  <p:defaultTextStyle>
    <a:defPPr>
      <a:defRPr lang="sv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gi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gi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gi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144590497@N04/albums" TargetMode="External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144590497@N04/albums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outline of a person's head with a sword and a snake&#10;&#10;Description automatically generated">
            <a:extLst>
              <a:ext uri="{FF2B5EF4-FFF2-40B4-BE49-F238E27FC236}">
                <a16:creationId xmlns:a16="http://schemas.microsoft.com/office/drawing/2014/main" id="{348E896C-3938-F676-C97C-FC1FEB92B559}"/>
              </a:ext>
            </a:extLst>
          </p:cNvPr>
          <p:cNvPicPr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864" y="2164405"/>
            <a:ext cx="2906272" cy="2906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7250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outline of a person's head with a sword and a snake&#10;&#10;Description automatically generated">
            <a:extLst>
              <a:ext uri="{FF2B5EF4-FFF2-40B4-BE49-F238E27FC236}">
                <a16:creationId xmlns:a16="http://schemas.microsoft.com/office/drawing/2014/main" id="{423645DE-99A3-2AFD-4545-BADD3E1741E7}"/>
              </a:ext>
            </a:extLst>
          </p:cNvPr>
          <p:cNvPicPr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864" y="2164405"/>
            <a:ext cx="2906272" cy="2906272"/>
          </a:xfrm>
          <a:prstGeom prst="rect">
            <a:avLst/>
          </a:prstGeom>
        </p:spPr>
      </p:pic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732BC0DF-7EF1-6173-79B2-0D4BFC5B4B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406" y="6386389"/>
            <a:ext cx="895927" cy="305237"/>
          </a:xfrm>
          <a:prstGeom prst="rect">
            <a:avLst/>
          </a:prstGeom>
        </p:spPr>
      </p:pic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B46CB851-20E2-5B41-673D-26C7209AB00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816" y="6428823"/>
            <a:ext cx="895927" cy="262805"/>
          </a:xfrm>
          <a:prstGeom prst="rect">
            <a:avLst/>
          </a:prstGeom>
        </p:spPr>
      </p:pic>
      <p:pic>
        <p:nvPicPr>
          <p:cNvPr id="6" name="Picture 5" descr="A white text with circles and dots on a black background&#10;&#10;Description automatically generated">
            <a:extLst>
              <a:ext uri="{FF2B5EF4-FFF2-40B4-BE49-F238E27FC236}">
                <a16:creationId xmlns:a16="http://schemas.microsoft.com/office/drawing/2014/main" id="{44A2B50B-C7A4-7F0E-E288-4CD5B65D90D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9375" y="6310665"/>
            <a:ext cx="617774" cy="380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449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outline of a person's head with a sword and a snake&#10;&#10;Description automatically generated">
            <a:extLst>
              <a:ext uri="{FF2B5EF4-FFF2-40B4-BE49-F238E27FC236}">
                <a16:creationId xmlns:a16="http://schemas.microsoft.com/office/drawing/2014/main" id="{68858EE5-B2E6-6BB6-D227-A55435A2F868}"/>
              </a:ext>
            </a:extLst>
          </p:cNvPr>
          <p:cNvPicPr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864" y="2164405"/>
            <a:ext cx="2906272" cy="2906272"/>
          </a:xfrm>
          <a:prstGeom prst="rect">
            <a:avLst/>
          </a:prstGeom>
        </p:spPr>
      </p:pic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325B08DE-43A0-D45A-B922-85E3F6B57DD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406" y="6386389"/>
            <a:ext cx="895927" cy="305237"/>
          </a:xfrm>
          <a:prstGeom prst="rect">
            <a:avLst/>
          </a:prstGeom>
        </p:spPr>
      </p:pic>
      <p:pic>
        <p:nvPicPr>
          <p:cNvPr id="6" name="Picture 5" descr="A black and white logo&#10;&#10;Description automatically generated">
            <a:extLst>
              <a:ext uri="{FF2B5EF4-FFF2-40B4-BE49-F238E27FC236}">
                <a16:creationId xmlns:a16="http://schemas.microsoft.com/office/drawing/2014/main" id="{B912F814-8F85-0E9D-8A71-0EC5104E1C6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816" y="6428823"/>
            <a:ext cx="895927" cy="262805"/>
          </a:xfrm>
          <a:prstGeom prst="rect">
            <a:avLst/>
          </a:prstGeom>
        </p:spPr>
      </p:pic>
      <p:pic>
        <p:nvPicPr>
          <p:cNvPr id="7" name="Picture 6" descr="A white text with circles and dots on a black background&#10;&#10;Description automatically generated">
            <a:extLst>
              <a:ext uri="{FF2B5EF4-FFF2-40B4-BE49-F238E27FC236}">
                <a16:creationId xmlns:a16="http://schemas.microsoft.com/office/drawing/2014/main" id="{618FBF91-72EF-E7D1-2FD3-6056AD1AE2F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9375" y="6310665"/>
            <a:ext cx="617774" cy="380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121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om with rows of chairs&#10;&#10;Description automatically generated">
            <a:extLst>
              <a:ext uri="{FF2B5EF4-FFF2-40B4-BE49-F238E27FC236}">
                <a16:creationId xmlns:a16="http://schemas.microsoft.com/office/drawing/2014/main" id="{00E43F64-276A-D721-FB8A-061E6BD1CF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8" name="Picture 7" descr="A white outline of a person's head with a sword and a snake&#10;&#10;Description automatically generated">
            <a:extLst>
              <a:ext uri="{FF2B5EF4-FFF2-40B4-BE49-F238E27FC236}">
                <a16:creationId xmlns:a16="http://schemas.microsoft.com/office/drawing/2014/main" id="{89FDB5C0-A2BA-9566-0ED6-CAAFECDA31FC}"/>
              </a:ext>
            </a:extLst>
          </p:cNvPr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864" y="2164405"/>
            <a:ext cx="2906272" cy="2906272"/>
          </a:xfrm>
          <a:prstGeom prst="rect">
            <a:avLst/>
          </a:prstGeom>
        </p:spPr>
      </p:pic>
      <p:pic>
        <p:nvPicPr>
          <p:cNvPr id="9" name="Picture 8" descr="A black and white logo&#10;&#10;Description automatically generated">
            <a:extLst>
              <a:ext uri="{FF2B5EF4-FFF2-40B4-BE49-F238E27FC236}">
                <a16:creationId xmlns:a16="http://schemas.microsoft.com/office/drawing/2014/main" id="{37580ADA-2372-AFDC-6637-622FD53E9B4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406" y="6386389"/>
            <a:ext cx="895927" cy="305237"/>
          </a:xfrm>
          <a:prstGeom prst="rect">
            <a:avLst/>
          </a:prstGeom>
        </p:spPr>
      </p:pic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F0102E14-7786-B671-7099-017896D5790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816" y="6428823"/>
            <a:ext cx="895927" cy="262805"/>
          </a:xfrm>
          <a:prstGeom prst="rect">
            <a:avLst/>
          </a:prstGeom>
        </p:spPr>
      </p:pic>
      <p:pic>
        <p:nvPicPr>
          <p:cNvPr id="11" name="Picture 10" descr="A white text with circles and dots on a black background&#10;&#10;Description automatically generated">
            <a:extLst>
              <a:ext uri="{FF2B5EF4-FFF2-40B4-BE49-F238E27FC236}">
                <a16:creationId xmlns:a16="http://schemas.microsoft.com/office/drawing/2014/main" id="{ACAEB532-F17A-F2EE-9BF4-EAAAE3AFBCA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9375" y="6310665"/>
            <a:ext cx="617774" cy="380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688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in a room&#10;&#10;Description automatically generated">
            <a:extLst>
              <a:ext uri="{FF2B5EF4-FFF2-40B4-BE49-F238E27FC236}">
                <a16:creationId xmlns:a16="http://schemas.microsoft.com/office/drawing/2014/main" id="{6F105F04-A3BD-C41D-718D-F76D841CB2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98680" cy="6918008"/>
          </a:xfrm>
          <a:prstGeom prst="rect">
            <a:avLst/>
          </a:prstGeom>
        </p:spPr>
      </p:pic>
      <p:pic>
        <p:nvPicPr>
          <p:cNvPr id="9" name="Picture 8" descr="A white outline of a person's head with a sword and a snake&#10;&#10;Description automatically generated">
            <a:extLst>
              <a:ext uri="{FF2B5EF4-FFF2-40B4-BE49-F238E27FC236}">
                <a16:creationId xmlns:a16="http://schemas.microsoft.com/office/drawing/2014/main" id="{40BFFBDE-41DD-4F48-9286-13D5000B1C2D}"/>
              </a:ext>
            </a:extLst>
          </p:cNvPr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864" y="2164405"/>
            <a:ext cx="2906272" cy="2906272"/>
          </a:xfrm>
          <a:prstGeom prst="rect">
            <a:avLst/>
          </a:prstGeom>
        </p:spPr>
      </p:pic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10A043E4-10B4-F839-8119-263E9F28609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406" y="6386389"/>
            <a:ext cx="895927" cy="305237"/>
          </a:xfrm>
          <a:prstGeom prst="rect">
            <a:avLst/>
          </a:prstGeom>
        </p:spPr>
      </p:pic>
      <p:pic>
        <p:nvPicPr>
          <p:cNvPr id="11" name="Picture 10" descr="A black and white logo&#10;&#10;Description automatically generated">
            <a:extLst>
              <a:ext uri="{FF2B5EF4-FFF2-40B4-BE49-F238E27FC236}">
                <a16:creationId xmlns:a16="http://schemas.microsoft.com/office/drawing/2014/main" id="{A2AF74B5-6C82-8913-678D-55617E0B5CC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816" y="6428823"/>
            <a:ext cx="895927" cy="262805"/>
          </a:xfrm>
          <a:prstGeom prst="rect">
            <a:avLst/>
          </a:prstGeom>
        </p:spPr>
      </p:pic>
      <p:pic>
        <p:nvPicPr>
          <p:cNvPr id="12" name="Picture 11" descr="A white text with circles and dots on a black background&#10;&#10;Description automatically generated">
            <a:extLst>
              <a:ext uri="{FF2B5EF4-FFF2-40B4-BE49-F238E27FC236}">
                <a16:creationId xmlns:a16="http://schemas.microsoft.com/office/drawing/2014/main" id="{87A9C235-9BE8-06F9-1616-ECB79A4C528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9375" y="6310665"/>
            <a:ext cx="617774" cy="380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859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55930CA7-5352-B53B-99EC-595E8FD8D2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5" name="Picture 4" descr="A white outline of a person's head with a sword and a snake&#10;&#10;Description automatically generated">
            <a:extLst>
              <a:ext uri="{FF2B5EF4-FFF2-40B4-BE49-F238E27FC236}">
                <a16:creationId xmlns:a16="http://schemas.microsoft.com/office/drawing/2014/main" id="{FEB49CA3-C0F1-889E-6347-105DEDD09E08}"/>
              </a:ext>
            </a:extLst>
          </p:cNvPr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864" y="2164405"/>
            <a:ext cx="2906272" cy="2906272"/>
          </a:xfrm>
          <a:prstGeom prst="rect">
            <a:avLst/>
          </a:prstGeom>
        </p:spPr>
      </p:pic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810D8A62-9D77-6481-B129-31B50EA6DED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406" y="6386389"/>
            <a:ext cx="895927" cy="305237"/>
          </a:xfrm>
          <a:prstGeom prst="rect">
            <a:avLst/>
          </a:prstGeom>
        </p:spPr>
      </p:pic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06212035-180D-5A0D-E69C-7759A66EEF8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816" y="6428823"/>
            <a:ext cx="895927" cy="262805"/>
          </a:xfrm>
          <a:prstGeom prst="rect">
            <a:avLst/>
          </a:prstGeom>
        </p:spPr>
      </p:pic>
      <p:pic>
        <p:nvPicPr>
          <p:cNvPr id="6" name="Picture 5" descr="A white text with circles and dots on a black background&#10;&#10;Description automatically generated">
            <a:extLst>
              <a:ext uri="{FF2B5EF4-FFF2-40B4-BE49-F238E27FC236}">
                <a16:creationId xmlns:a16="http://schemas.microsoft.com/office/drawing/2014/main" id="{0FC4034D-7101-13AA-B409-5C2BB9DD601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9375" y="6310665"/>
            <a:ext cx="617774" cy="380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666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outline of a person's head with a sword and a snake&#10;&#10;Description automatically generated">
            <a:extLst>
              <a:ext uri="{FF2B5EF4-FFF2-40B4-BE49-F238E27FC236}">
                <a16:creationId xmlns:a16="http://schemas.microsoft.com/office/drawing/2014/main" id="{9903DA6E-6B28-CB7D-7B77-1472D5141CB4}"/>
              </a:ext>
            </a:extLst>
          </p:cNvPr>
          <p:cNvPicPr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864" y="2164405"/>
            <a:ext cx="2906272" cy="2906272"/>
          </a:xfrm>
          <a:prstGeom prst="rect">
            <a:avLst/>
          </a:prstGeom>
        </p:spPr>
      </p:pic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24813E19-AD4D-4A80-70BC-E10F48A513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406" y="6386389"/>
            <a:ext cx="895927" cy="305237"/>
          </a:xfrm>
          <a:prstGeom prst="rect">
            <a:avLst/>
          </a:prstGeom>
        </p:spPr>
      </p:pic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A7383DE6-4BB7-855F-22B7-289DA7B89DA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816" y="6428823"/>
            <a:ext cx="895927" cy="262805"/>
          </a:xfrm>
          <a:prstGeom prst="rect">
            <a:avLst/>
          </a:prstGeom>
        </p:spPr>
      </p:pic>
      <p:pic>
        <p:nvPicPr>
          <p:cNvPr id="6" name="Picture 5" descr="A white text with circles and dots on a black background&#10;&#10;Description automatically generated">
            <a:extLst>
              <a:ext uri="{FF2B5EF4-FFF2-40B4-BE49-F238E27FC236}">
                <a16:creationId xmlns:a16="http://schemas.microsoft.com/office/drawing/2014/main" id="{8BFCDA6D-E435-2C38-45B6-7886234FBD4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9375" y="6310665"/>
            <a:ext cx="617774" cy="380961"/>
          </a:xfrm>
          <a:prstGeom prst="rect">
            <a:avLst/>
          </a:prstGeom>
        </p:spPr>
      </p:pic>
      <p:pic>
        <p:nvPicPr>
          <p:cNvPr id="7" name="Picture 6" descr="A white logo with black background&#10;&#10;Description automatically generated">
            <a:extLst>
              <a:ext uri="{FF2B5EF4-FFF2-40B4-BE49-F238E27FC236}">
                <a16:creationId xmlns:a16="http://schemas.microsoft.com/office/drawing/2014/main" id="{708E0023-995B-0023-14D6-597BEE3D259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0" y="6044183"/>
            <a:ext cx="923925" cy="62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4611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outline of a person's head with a sword and a snake&#10;&#10;Description automatically generated">
            <a:extLst>
              <a:ext uri="{FF2B5EF4-FFF2-40B4-BE49-F238E27FC236}">
                <a16:creationId xmlns:a16="http://schemas.microsoft.com/office/drawing/2014/main" id="{9903DA6E-6B28-CB7D-7B77-1472D5141CB4}"/>
              </a:ext>
            </a:extLst>
          </p:cNvPr>
          <p:cNvPicPr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864" y="2164405"/>
            <a:ext cx="2906272" cy="2906272"/>
          </a:xfrm>
          <a:prstGeom prst="rect">
            <a:avLst/>
          </a:prstGeom>
        </p:spPr>
      </p:pic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24813E19-AD4D-4A80-70BC-E10F48A513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406" y="6386389"/>
            <a:ext cx="895927" cy="305237"/>
          </a:xfrm>
          <a:prstGeom prst="rect">
            <a:avLst/>
          </a:prstGeom>
        </p:spPr>
      </p:pic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A7383DE6-4BB7-855F-22B7-289DA7B89DA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816" y="6428823"/>
            <a:ext cx="895927" cy="262805"/>
          </a:xfrm>
          <a:prstGeom prst="rect">
            <a:avLst/>
          </a:prstGeom>
        </p:spPr>
      </p:pic>
      <p:pic>
        <p:nvPicPr>
          <p:cNvPr id="6" name="Picture 5" descr="A white text with circles and dots on a black background&#10;&#10;Description automatically generated">
            <a:extLst>
              <a:ext uri="{FF2B5EF4-FFF2-40B4-BE49-F238E27FC236}">
                <a16:creationId xmlns:a16="http://schemas.microsoft.com/office/drawing/2014/main" id="{8BFCDA6D-E435-2C38-45B6-7886234FBD4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9375" y="6310665"/>
            <a:ext cx="617774" cy="380961"/>
          </a:xfrm>
          <a:prstGeom prst="rect">
            <a:avLst/>
          </a:prstGeom>
        </p:spPr>
      </p:pic>
      <p:pic>
        <p:nvPicPr>
          <p:cNvPr id="7" name="Picture 6" descr="A white logo with black background&#10;&#10;Description automatically generated">
            <a:extLst>
              <a:ext uri="{FF2B5EF4-FFF2-40B4-BE49-F238E27FC236}">
                <a16:creationId xmlns:a16="http://schemas.microsoft.com/office/drawing/2014/main" id="{708E0023-995B-0023-14D6-597BEE3D259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0" y="6044183"/>
            <a:ext cx="923925" cy="62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455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in a room&#10;&#10;Description automatically generated">
            <a:extLst>
              <a:ext uri="{FF2B5EF4-FFF2-40B4-BE49-F238E27FC236}">
                <a16:creationId xmlns:a16="http://schemas.microsoft.com/office/drawing/2014/main" id="{B29CBA5B-68A2-8B53-48EA-836C123900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5" name="Picture 4" descr="A white outline of a person's head with a sword and a snake&#10;&#10;Description automatically generated">
            <a:extLst>
              <a:ext uri="{FF2B5EF4-FFF2-40B4-BE49-F238E27FC236}">
                <a16:creationId xmlns:a16="http://schemas.microsoft.com/office/drawing/2014/main" id="{AF0E96E4-FE3E-6604-0FB8-75CF4C6DFB26}"/>
              </a:ext>
            </a:extLst>
          </p:cNvPr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864" y="2164405"/>
            <a:ext cx="2906272" cy="2906272"/>
          </a:xfrm>
          <a:prstGeom prst="rect">
            <a:avLst/>
          </a:prstGeom>
        </p:spPr>
      </p:pic>
      <p:pic>
        <p:nvPicPr>
          <p:cNvPr id="6" name="Picture 5" descr="A black and white logo&#10;&#10;Description automatically generated">
            <a:extLst>
              <a:ext uri="{FF2B5EF4-FFF2-40B4-BE49-F238E27FC236}">
                <a16:creationId xmlns:a16="http://schemas.microsoft.com/office/drawing/2014/main" id="{519FDCBA-21BE-F099-F083-D335CA11567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406" y="6386389"/>
            <a:ext cx="895927" cy="305237"/>
          </a:xfrm>
          <a:prstGeom prst="rect">
            <a:avLst/>
          </a:prstGeom>
        </p:spPr>
      </p:pic>
      <p:pic>
        <p:nvPicPr>
          <p:cNvPr id="7" name="Picture 6" descr="A black and white logo&#10;&#10;Description automatically generated">
            <a:extLst>
              <a:ext uri="{FF2B5EF4-FFF2-40B4-BE49-F238E27FC236}">
                <a16:creationId xmlns:a16="http://schemas.microsoft.com/office/drawing/2014/main" id="{F4F17937-4E19-6E1F-F5CC-0A378484A86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816" y="6428823"/>
            <a:ext cx="895927" cy="262805"/>
          </a:xfrm>
          <a:prstGeom prst="rect">
            <a:avLst/>
          </a:prstGeom>
        </p:spPr>
      </p:pic>
      <p:pic>
        <p:nvPicPr>
          <p:cNvPr id="9" name="Picture 8" descr="A white text with circles and dots on a black background&#10;&#10;Description automatically generated">
            <a:extLst>
              <a:ext uri="{FF2B5EF4-FFF2-40B4-BE49-F238E27FC236}">
                <a16:creationId xmlns:a16="http://schemas.microsoft.com/office/drawing/2014/main" id="{2A562F9B-3829-BBF1-D1F7-3B2C2C9DD28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9375" y="6310665"/>
            <a:ext cx="617774" cy="380961"/>
          </a:xfrm>
          <a:prstGeom prst="rect">
            <a:avLst/>
          </a:prstGeom>
        </p:spPr>
      </p:pic>
      <p:pic>
        <p:nvPicPr>
          <p:cNvPr id="10" name="Picture 9" descr="A white logo with black background&#10;&#10;Description automatically generated">
            <a:extLst>
              <a:ext uri="{FF2B5EF4-FFF2-40B4-BE49-F238E27FC236}">
                <a16:creationId xmlns:a16="http://schemas.microsoft.com/office/drawing/2014/main" id="{DAE3B73B-7FFD-3F0E-9B04-33575248788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0" y="6044183"/>
            <a:ext cx="923925" cy="62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144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EF368AB-F5F7-BA8E-4B86-A3547BC0E19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68325" y="1483189"/>
            <a:ext cx="9655350" cy="482717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Body</a:t>
            </a:r>
            <a:endParaRPr lang="sv-FI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CF397021-2515-5A0C-F3D6-793E6F2EA0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771307"/>
            <a:ext cx="10085475" cy="711881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r>
              <a:rPr lang="en-US" dirty="0"/>
              <a:t>HEADLINE</a:t>
            </a: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1804027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15FE1C6-BF05-D0A1-C40D-D42F0308DB1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747000" y="0"/>
            <a:ext cx="4445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4A670ACB-D68A-2335-E54D-D2150C75D43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68325" y="1483189"/>
            <a:ext cx="6478675" cy="482717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Body</a:t>
            </a:r>
            <a:endParaRPr lang="sv-FI" dirty="0"/>
          </a:p>
        </p:txBody>
      </p:sp>
      <p:sp>
        <p:nvSpPr>
          <p:cNvPr id="3" name="Title 8">
            <a:extLst>
              <a:ext uri="{FF2B5EF4-FFF2-40B4-BE49-F238E27FC236}">
                <a16:creationId xmlns:a16="http://schemas.microsoft.com/office/drawing/2014/main" id="{54F743ED-BAAB-559B-9D73-E84B80B125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771307"/>
            <a:ext cx="6908800" cy="711881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r>
              <a:rPr lang="en-US" dirty="0"/>
              <a:t>HEADLINE</a:t>
            </a:r>
            <a:endParaRPr lang="sv-FI" dirty="0"/>
          </a:p>
        </p:txBody>
      </p:sp>
      <p:sp>
        <p:nvSpPr>
          <p:cNvPr id="4" name="Text Placeholder 15">
            <a:extLst>
              <a:ext uri="{FF2B5EF4-FFF2-40B4-BE49-F238E27FC236}">
                <a16:creationId xmlns:a16="http://schemas.microsoft.com/office/drawing/2014/main" id="{D0861134-6525-AA76-0779-90E2FCDCED3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34056" y="0"/>
            <a:ext cx="957943" cy="957943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pPr lvl="0"/>
            <a:r>
              <a:rPr lang="en-US" dirty="0"/>
              <a:t> </a:t>
            </a: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36957658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18A5E7D-C6E5-D802-4545-A61718B8E4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68325" y="1483189"/>
            <a:ext cx="6478675" cy="482717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Body</a:t>
            </a:r>
            <a:endParaRPr lang="sv-FI" dirty="0"/>
          </a:p>
        </p:txBody>
      </p:sp>
      <p:sp>
        <p:nvSpPr>
          <p:cNvPr id="4" name="Title 8">
            <a:extLst>
              <a:ext uri="{FF2B5EF4-FFF2-40B4-BE49-F238E27FC236}">
                <a16:creationId xmlns:a16="http://schemas.microsoft.com/office/drawing/2014/main" id="{A8A0A887-1048-3E42-5E1F-4A06E66E98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771307"/>
            <a:ext cx="6908800" cy="711881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r>
              <a:rPr lang="en-US" dirty="0"/>
              <a:t>HEADLINE</a:t>
            </a:r>
            <a:endParaRPr lang="sv-FI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B4FE4EA-4568-0CA0-358A-EBE70AB6C1B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28541" y="0"/>
            <a:ext cx="963460" cy="963460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pPr lvl="0"/>
            <a:r>
              <a:rPr lang="en-US" dirty="0"/>
              <a:t> </a:t>
            </a:r>
            <a:endParaRPr lang="sv-FI" dirty="0"/>
          </a:p>
        </p:txBody>
      </p:sp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96C4213F-385A-070F-6DA4-C168EBA5583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747000" y="0"/>
            <a:ext cx="4445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6630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676165B-DB4D-029D-FD6E-37E23BA43992}"/>
              </a:ext>
            </a:extLst>
          </p:cNvPr>
          <p:cNvGrpSpPr/>
          <p:nvPr userDrawn="1"/>
        </p:nvGrpSpPr>
        <p:grpSpPr>
          <a:xfrm>
            <a:off x="-614" y="5648960"/>
            <a:ext cx="12192614" cy="1209040"/>
            <a:chOff x="10187" y="5650031"/>
            <a:chExt cx="12181813" cy="1207969"/>
          </a:xfrm>
        </p:grpSpPr>
        <p:pic>
          <p:nvPicPr>
            <p:cNvPr id="11" name="Picture 10" descr="A group of people walking in a hallway&#10;&#10;Description automatically generated">
              <a:extLst>
                <a:ext uri="{FF2B5EF4-FFF2-40B4-BE49-F238E27FC236}">
                  <a16:creationId xmlns:a16="http://schemas.microsoft.com/office/drawing/2014/main" id="{2E747453-987F-9411-64F2-2F8979C322B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470689" y="5650619"/>
              <a:ext cx="1756826" cy="1207381"/>
            </a:xfrm>
            <a:prstGeom prst="rect">
              <a:avLst/>
            </a:prstGeom>
          </p:spPr>
        </p:pic>
        <p:pic>
          <p:nvPicPr>
            <p:cNvPr id="12" name="Picture 11" descr="A room with tables and chairs&#10;&#10;Description automatically generated">
              <a:extLst>
                <a:ext uri="{FF2B5EF4-FFF2-40B4-BE49-F238E27FC236}">
                  <a16:creationId xmlns:a16="http://schemas.microsoft.com/office/drawing/2014/main" id="{F65ECF6A-BC4A-0CEA-68D1-FFCFBE09DAB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974062" y="5650031"/>
              <a:ext cx="2217938" cy="1206000"/>
            </a:xfrm>
            <a:prstGeom prst="rect">
              <a:avLst/>
            </a:prstGeom>
          </p:spPr>
        </p:pic>
        <p:pic>
          <p:nvPicPr>
            <p:cNvPr id="13" name="Picture 12" descr="A high angle view of people sitting at tables&#10;&#10;Description automatically generated">
              <a:extLst>
                <a:ext uri="{FF2B5EF4-FFF2-40B4-BE49-F238E27FC236}">
                  <a16:creationId xmlns:a16="http://schemas.microsoft.com/office/drawing/2014/main" id="{9447AEDB-2D0A-E33C-8522-869BC9287BF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7131" y="5650031"/>
              <a:ext cx="1812069" cy="1206000"/>
            </a:xfrm>
            <a:prstGeom prst="rect">
              <a:avLst/>
            </a:prstGeom>
          </p:spPr>
        </p:pic>
        <p:pic>
          <p:nvPicPr>
            <p:cNvPr id="14" name="Picture 13" descr="Long room with blue floor and tables and chairs&#10;&#10;Description automatically generated">
              <a:extLst>
                <a:ext uri="{FF2B5EF4-FFF2-40B4-BE49-F238E27FC236}">
                  <a16:creationId xmlns:a16="http://schemas.microsoft.com/office/drawing/2014/main" id="{FA1D1714-A423-AE2F-69A5-7DDE5A79BB1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187" y="5652000"/>
              <a:ext cx="1457698" cy="1206000"/>
            </a:xfrm>
            <a:prstGeom prst="rect">
              <a:avLst/>
            </a:prstGeom>
          </p:spPr>
        </p:pic>
        <p:pic>
          <p:nvPicPr>
            <p:cNvPr id="15" name="Picture 14" descr="Several flags in front of a building&#10;&#10;Description automatically generated">
              <a:extLst>
                <a:ext uri="{FF2B5EF4-FFF2-40B4-BE49-F238E27FC236}">
                  <a16:creationId xmlns:a16="http://schemas.microsoft.com/office/drawing/2014/main" id="{37901D36-0952-2001-0017-E46F4EDDFF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53537" y="5650031"/>
              <a:ext cx="1929599" cy="1206000"/>
            </a:xfrm>
            <a:prstGeom prst="rect">
              <a:avLst/>
            </a:prstGeom>
          </p:spPr>
        </p:pic>
        <p:pic>
          <p:nvPicPr>
            <p:cNvPr id="16" name="Picture 15" descr="A person and person standing outside of a building&#10;&#10;Description automatically generated">
              <a:extLst>
                <a:ext uri="{FF2B5EF4-FFF2-40B4-BE49-F238E27FC236}">
                  <a16:creationId xmlns:a16="http://schemas.microsoft.com/office/drawing/2014/main" id="{EE970F80-A322-DF7E-AF47-371A65FECD5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/>
            <a:stretch/>
          </p:blipFill>
          <p:spPr>
            <a:xfrm>
              <a:off x="5036391" y="5650031"/>
              <a:ext cx="3008998" cy="1206000"/>
            </a:xfrm>
            <a:prstGeom prst="rect">
              <a:avLst/>
            </a:prstGeom>
          </p:spPr>
        </p:pic>
      </p:grpSp>
      <p:sp>
        <p:nvSpPr>
          <p:cNvPr id="2" name="Subtitle 2">
            <a:extLst>
              <a:ext uri="{FF2B5EF4-FFF2-40B4-BE49-F238E27FC236}">
                <a16:creationId xmlns:a16="http://schemas.microsoft.com/office/drawing/2014/main" id="{C2A1F0D9-17B9-6671-CAC8-07CCB9E23D5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68325" y="1483189"/>
            <a:ext cx="9655350" cy="4163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Body</a:t>
            </a:r>
            <a:endParaRPr lang="sv-FI" dirty="0"/>
          </a:p>
        </p:txBody>
      </p:sp>
      <p:sp>
        <p:nvSpPr>
          <p:cNvPr id="3" name="Title 8">
            <a:extLst>
              <a:ext uri="{FF2B5EF4-FFF2-40B4-BE49-F238E27FC236}">
                <a16:creationId xmlns:a16="http://schemas.microsoft.com/office/drawing/2014/main" id="{57992BF9-3DB9-F6D7-386E-8A7679826C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771307"/>
            <a:ext cx="10085475" cy="711881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r>
              <a:rPr lang="en-US" dirty="0"/>
              <a:t>HEADLINE</a:t>
            </a: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17818391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65CD8C02-53D5-77D3-64A4-387330CF7038}"/>
              </a:ext>
            </a:extLst>
          </p:cNvPr>
          <p:cNvGrpSpPr/>
          <p:nvPr userDrawn="1"/>
        </p:nvGrpSpPr>
        <p:grpSpPr>
          <a:xfrm>
            <a:off x="0" y="5657796"/>
            <a:ext cx="12192000" cy="1210363"/>
            <a:chOff x="10801" y="5658860"/>
            <a:chExt cx="12181199" cy="1209291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34095D0-48F3-0371-3657-29EC3A3E365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841"/>
            <a:stretch/>
          </p:blipFill>
          <p:spPr>
            <a:xfrm>
              <a:off x="10316856" y="5663219"/>
              <a:ext cx="1875144" cy="1204932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38A95654-8588-B3DA-684B-341E500DF0B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159190" y="5660603"/>
              <a:ext cx="2217938" cy="120600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3C3F577-8B08-2503-D9FC-51CDBDE3F4A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658"/>
            <a:stretch/>
          </p:blipFill>
          <p:spPr>
            <a:xfrm>
              <a:off x="6371753" y="5658860"/>
              <a:ext cx="2046814" cy="1204931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1BB957D-7AA2-5188-B91B-E0A22120B71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402823" y="5660603"/>
              <a:ext cx="1954151" cy="120600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4DFD3309-BF20-37C6-F092-D4FFCF72782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801" y="5660603"/>
              <a:ext cx="1808999" cy="120600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7197C3FD-8AB6-6D84-877D-9120EA01119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19800" y="5660603"/>
              <a:ext cx="2339390" cy="1206000"/>
            </a:xfrm>
            <a:prstGeom prst="rect">
              <a:avLst/>
            </a:prstGeom>
          </p:spPr>
        </p:pic>
      </p:grpSp>
      <p:sp>
        <p:nvSpPr>
          <p:cNvPr id="2" name="Subtitle 2">
            <a:extLst>
              <a:ext uri="{FF2B5EF4-FFF2-40B4-BE49-F238E27FC236}">
                <a16:creationId xmlns:a16="http://schemas.microsoft.com/office/drawing/2014/main" id="{31CA3E42-195E-AC57-FC8E-0BC9C29DFC5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68325" y="1483189"/>
            <a:ext cx="9655350" cy="4163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Body</a:t>
            </a:r>
            <a:endParaRPr lang="sv-FI" dirty="0"/>
          </a:p>
        </p:txBody>
      </p:sp>
      <p:sp>
        <p:nvSpPr>
          <p:cNvPr id="3" name="Title 8">
            <a:extLst>
              <a:ext uri="{FF2B5EF4-FFF2-40B4-BE49-F238E27FC236}">
                <a16:creationId xmlns:a16="http://schemas.microsoft.com/office/drawing/2014/main" id="{2CAEAFFA-2789-827C-BB60-CBE0300EC1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771307"/>
            <a:ext cx="10085475" cy="711881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r>
              <a:rPr lang="en-US" dirty="0"/>
              <a:t>HEADLINE</a:t>
            </a: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21528498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in a room&#10;&#10;Description automatically generated">
            <a:extLst>
              <a:ext uri="{FF2B5EF4-FFF2-40B4-BE49-F238E27FC236}">
                <a16:creationId xmlns:a16="http://schemas.microsoft.com/office/drawing/2014/main" id="{DB3369C0-5893-55A2-B972-1637644DBB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5" name="Title 8">
            <a:extLst>
              <a:ext uri="{FF2B5EF4-FFF2-40B4-BE49-F238E27FC236}">
                <a16:creationId xmlns:a16="http://schemas.microsoft.com/office/drawing/2014/main" id="{84D4CDD0-82E6-4B60-960C-B91C3DBD0B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3262" y="3096536"/>
            <a:ext cx="10085475" cy="664928"/>
          </a:xfrm>
          <a:prstGeom prst="rect">
            <a:avLst/>
          </a:prstGeom>
        </p:spPr>
        <p:txBody>
          <a:bodyPr/>
          <a:lstStyle>
            <a:lvl1pPr algn="ctr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HEADLINE</a:t>
            </a:r>
            <a:endParaRPr lang="sv-FI" dirty="0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970ED760-F0E0-4D45-E6D5-1B2B0E8FB99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28541" y="0"/>
            <a:ext cx="963460" cy="96346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pPr lvl="0"/>
            <a:r>
              <a:rPr lang="en-US" dirty="0"/>
              <a:t> </a:t>
            </a: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26544682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3BEB58B-9EB7-9732-9FCE-8CDD20B7908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sv-FI" dirty="0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CA57BE68-A770-427B-59E6-35307FFE95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28541" y="0"/>
            <a:ext cx="963460" cy="963460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pPr lvl="0"/>
            <a:r>
              <a:rPr lang="en-US" dirty="0"/>
              <a:t> </a:t>
            </a:r>
            <a:endParaRPr lang="sv-FI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B5FD18-501F-0F17-6524-1EB7CE7CD9C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27857" y="963460"/>
            <a:ext cx="5336286" cy="14962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sv-SE" dirty="0"/>
              <a:t>INSERT ANY BACKGROUND PICTURE BY DOUBLE CLICKING THE ICON BELOW. A SELECTION OF HANKEN BACKGROUND PHOTOGRAPHS CAN BE FOUND HERE:</a:t>
            </a:r>
          </a:p>
          <a:p>
            <a:pPr lvl="0"/>
            <a:r>
              <a:rPr lang="sv-FI" dirty="0">
                <a:hlinkClick r:id="rId3"/>
              </a:rPr>
              <a:t>Hanken </a:t>
            </a:r>
            <a:r>
              <a:rPr lang="sv-FI" dirty="0" err="1">
                <a:hlinkClick r:id="rId3"/>
              </a:rPr>
              <a:t>School</a:t>
            </a:r>
            <a:r>
              <a:rPr lang="sv-FI" dirty="0">
                <a:hlinkClick r:id="rId3"/>
              </a:rPr>
              <a:t> </a:t>
            </a:r>
            <a:r>
              <a:rPr lang="sv-FI" dirty="0" err="1">
                <a:hlinkClick r:id="rId3"/>
              </a:rPr>
              <a:t>of</a:t>
            </a:r>
            <a:r>
              <a:rPr lang="sv-FI" dirty="0">
                <a:hlinkClick r:id="rId3"/>
              </a:rPr>
              <a:t> </a:t>
            </a:r>
            <a:r>
              <a:rPr lang="sv-FI" dirty="0" err="1">
                <a:hlinkClick r:id="rId3"/>
              </a:rPr>
              <a:t>Economics’s</a:t>
            </a:r>
            <a:r>
              <a:rPr lang="sv-FI" dirty="0">
                <a:hlinkClick r:id="rId3"/>
              </a:rPr>
              <a:t> albums | Flickr</a:t>
            </a:r>
            <a:endParaRPr lang="sv-FI" dirty="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D4D9EDA8-ECB5-B324-30DD-08FAADF6D99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02090" y="963460"/>
            <a:ext cx="3089910" cy="14962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sv-SE" dirty="0"/>
              <a:t>USE THIS SLIDE FOR DARKER PHOTOS. THE WHITE LOGO WILL FLOAT ON TOP OF BACKGROUND PHOTO</a:t>
            </a: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38182257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3BEB58B-9EB7-9732-9FCE-8CDD20B7908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sv-FI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3A3B57E-6B6F-63A1-AC5A-0170DBA094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34056" y="0"/>
            <a:ext cx="957943" cy="957943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pPr lvl="0"/>
            <a:r>
              <a:rPr lang="en-US" dirty="0"/>
              <a:t> </a:t>
            </a:r>
            <a:endParaRPr lang="sv-FI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F6AE8268-3A1F-A828-DDFD-34182EFF42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02090" y="963460"/>
            <a:ext cx="3089910" cy="14962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sv-SE" dirty="0"/>
              <a:t>USE THIS SLIDE FOR LIGHETER PHOTOS. THE BLACK LOGO WILL FLOAT ON TOP OF BACKGROUND PHOTO</a:t>
            </a:r>
            <a:endParaRPr lang="sv-FI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DD4B8E-3A34-0889-0D22-68FB2D54A84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27857" y="963460"/>
            <a:ext cx="5336286" cy="14962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sv-SE" dirty="0"/>
              <a:t>INSERT ANY BACKGROUND PICTURE BY DOUBLE CLICKING THE ICON BELOW. A SELECTION OF HANKEN BACKGROUND PHOTOGRAPHS CAN BE FOUND HERE:</a:t>
            </a:r>
          </a:p>
          <a:p>
            <a:pPr lvl="0"/>
            <a:r>
              <a:rPr lang="sv-FI" dirty="0">
                <a:hlinkClick r:id="rId3"/>
              </a:rPr>
              <a:t>Hanken </a:t>
            </a:r>
            <a:r>
              <a:rPr lang="sv-FI" dirty="0" err="1">
                <a:hlinkClick r:id="rId3"/>
              </a:rPr>
              <a:t>School</a:t>
            </a:r>
            <a:r>
              <a:rPr lang="sv-FI" dirty="0">
                <a:hlinkClick r:id="rId3"/>
              </a:rPr>
              <a:t> </a:t>
            </a:r>
            <a:r>
              <a:rPr lang="sv-FI" dirty="0" err="1">
                <a:hlinkClick r:id="rId3"/>
              </a:rPr>
              <a:t>of</a:t>
            </a:r>
            <a:r>
              <a:rPr lang="sv-FI" dirty="0">
                <a:hlinkClick r:id="rId3"/>
              </a:rPr>
              <a:t> </a:t>
            </a:r>
            <a:r>
              <a:rPr lang="sv-FI" dirty="0" err="1">
                <a:hlinkClick r:id="rId3"/>
              </a:rPr>
              <a:t>Economics’s</a:t>
            </a:r>
            <a:r>
              <a:rPr lang="sv-FI" dirty="0">
                <a:hlinkClick r:id="rId3"/>
              </a:rPr>
              <a:t> albums | Flickr</a:t>
            </a: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2261492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9.png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0154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6" r:id="rId3"/>
    <p:sldLayoutId id="2147483650" r:id="rId4"/>
    <p:sldLayoutId id="2147483700" r:id="rId5"/>
    <p:sldLayoutId id="2147483692" r:id="rId6"/>
    <p:sldLayoutId id="2147483703" r:id="rId7"/>
    <p:sldLayoutId id="2147483667" r:id="rId8"/>
    <p:sldLayoutId id="214748370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1BE80AED-A296-CD9E-2B10-745565F2659A}"/>
              </a:ext>
            </a:extLst>
          </p:cNvPr>
          <p:cNvPicPr/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8540" y="0"/>
            <a:ext cx="963460" cy="963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7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91" r:id="rId3"/>
    <p:sldLayoutId id="2147483676" r:id="rId4"/>
    <p:sldLayoutId id="214748367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213C105E-655D-7A9F-BED7-3B031F7F9798}"/>
              </a:ext>
            </a:extLst>
          </p:cNvPr>
          <p:cNvPicPr/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8540" y="0"/>
            <a:ext cx="963460" cy="963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801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16" r:id="rId2"/>
    <p:sldLayoutId id="214748371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anken.fi/masters" TargetMode="Externa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digicampus.fi/course/index.php?categoryid=362" TargetMode="Externa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7509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group of people walking up stairs outside a building&#10;&#10;Description automatically generated">
            <a:extLst>
              <a:ext uri="{FF2B5EF4-FFF2-40B4-BE49-F238E27FC236}">
                <a16:creationId xmlns:a16="http://schemas.microsoft.com/office/drawing/2014/main" id="{9ECCA5DD-A67C-157E-9F2C-06C3547AB7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41C52440-0116-E6F7-9B48-8876ED0887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8083" y="2030824"/>
            <a:ext cx="6588595" cy="482717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Perustettu 1909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Yliopistostatus 1927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Oikeus kouluttaa kauppatieteiden kandidaatteja, maistereita ja tohtoreita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Vaasan yksikkö perustettiin 1980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Liikevaihto 29,3 milj. € (2025)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Kansainväliset akkreditoinnit: EQUIS, AACSB ja AMBA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Kansainväliset vertailut: FT Masters in Management (56)</a:t>
            </a:r>
            <a:endParaRPr lang="sv-FI" sz="16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2EC9BA1-D14B-BF22-0EDA-0C7941EE6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56368"/>
            <a:ext cx="6908800" cy="711881"/>
          </a:xfrm>
        </p:spPr>
        <p:txBody>
          <a:bodyPr/>
          <a:lstStyle/>
          <a:p>
            <a:r>
              <a:rPr lang="sv-FI" dirty="0"/>
              <a:t>KAUPPAKORKEAKOULU HANKEN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3A7020-4848-B60E-315E-A8C8109AA0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3860572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person standing outside a building&#10;&#10;Description automatically generated">
            <a:extLst>
              <a:ext uri="{FF2B5EF4-FFF2-40B4-BE49-F238E27FC236}">
                <a16:creationId xmlns:a16="http://schemas.microsoft.com/office/drawing/2014/main" id="{06F7B58C-F483-0EA7-9342-8150F00CEF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47000" y="0"/>
            <a:ext cx="4445000" cy="6858000"/>
          </a:xfr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EC731003-1640-6784-5665-1A78C73092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Opetuskielet ruotsi ja englanti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Neljä laitosta ja kielikeskus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2 910 opiskelijaa (2025)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fi-FI" sz="1600" dirty="0"/>
              <a:t>2 778 kandidaatti- ja maisteriopiskelijaa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fi-FI" sz="1600" dirty="0"/>
              <a:t>132 tohtorikoulutettavaa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fi-FI" sz="1600" dirty="0"/>
              <a:t>18 % Vaasan yksikössä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317 työntekijää (2025)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Ainoa itsenäinen yliopistotasoinen kauppakorkeakoulu Suomessa</a:t>
            </a:r>
          </a:p>
          <a:p>
            <a:endParaRPr lang="fi-FI" sz="1600" dirty="0"/>
          </a:p>
          <a:p>
            <a:pPr>
              <a:spcBef>
                <a:spcPts val="0"/>
              </a:spcBef>
            </a:pPr>
            <a:r>
              <a:rPr lang="fi-FI" sz="1600" b="1" dirty="0"/>
              <a:t>ENGAGE.EU</a:t>
            </a:r>
          </a:p>
          <a:p>
            <a:pPr marL="742950" lvl="1" indent="-28575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i-FI" sz="1600" dirty="0"/>
              <a:t>Hanken täysjäsen ENGAGE.EU-yliopistoallianssissa, johon kuuluu 9 yliopistoa, 1.11.2023 lähtien   </a:t>
            </a:r>
          </a:p>
          <a:p>
            <a:endParaRPr lang="fi-FI" sz="1600" dirty="0"/>
          </a:p>
          <a:p>
            <a:endParaRPr lang="sv-FI" sz="16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522EED-7746-8440-3D70-333FD7AF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0"/>
              <a:t>HANKEN TÄNÄÄN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B641AD-36C7-0F9A-EA16-36A08EE6413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408922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31A76C8-61EB-98D0-85A5-51EBB8D48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</a:t>
            </a:r>
            <a:r>
              <a:rPr lang="sv-FI" dirty="0"/>
              <a:t>UTISIA </a:t>
            </a:r>
          </a:p>
        </p:txBody>
      </p:sp>
      <p:pic>
        <p:nvPicPr>
          <p:cNvPr id="7" name="Picture Placeholder 6" descr="A window with a table and chairs in it&#10;&#10;Description automatically generated">
            <a:extLst>
              <a:ext uri="{FF2B5EF4-FFF2-40B4-BE49-F238E27FC236}">
                <a16:creationId xmlns:a16="http://schemas.microsoft.com/office/drawing/2014/main" id="{2E5C0C49-C3D1-148F-F033-C152084396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3E42BB-218D-4F08-EAD3-F5AC46C23F7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256CBDB-A37D-96F5-8A39-ED1D73EA8263}"/>
              </a:ext>
            </a:extLst>
          </p:cNvPr>
          <p:cNvSpPr txBox="1">
            <a:spLocks/>
          </p:cNvSpPr>
          <p:nvPr/>
        </p:nvSpPr>
        <p:spPr>
          <a:xfrm>
            <a:off x="1233612" y="1546568"/>
            <a:ext cx="6343266" cy="417671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 Narrow" panose="020B0606020202030204" pitchFamily="34" charset="0"/>
              <a:buChar char="―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 Narrow" panose="020B0606020202030204" pitchFamily="34" charset="0"/>
              <a:buChar char="―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 Narrow" panose="020B0606020202030204" pitchFamily="34" charset="0"/>
              <a:buChar char="―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80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 Narrow" panose="020B0606020202030204" pitchFamily="34" charset="0"/>
              <a:buChar char="―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4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 Narrow" panose="020B0606020202030204" pitchFamily="34" charset="0"/>
              <a:buChar char="―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92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 Narrow" panose="020B0606020202030204" pitchFamily="34" charset="0"/>
              <a:buChar char="―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fi-FI" sz="1600" b="1" dirty="0"/>
              <a:t>Global ranking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</a:pPr>
            <a:r>
              <a:rPr lang="fi-FI" sz="1600" dirty="0"/>
              <a:t>Financial Times, Masters in Management</a:t>
            </a:r>
            <a:r>
              <a:rPr lang="fi-FI" sz="1600"/>
              <a:t>: #56 (2026)</a:t>
            </a:r>
            <a:endParaRPr lang="fi-FI" sz="1600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br>
              <a:rPr lang="fi-FI" sz="1600" dirty="0"/>
            </a:br>
            <a:r>
              <a:rPr lang="fi-FI" sz="1600" b="1" dirty="0"/>
              <a:t>Koulutus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</a:pPr>
            <a:r>
              <a:rPr lang="fi-FI" sz="1600" dirty="0"/>
              <a:t>Ennätysmäärä hakijoita 2024 (kaikkiin ohjelmiin) 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</a:pPr>
            <a:r>
              <a:rPr lang="fi-FI" sz="1600" dirty="0"/>
              <a:t>Uusi englanninkielinen kandidaattiohjelma syksyllä 2024, 80 opiskelupaikkaa (1376 hakijaa). </a:t>
            </a:r>
          </a:p>
          <a:p>
            <a:pPr marL="457200" lvl="1" indent="0">
              <a:spcBef>
                <a:spcPts val="0"/>
              </a:spcBef>
              <a:spcAft>
                <a:spcPts val="0"/>
              </a:spcAft>
              <a:buNone/>
            </a:pPr>
            <a:endParaRPr lang="fi-FI" sz="1600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1600" b="1" dirty="0"/>
              <a:t>Tutkimus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</a:pPr>
            <a:r>
              <a:rPr lang="fi-FI" sz="1600" dirty="0"/>
              <a:t>Korkein tieteellinen vaikuttavuus kaikista Suomen ylipistoista  (‘top 10 </a:t>
            </a:r>
            <a:r>
              <a:rPr lang="fi-FI" sz="1600" dirty="0" err="1"/>
              <a:t>index</a:t>
            </a:r>
            <a:r>
              <a:rPr lang="fi-FI" sz="1600" dirty="0"/>
              <a:t>’, Suomen Akatemia, 2023)  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endParaRPr lang="fi-FI" sz="1600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1600" b="1" dirty="0" err="1"/>
              <a:t>Master’s</a:t>
            </a:r>
            <a:r>
              <a:rPr lang="fi-FI" sz="1600" b="1" dirty="0"/>
              <a:t> </a:t>
            </a:r>
            <a:r>
              <a:rPr lang="fi-FI" sz="1600" b="1" dirty="0" err="1"/>
              <a:t>Double</a:t>
            </a:r>
            <a:r>
              <a:rPr lang="fi-FI" sz="1600" b="1" dirty="0"/>
              <a:t> </a:t>
            </a:r>
            <a:r>
              <a:rPr lang="fi-FI" sz="1600" b="1" dirty="0" err="1"/>
              <a:t>Degree</a:t>
            </a:r>
            <a:r>
              <a:rPr lang="fi-FI" sz="1600" b="1" dirty="0"/>
              <a:t> </a:t>
            </a:r>
            <a:r>
              <a:rPr lang="fi-FI" sz="1600" b="1" dirty="0" err="1"/>
              <a:t>Programme</a:t>
            </a:r>
            <a:endParaRPr lang="fi-FI" sz="1600" b="1" dirty="0"/>
          </a:p>
          <a:p>
            <a:pPr marL="742950" lvl="1" indent="-285750">
              <a:buClr>
                <a:schemeClr val="tx1"/>
              </a:buClr>
            </a:pPr>
            <a:r>
              <a:rPr lang="en-GB" sz="1600" dirty="0">
                <a:solidFill>
                  <a:srgbClr val="000000"/>
                </a:solidFill>
              </a:rPr>
              <a:t>Master’s Double Degree Programme in Sustainability Reporting and Financial Analysis </a:t>
            </a:r>
            <a:r>
              <a:rPr lang="en-GB" sz="1600" dirty="0" err="1">
                <a:solidFill>
                  <a:srgbClr val="000000"/>
                </a:solidFill>
              </a:rPr>
              <a:t>yhdessä</a:t>
            </a:r>
            <a:r>
              <a:rPr lang="en-GB" sz="1600" dirty="0">
                <a:solidFill>
                  <a:srgbClr val="000000"/>
                </a:solidFill>
              </a:rPr>
              <a:t> </a:t>
            </a:r>
            <a:r>
              <a:rPr lang="en-GB" sz="1600" dirty="0" err="1">
                <a:solidFill>
                  <a:srgbClr val="000000"/>
                </a:solidFill>
              </a:rPr>
              <a:t>Umeå</a:t>
            </a:r>
            <a:r>
              <a:rPr lang="en-GB" sz="1600" dirty="0">
                <a:solidFill>
                  <a:srgbClr val="000000"/>
                </a:solidFill>
              </a:rPr>
              <a:t> </a:t>
            </a:r>
            <a:r>
              <a:rPr lang="en-GB" sz="1600" dirty="0" err="1">
                <a:solidFill>
                  <a:srgbClr val="000000"/>
                </a:solidFill>
              </a:rPr>
              <a:t>Universitetin</a:t>
            </a:r>
            <a:r>
              <a:rPr lang="en-GB" sz="1600" dirty="0">
                <a:solidFill>
                  <a:srgbClr val="000000"/>
                </a:solidFill>
              </a:rPr>
              <a:t> </a:t>
            </a:r>
            <a:r>
              <a:rPr lang="en-GB" sz="1600" dirty="0" err="1">
                <a:solidFill>
                  <a:srgbClr val="000000"/>
                </a:solidFill>
              </a:rPr>
              <a:t>kanssa</a:t>
            </a:r>
            <a:endParaRPr lang="en-GB" sz="1600" dirty="0">
              <a:solidFill>
                <a:srgbClr val="000000"/>
              </a:solidFill>
            </a:endParaRPr>
          </a:p>
          <a:p>
            <a:pPr lvl="1">
              <a:buClr>
                <a:schemeClr val="tx1"/>
              </a:buClr>
            </a:pPr>
            <a:r>
              <a:rPr lang="fi-FI" sz="1600" dirty="0" err="1">
                <a:solidFill>
                  <a:srgbClr val="000000"/>
                </a:solidFill>
              </a:rPr>
              <a:t>Double</a:t>
            </a:r>
            <a:r>
              <a:rPr lang="fi-FI" sz="1600" dirty="0">
                <a:solidFill>
                  <a:srgbClr val="000000"/>
                </a:solidFill>
              </a:rPr>
              <a:t> </a:t>
            </a:r>
            <a:r>
              <a:rPr lang="fi-FI" sz="1600" dirty="0" err="1">
                <a:solidFill>
                  <a:srgbClr val="000000"/>
                </a:solidFill>
              </a:rPr>
              <a:t>degree</a:t>
            </a:r>
            <a:r>
              <a:rPr lang="fi-FI" sz="1600" dirty="0">
                <a:solidFill>
                  <a:srgbClr val="000000"/>
                </a:solidFill>
              </a:rPr>
              <a:t>-ohjelmaan sisältyy yksi lukukausi </a:t>
            </a:r>
            <a:r>
              <a:rPr lang="fi-FI" sz="1600" dirty="0" err="1">
                <a:solidFill>
                  <a:srgbClr val="000000"/>
                </a:solidFill>
              </a:rPr>
              <a:t>Umeå</a:t>
            </a:r>
            <a:r>
              <a:rPr lang="fi-FI" sz="1600" dirty="0">
                <a:solidFill>
                  <a:srgbClr val="000000"/>
                </a:solidFill>
              </a:rPr>
              <a:t> </a:t>
            </a:r>
            <a:r>
              <a:rPr lang="fi-FI" sz="1600" dirty="0" err="1">
                <a:solidFill>
                  <a:srgbClr val="000000"/>
                </a:solidFill>
              </a:rPr>
              <a:t>Universitetissä</a:t>
            </a:r>
            <a:r>
              <a:rPr lang="fi-FI" sz="1600" dirty="0">
                <a:solidFill>
                  <a:srgbClr val="000000"/>
                </a:solidFill>
              </a:rPr>
              <a:t> Uumajassa, Ruotsissa ja yksi lukukausi Hankenissa Vaasassa, Suomessa.</a:t>
            </a:r>
            <a:endParaRPr lang="en-GB" sz="1600" dirty="0">
              <a:solidFill>
                <a:srgbClr val="000000"/>
              </a:solidFill>
            </a:endParaRPr>
          </a:p>
          <a:p>
            <a:pPr marL="457200" lvl="1" indent="0">
              <a:spcBef>
                <a:spcPts val="0"/>
              </a:spcBef>
              <a:spcAft>
                <a:spcPts val="0"/>
              </a:spcAft>
              <a:buNone/>
            </a:pPr>
            <a:endParaRPr lang="fi-FI" sz="1400" b="1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fi-FI" sz="1600" b="1" dirty="0"/>
          </a:p>
          <a:p>
            <a:pPr marL="0" indent="0">
              <a:spcBef>
                <a:spcPts val="0"/>
              </a:spcBef>
              <a:buNone/>
            </a:pPr>
            <a:endParaRPr lang="fi-FI" sz="1600" dirty="0"/>
          </a:p>
          <a:p>
            <a:pPr marL="457200" lvl="1" indent="0">
              <a:buNone/>
            </a:pPr>
            <a:endParaRPr lang="fi-FI" sz="1600" dirty="0"/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fi-FI" sz="1600" dirty="0"/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fi-FI" sz="1600" dirty="0"/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fi-FI" sz="1600" dirty="0"/>
          </a:p>
          <a:p>
            <a:pPr marL="0" indent="0">
              <a:buNone/>
            </a:pPr>
            <a:endParaRPr lang="fi-FI" sz="1600" dirty="0"/>
          </a:p>
        </p:txBody>
      </p:sp>
    </p:spTree>
    <p:extLst>
      <p:ext uri="{BB962C8B-B14F-4D97-AF65-F5344CB8AC3E}">
        <p14:creationId xmlns:p14="http://schemas.microsoft.com/office/powerpoint/2010/main" val="212393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window with a table and chairs in it&#10;&#10;Description automatically generated">
            <a:extLst>
              <a:ext uri="{FF2B5EF4-FFF2-40B4-BE49-F238E27FC236}">
                <a16:creationId xmlns:a16="http://schemas.microsoft.com/office/drawing/2014/main" id="{E8F9B236-415D-2D31-106F-B6A0F741BA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B5A9EECB-25E7-EF09-01ED-5691D656FE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8326" y="1483189"/>
            <a:ext cx="6100038" cy="482717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Ainoa itsenäinen yliopistotasoinen kauppakorkeakoulu Suomessa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Tutkimuslähtöinen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Kansainvälisesti suuntautunut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Edistää sosiaalista vastuuta kaikessa toiminnassaan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Vahvat ja monipuoliset talouselämäkontaktit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Osallistuu aktiivisesti kansalliseen ja kansainväliseen yhteistyöhön ja verkostoihin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FI" sz="16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EBBB541-3A2D-3455-35E2-A40237F2D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0"/>
              <a:t>STRATEGINEN PROFILOINTI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BB2901-F81F-09E6-AD42-47F0452E534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385463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4082029-DFB6-50DF-9132-40ADDCB324CB}"/>
              </a:ext>
            </a:extLst>
          </p:cNvPr>
          <p:cNvSpPr/>
          <p:nvPr/>
        </p:nvSpPr>
        <p:spPr>
          <a:xfrm>
            <a:off x="4534090" y="2610138"/>
            <a:ext cx="3043879" cy="314857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i-FI" sz="1600" b="1" kern="1200" dirty="0">
                <a:solidFill>
                  <a:schemeClr val="accent1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MISSI</a:t>
            </a:r>
            <a:r>
              <a:rPr lang="fi-FI" sz="1600" b="1" dirty="0">
                <a:solidFill>
                  <a:schemeClr val="accent1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O</a:t>
            </a:r>
            <a:endParaRPr lang="fi-FI" sz="1600" b="1" kern="1200" dirty="0">
              <a:solidFill>
                <a:schemeClr val="accent1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endParaRPr lang="fi-FI" sz="1600" b="1" kern="1200" dirty="0">
              <a:solidFill>
                <a:schemeClr val="tx1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spcAft>
                <a:spcPts val="400"/>
              </a:spcAft>
            </a:pPr>
            <a:r>
              <a:rPr lang="fi-FI" sz="1600" dirty="0">
                <a:solidFill>
                  <a:schemeClr val="tx1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Hanken on tutkimuspohjainen kauppakorkeakoulu, joka tiiviissä yhteistyössä elinkeinoelämän kanssa kasvattaa vastuullisia ammattilaisia, jotka edistävät kestävää tulevaisuutta. Itsenäisenä, vahvoja pohjoismaisia arvoja vaalivana kauppakorkeakouluna tarjoamme korkealaatuisia tutkinto-ohjelmia ruotsiksi ja englanniksi.  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C41D29-3693-90A6-D16F-634584F6D2D9}"/>
              </a:ext>
            </a:extLst>
          </p:cNvPr>
          <p:cNvSpPr/>
          <p:nvPr/>
        </p:nvSpPr>
        <p:spPr>
          <a:xfrm>
            <a:off x="821715" y="2605567"/>
            <a:ext cx="3235293" cy="230579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i-FI" sz="1600" b="1" kern="1200" dirty="0">
                <a:solidFill>
                  <a:schemeClr val="accent1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VISIO</a:t>
            </a:r>
          </a:p>
          <a:p>
            <a:pPr algn="ctr"/>
            <a:endParaRPr lang="fi-FI" sz="1600" b="1" kern="1200" dirty="0">
              <a:solidFill>
                <a:schemeClr val="tx1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fi-FI" sz="1600" dirty="0">
                <a:solidFill>
                  <a:schemeClr val="tx1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Yhä arvostetumpi kansainvälinen kauppakorkeakoulu, joka edistää sekä elinkeinoelämän ja yhteiskunnan tulevaisuutta.  </a:t>
            </a:r>
            <a:endParaRPr lang="fi-FI" sz="1600" kern="1200" dirty="0">
              <a:solidFill>
                <a:schemeClr val="tx1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7" name="Picture 6" descr="A planet with buildings and trees&#10;&#10;Description automatically generated">
            <a:extLst>
              <a:ext uri="{FF2B5EF4-FFF2-40B4-BE49-F238E27FC236}">
                <a16:creationId xmlns:a16="http://schemas.microsoft.com/office/drawing/2014/main" id="{85C315AE-A47A-83AD-FF1F-3CB875ECC64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107" y="-71131"/>
            <a:ext cx="4471173" cy="30174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A12C680-F2E1-98C8-6092-EE14BA1957C4}"/>
              </a:ext>
            </a:extLst>
          </p:cNvPr>
          <p:cNvSpPr txBox="1"/>
          <p:nvPr/>
        </p:nvSpPr>
        <p:spPr>
          <a:xfrm>
            <a:off x="519586" y="590240"/>
            <a:ext cx="1152537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v-FI" sz="3600" dirty="0">
                <a:latin typeface="+mj-lt"/>
              </a:rPr>
              <a:t>HANKEN STRATEGIA 2030: </a:t>
            </a:r>
            <a:endParaRPr lang="sv-FI" sz="3600" b="0" i="0" u="none" strike="noStrike" baseline="0" dirty="0">
              <a:latin typeface="+mj-lt"/>
            </a:endParaRPr>
          </a:p>
          <a:p>
            <a:pPr algn="ctr"/>
            <a:r>
              <a:rPr lang="sv-FI" sz="2400" b="1" i="0" u="none" strike="noStrike" baseline="0" dirty="0">
                <a:solidFill>
                  <a:schemeClr val="accent1"/>
                </a:solidFill>
                <a:latin typeface="+mj-lt"/>
              </a:rPr>
              <a:t>KANSAINVÄLISEN SUOMEN JA </a:t>
            </a:r>
          </a:p>
          <a:p>
            <a:pPr algn="ctr"/>
            <a:r>
              <a:rPr lang="sv-FI" sz="2400" b="1" i="0" u="none" strike="noStrike" baseline="0" dirty="0">
                <a:solidFill>
                  <a:schemeClr val="accent1"/>
                </a:solidFill>
                <a:latin typeface="+mj-lt"/>
              </a:rPr>
              <a:t>KESTÄVÄN MAAILMAN PUOLESTA </a:t>
            </a:r>
            <a:endParaRPr lang="sv-FI" sz="24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ACA87D-36FA-457F-429D-7F6A6C3C9AE0}"/>
              </a:ext>
            </a:extLst>
          </p:cNvPr>
          <p:cNvSpPr/>
          <p:nvPr/>
        </p:nvSpPr>
        <p:spPr>
          <a:xfrm>
            <a:off x="8124619" y="2605567"/>
            <a:ext cx="3043879" cy="125995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i-FI" sz="1600" b="1" dirty="0">
                <a:solidFill>
                  <a:schemeClr val="accent1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ARVOT</a:t>
            </a:r>
          </a:p>
          <a:p>
            <a:pPr algn="ctr"/>
            <a:endParaRPr lang="fi-FI" sz="1600" b="1" dirty="0">
              <a:solidFill>
                <a:schemeClr val="tx1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fi-FI" sz="1600" dirty="0">
                <a:solidFill>
                  <a:schemeClr val="tx1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Yhteisömme ominaisuudet ovat yhdenvertaisuus, avoimuus ja integriteetti ja keskitymme korkeaan laatuun, jatkuvaan edistykseen ja kestävään kehitykseen.   </a:t>
            </a:r>
          </a:p>
        </p:txBody>
      </p:sp>
    </p:spTree>
    <p:extLst>
      <p:ext uri="{BB962C8B-B14F-4D97-AF65-F5344CB8AC3E}">
        <p14:creationId xmlns:p14="http://schemas.microsoft.com/office/powerpoint/2010/main" val="112649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583C9A52-815B-0EDE-5C98-105590AFDB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2870" y="1483188"/>
            <a:ext cx="9655350" cy="4163800"/>
          </a:xfrm>
        </p:spPr>
        <p:txBody>
          <a:bodyPr/>
          <a:lstStyle/>
          <a:p>
            <a:r>
              <a:rPr lang="fi-FI" sz="1600" dirty="0"/>
              <a:t>Keskukset toimivat Hankenin laitosten yhteydessä ja niillä on tiiviit suhteet elinkeinoelämään. </a:t>
            </a:r>
          </a:p>
          <a:p>
            <a:endParaRPr lang="fi-FI" sz="1600" dirty="0"/>
          </a:p>
          <a:p>
            <a:endParaRPr lang="sv-FI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3749BCF-C40E-EEE0-4AF4-8AC2A4E98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0"/>
              <a:t>TUTKIMUS- JA OSAAMISKESKUKSET</a:t>
            </a:r>
          </a:p>
        </p:txBody>
      </p:sp>
      <p:graphicFrame>
        <p:nvGraphicFramePr>
          <p:cNvPr id="4" name="Table 12">
            <a:extLst>
              <a:ext uri="{FF2B5EF4-FFF2-40B4-BE49-F238E27FC236}">
                <a16:creationId xmlns:a16="http://schemas.microsoft.com/office/drawing/2014/main" id="{8474617A-2A31-2752-A503-DE84287697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9885107"/>
              </p:ext>
            </p:extLst>
          </p:nvPr>
        </p:nvGraphicFramePr>
        <p:xfrm>
          <a:off x="966718" y="1879466"/>
          <a:ext cx="8251709" cy="296672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369699">
                  <a:extLst>
                    <a:ext uri="{9D8B030D-6E8A-4147-A177-3AD203B41FA5}">
                      <a16:colId xmlns:a16="http://schemas.microsoft.com/office/drawing/2014/main" val="1966896092"/>
                    </a:ext>
                  </a:extLst>
                </a:gridCol>
                <a:gridCol w="5882010">
                  <a:extLst>
                    <a:ext uri="{9D8B030D-6E8A-4147-A177-3AD203B41FA5}">
                      <a16:colId xmlns:a16="http://schemas.microsoft.com/office/drawing/2014/main" val="11434830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400" noProof="0" dirty="0">
                          <a:latin typeface="+mn-lt"/>
                        </a:rPr>
                        <a:t>CCR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 noProof="0" dirty="0"/>
                        <a:t>Centre for Corporate Responsibility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3697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b="1" noProof="0" dirty="0">
                          <a:latin typeface="+mn-lt"/>
                        </a:rPr>
                        <a:t>CERS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noProof="0" dirty="0"/>
                        <a:t>Centre for Relationship Marketing and Service Management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9490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b="1" noProof="0" dirty="0">
                          <a:latin typeface="+mn-lt"/>
                        </a:rPr>
                        <a:t>EPCE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noProof="0" dirty="0" err="1"/>
                        <a:t>Erling</a:t>
                      </a:r>
                      <a:r>
                        <a:rPr lang="en-GB" sz="1600" noProof="0" dirty="0"/>
                        <a:t>-Persson Centre for Entrepreneurship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8634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b="1" noProof="0" dirty="0">
                          <a:latin typeface="+mj-lt"/>
                        </a:rPr>
                        <a:t>AFG Centre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noProof="0" dirty="0"/>
                        <a:t>Hanken Centre for Accounting, Finance and Governance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219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b="1" noProof="0" dirty="0">
                          <a:latin typeface="+mn-lt"/>
                        </a:rPr>
                        <a:t>Helsinki GSE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noProof="0" dirty="0"/>
                        <a:t>Helsinki Graduate School of Economics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9201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b="1" noProof="0" dirty="0">
                          <a:latin typeface="+mn-lt"/>
                        </a:rPr>
                        <a:t>HUMLOG Institute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noProof="0"/>
                        <a:t>The Humanitarian Logistics and Supply Chain Research Institute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4446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b="1" noProof="0" dirty="0">
                          <a:latin typeface="+mn-lt"/>
                        </a:rPr>
                        <a:t>IPR University Centre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noProof="0" dirty="0"/>
                        <a:t>Centre for Intellectual Property Rights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8376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b="1" noProof="0" dirty="0">
                          <a:latin typeface="+mn-lt"/>
                        </a:rPr>
                        <a:t>WCEFIR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noProof="0" dirty="0"/>
                        <a:t>Wallenberg Centre for Financial Research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90401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3383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group of people in a room&#10;&#10;Description automatically generated">
            <a:extLst>
              <a:ext uri="{FF2B5EF4-FFF2-40B4-BE49-F238E27FC236}">
                <a16:creationId xmlns:a16="http://schemas.microsoft.com/office/drawing/2014/main" id="{AAB59467-77DA-D3EB-336B-A6C89F9594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52AA559F-D749-54AC-786F-38AD7A51E1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8325" y="1483189"/>
            <a:ext cx="6195731" cy="4827176"/>
          </a:xfrm>
        </p:spPr>
        <p:txBody>
          <a:bodyPr/>
          <a:lstStyle/>
          <a:p>
            <a:r>
              <a:rPr lang="fi-FI" sz="1600" dirty="0"/>
              <a:t>Yhdistetty kandidaatin ja maisterin tutkinto (3+2 vuotta)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fi-FI" sz="1600" dirty="0"/>
              <a:t>Opetus pääasiassa ruotsiksi, mutta kursseja järjestetään myös englanniksi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fi-FI" sz="1600" dirty="0"/>
              <a:t>Englanninkielinen Bachelor in Business -ohjelma alkaa vuonna 2024, 80 opiskelupaikkaa.</a:t>
            </a:r>
          </a:p>
          <a:p>
            <a:r>
              <a:rPr lang="fi-FI" sz="1600" dirty="0"/>
              <a:t>Maisterintutkinto (2 vuotta)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fi-FI" sz="1600" dirty="0"/>
              <a:t>Opetuskielet ruotsi ja englanti</a:t>
            </a:r>
          </a:p>
          <a:p>
            <a:r>
              <a:rPr lang="fi-FI" sz="1600" dirty="0"/>
              <a:t>Tohtorikoulutus (4 vuotta)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fi-FI" sz="1600" dirty="0"/>
              <a:t>Opetus pääasiassa englanniksi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fi-FI" sz="1600" dirty="0"/>
              <a:t>Tavoitteena 19 tohtorin valmistuminen vuosittain</a:t>
            </a:r>
          </a:p>
          <a:p>
            <a:endParaRPr lang="sv-FI" sz="16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B8F9AFD-3679-A071-DD5F-946E66CDE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0"/>
              <a:t>TUTKINTO-OHJELMAT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D94937-2898-E943-E47E-EF4ADF8AAEF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2000865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B0BB3A-BBFF-83C6-F4F5-4A6B56A3C9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8325" y="1483189"/>
            <a:ext cx="3792773" cy="4163800"/>
          </a:xfrm>
        </p:spPr>
        <p:txBody>
          <a:bodyPr/>
          <a:lstStyle/>
          <a:p>
            <a:r>
              <a:rPr lang="fi-FI" sz="1600" dirty="0"/>
              <a:t>Pääaineet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Yrittäjyys ja johtaminen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Rahoitus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Johtaminen ja organisaatiot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Kauppaoikeus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Markkinointi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Taloustiede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Laskentatoimi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Logistiikka ja yritysvastuu (maisteri- ja tohtoritutkinnoissa)</a:t>
            </a:r>
          </a:p>
          <a:p>
            <a:endParaRPr lang="fi-FI" sz="1600" dirty="0"/>
          </a:p>
          <a:p>
            <a:endParaRPr lang="sv-FI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DEE9F05-CAAC-EA82-A485-0D960904A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0"/>
              <a:t>AINEET</a:t>
            </a:r>
          </a:p>
        </p:txBody>
      </p:sp>
      <p:sp>
        <p:nvSpPr>
          <p:cNvPr id="4" name="Subtitle 1">
            <a:extLst>
              <a:ext uri="{FF2B5EF4-FFF2-40B4-BE49-F238E27FC236}">
                <a16:creationId xmlns:a16="http://schemas.microsoft.com/office/drawing/2014/main" id="{E12DBCC9-A41D-D510-2A66-08E8938A6C57}"/>
              </a:ext>
            </a:extLst>
          </p:cNvPr>
          <p:cNvSpPr txBox="1">
            <a:spLocks/>
          </p:cNvSpPr>
          <p:nvPr/>
        </p:nvSpPr>
        <p:spPr>
          <a:xfrm>
            <a:off x="5491223" y="1483188"/>
            <a:ext cx="3792773" cy="41638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600" dirty="0"/>
              <a:t>Muut aineet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Tietojenkäsittely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Tilastotiede</a:t>
            </a:r>
          </a:p>
          <a:p>
            <a:endParaRPr lang="fi-FI" sz="1600" dirty="0"/>
          </a:p>
          <a:p>
            <a:r>
              <a:rPr lang="fi-FI" sz="1600" dirty="0"/>
              <a:t>Kielet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Ruotsi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Suomi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Englanti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Ranska</a:t>
            </a:r>
          </a:p>
          <a:p>
            <a:endParaRPr lang="sv-FI" sz="1600" dirty="0"/>
          </a:p>
        </p:txBody>
      </p:sp>
      <p:sp>
        <p:nvSpPr>
          <p:cNvPr id="6" name="Subtitle 1">
            <a:extLst>
              <a:ext uri="{FF2B5EF4-FFF2-40B4-BE49-F238E27FC236}">
                <a16:creationId xmlns:a16="http://schemas.microsoft.com/office/drawing/2014/main" id="{545BC48B-B238-57FC-5EC1-D5A88C4BD63B}"/>
              </a:ext>
            </a:extLst>
          </p:cNvPr>
          <p:cNvSpPr txBox="1">
            <a:spLocks/>
          </p:cNvSpPr>
          <p:nvPr/>
        </p:nvSpPr>
        <p:spPr>
          <a:xfrm>
            <a:off x="7079019" y="3177309"/>
            <a:ext cx="1958655" cy="112887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Saksa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Espanja</a:t>
            </a:r>
          </a:p>
        </p:txBody>
      </p:sp>
    </p:spTree>
    <p:extLst>
      <p:ext uri="{BB962C8B-B14F-4D97-AF65-F5344CB8AC3E}">
        <p14:creationId xmlns:p14="http://schemas.microsoft.com/office/powerpoint/2010/main" val="2024313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5DD56433-EE16-3D9C-B626-A5BB74FC30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8325" y="1483189"/>
            <a:ext cx="4133015" cy="4163800"/>
          </a:xfrm>
        </p:spPr>
        <p:txBody>
          <a:bodyPr/>
          <a:lstStyle/>
          <a:p>
            <a:pPr marL="285750" indent="-285750">
              <a:buClrTx/>
              <a:buFont typeface="Arial" panose="020B0604020202020204" pitchFamily="34" charset="0"/>
              <a:buChar char="•"/>
            </a:pPr>
            <a:r>
              <a:rPr lang="en-GB" sz="1600" dirty="0"/>
              <a:t>Accounting</a:t>
            </a:r>
          </a:p>
          <a:p>
            <a:pPr marL="285750" indent="-285750">
              <a:buClrTx/>
              <a:buFont typeface="Arial" panose="020B0604020202020204" pitchFamily="34" charset="0"/>
              <a:buChar char="•"/>
            </a:pPr>
            <a:r>
              <a:rPr lang="en-GB" sz="1600" dirty="0"/>
              <a:t>Economics</a:t>
            </a:r>
          </a:p>
          <a:p>
            <a:pPr marL="285750" indent="-285750">
              <a:buClrTx/>
              <a:buFont typeface="Arial" panose="020B0604020202020204" pitchFamily="34" charset="0"/>
              <a:buChar char="•"/>
            </a:pPr>
            <a:r>
              <a:rPr lang="en-GB" sz="1600" dirty="0"/>
              <a:t>Finance</a:t>
            </a:r>
          </a:p>
          <a:p>
            <a:pPr marL="285750" indent="-285750">
              <a:buClrTx/>
              <a:buFont typeface="Arial" panose="020B0604020202020204" pitchFamily="34" charset="0"/>
              <a:buChar char="•"/>
            </a:pPr>
            <a:r>
              <a:rPr lang="en-GB" sz="1600" dirty="0"/>
              <a:t>Intellectual Property and Business Law</a:t>
            </a:r>
          </a:p>
          <a:p>
            <a:pPr marL="285750" indent="-285750">
              <a:buClrTx/>
              <a:buFont typeface="Arial" panose="020B0604020202020204" pitchFamily="34" charset="0"/>
              <a:buChar char="•"/>
            </a:pPr>
            <a:r>
              <a:rPr lang="en-GB" sz="1600" dirty="0"/>
              <a:t>International Strategy and Sustainability</a:t>
            </a:r>
          </a:p>
          <a:p>
            <a:pPr marL="285750" indent="-285750">
              <a:buClrTx/>
              <a:buFont typeface="Arial" panose="020B0604020202020204" pitchFamily="34" charset="0"/>
              <a:buChar char="•"/>
            </a:pPr>
            <a:r>
              <a:rPr lang="en-GB" sz="1600" dirty="0"/>
              <a:t>Marketing</a:t>
            </a:r>
          </a:p>
          <a:p>
            <a:pPr marL="285750" indent="-285750">
              <a:buClrTx/>
              <a:buFont typeface="Arial" panose="020B0604020202020204" pitchFamily="34" charset="0"/>
              <a:buChar char="•"/>
            </a:pPr>
            <a:r>
              <a:rPr lang="en-GB" sz="1600" dirty="0"/>
              <a:t>Supply Chain Management</a:t>
            </a:r>
          </a:p>
          <a:p>
            <a:pPr marL="285750" indent="-285750">
              <a:buClrTx/>
              <a:buFont typeface="Arial" panose="020B0604020202020204" pitchFamily="34" charset="0"/>
              <a:buChar char="•"/>
            </a:pPr>
            <a:r>
              <a:rPr lang="en-GB" sz="1600" dirty="0"/>
              <a:t>Marketing and Management (Vaasa)</a:t>
            </a:r>
          </a:p>
          <a:p>
            <a:pPr lvl="1"/>
            <a:endParaRPr lang="en-GB" sz="1400" dirty="0"/>
          </a:p>
          <a:p>
            <a:endParaRPr lang="sv-FI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F39E420-AEEB-83B5-C9D8-633EF49B5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1307"/>
            <a:ext cx="10602433" cy="711881"/>
          </a:xfrm>
        </p:spPr>
        <p:txBody>
          <a:bodyPr/>
          <a:lstStyle/>
          <a:p>
            <a:r>
              <a:rPr lang="sv-FI" dirty="0"/>
              <a:t>ENGLANNINKIELISESSÄ MAISTERIOHJELMASSA:</a:t>
            </a:r>
          </a:p>
        </p:txBody>
      </p:sp>
      <p:sp>
        <p:nvSpPr>
          <p:cNvPr id="4" name="Subtitle 1">
            <a:extLst>
              <a:ext uri="{FF2B5EF4-FFF2-40B4-BE49-F238E27FC236}">
                <a16:creationId xmlns:a16="http://schemas.microsoft.com/office/drawing/2014/main" id="{613BAF74-04B4-7875-DEC1-90CB7E31AD86}"/>
              </a:ext>
            </a:extLst>
          </p:cNvPr>
          <p:cNvSpPr txBox="1">
            <a:spLocks/>
          </p:cNvSpPr>
          <p:nvPr/>
        </p:nvSpPr>
        <p:spPr>
          <a:xfrm>
            <a:off x="6096000" y="1483189"/>
            <a:ext cx="3686447" cy="41638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 dirty="0"/>
          </a:p>
          <a:p>
            <a:endParaRPr lang="fi-FI" dirty="0"/>
          </a:p>
          <a:p>
            <a:r>
              <a:rPr lang="fi-FI" sz="1600" dirty="0"/>
              <a:t>Lisätietoja: </a:t>
            </a:r>
            <a:r>
              <a:rPr lang="fi-FI" sz="1600" dirty="0">
                <a:hlinkClick r:id="rId2"/>
              </a:rPr>
              <a:t>www.hanken.fi/masters</a:t>
            </a:r>
            <a:r>
              <a:rPr lang="fi-FI" sz="1600" dirty="0"/>
              <a:t> </a:t>
            </a:r>
          </a:p>
          <a:p>
            <a:endParaRPr lang="fi-FI" dirty="0"/>
          </a:p>
          <a:p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10331810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F29A7C6-1734-7D1A-E778-80831F867F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8324" y="1483189"/>
            <a:ext cx="10500003" cy="41638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Hanken tarjoaa avoimia ja ilmaisia MOOC-verkkokursseja kaikille, muun muassa palvelututkimuksesta, kestävästä kehityksestä ja logistiikasta.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Hankenin MOOC-kurssit ovat saatavilla </a:t>
            </a:r>
            <a:r>
              <a:rPr lang="fi-FI" sz="1600" dirty="0" err="1">
                <a:hlinkClick r:id="rId2"/>
              </a:rPr>
              <a:t>DigiCampus</a:t>
            </a:r>
            <a:r>
              <a:rPr lang="fi-FI" sz="1600" dirty="0">
                <a:hlinkClick r:id="rId2"/>
              </a:rPr>
              <a:t>-alustalla.</a:t>
            </a:r>
            <a:r>
              <a:rPr lang="fi-FI" sz="1600" dirty="0"/>
              <a:t> Kuka tahansa voi suorittaa kaikki Hankenin MOOC-kurssit itsenäisesti </a:t>
            </a:r>
            <a:r>
              <a:rPr lang="fi-FI" sz="1600" dirty="0" err="1"/>
              <a:t>DigiCampus</a:t>
            </a:r>
            <a:r>
              <a:rPr lang="fi-FI" sz="1600" dirty="0"/>
              <a:t>-alustalla. Jos haluat saada opintopisteitä MOOC-kurssista, voit suorittaa vastaavat kurssit, joita tarjotaan Hankenissa.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Jos sinulla on kysyttävää Hankenin MOOC-kursseista, ole yhteydessä </a:t>
            </a:r>
            <a:r>
              <a:rPr lang="fi-FI" sz="1600" dirty="0" err="1"/>
              <a:t>Teaching</a:t>
            </a:r>
            <a:r>
              <a:rPr lang="fi-FI" sz="1600" dirty="0"/>
              <a:t> </a:t>
            </a:r>
            <a:r>
              <a:rPr lang="fi-FI" sz="1600" dirty="0" err="1"/>
              <a:t>Lab:iin</a:t>
            </a:r>
            <a:r>
              <a:rPr lang="fi-FI" sz="1600" dirty="0"/>
              <a:t>: teachinglab@hanken.fi</a:t>
            </a:r>
          </a:p>
          <a:p>
            <a:endParaRPr lang="fi-FI" sz="1600" dirty="0"/>
          </a:p>
          <a:p>
            <a:endParaRPr lang="fi-FI" sz="1600" dirty="0"/>
          </a:p>
          <a:p>
            <a:endParaRPr lang="fi-FI" sz="1600" dirty="0"/>
          </a:p>
          <a:p>
            <a:endParaRPr lang="sv-FI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2E4BF12-2713-D31F-B079-41E4F6FC5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+mn-lt"/>
              </a:rPr>
              <a:t>MASSIVE OPEN ONLINE COURSE (MOOC)</a:t>
            </a: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35081494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C004B065-7849-29F3-08D6-BBD19E06E5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8326" y="1483189"/>
            <a:ext cx="6248352" cy="482717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Lukukausi ulkomailla (vaihto-opiskelu tai harjoittelu) on pakollinen osa kandidaatin tutkintoa.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Hanken lähettää vuosittain noin 260 vaihto-opiskelijaa ulkomaille ja vastaanottaa noin 220 vaihto-opiskelijaa.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Hankenin innokkaat tutorit ottavat vastaan kaikki saapuvat vaihto-opiskelijat ja tarjoavat apua ja tukea sekä järjestävät sosiaalista ohjelmaa koko lukukauden ajan.</a:t>
            </a:r>
          </a:p>
          <a:p>
            <a:endParaRPr lang="fi-FI" sz="1600" dirty="0"/>
          </a:p>
          <a:p>
            <a:endParaRPr lang="sv-FI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CDF06AC-9E57-F106-E48C-03F465BE9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0"/>
              <a:t>OPISKELIJAVAIHTO</a:t>
            </a:r>
          </a:p>
        </p:txBody>
      </p:sp>
      <p:pic>
        <p:nvPicPr>
          <p:cNvPr id="7" name="Picture Placeholder 6" descr="A group of people standing outside a building&#10;&#10;Description automatically generated">
            <a:extLst>
              <a:ext uri="{FF2B5EF4-FFF2-40B4-BE49-F238E27FC236}">
                <a16:creationId xmlns:a16="http://schemas.microsoft.com/office/drawing/2014/main" id="{C663FBD5-C329-8467-35F4-005F580144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001E06-B15B-8BB3-CE06-2C74D3648C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35115734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01D15CB7-108D-55C1-8D8A-AF05B7346B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8325" y="1483189"/>
            <a:ext cx="4977810" cy="482717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Hankenilla on yli 130 kumppaniyliopistoa yli 38 maassa.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Hanken osallistuu aktiivisesti Erasmus+- ja </a:t>
            </a:r>
            <a:r>
              <a:rPr lang="fi-FI" sz="1600" dirty="0" err="1"/>
              <a:t>Nordplus</a:t>
            </a:r>
            <a:r>
              <a:rPr lang="fi-FI" sz="1600" dirty="0"/>
              <a:t> -ohjelmiin.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/>
              <a:t>Yhteinen </a:t>
            </a:r>
            <a:r>
              <a:rPr lang="fi-FI" sz="1600" dirty="0"/>
              <a:t>Winter School </a:t>
            </a:r>
            <a:r>
              <a:rPr lang="fi-FI" sz="1600" dirty="0" err="1"/>
              <a:t>Ekonomihögskolan</a:t>
            </a:r>
            <a:r>
              <a:rPr lang="fi-FI" sz="1600" dirty="0"/>
              <a:t> </a:t>
            </a:r>
            <a:r>
              <a:rPr lang="fi-FI" sz="1600" dirty="0" err="1"/>
              <a:t>vid</a:t>
            </a:r>
            <a:r>
              <a:rPr lang="fi-FI" sz="1600" dirty="0"/>
              <a:t> </a:t>
            </a:r>
            <a:r>
              <a:rPr lang="fi-FI" sz="1600" dirty="0" err="1"/>
              <a:t>Lunds</a:t>
            </a:r>
            <a:r>
              <a:rPr lang="fi-FI" sz="1600" dirty="0"/>
              <a:t> </a:t>
            </a:r>
            <a:r>
              <a:rPr lang="fi-FI" sz="1600" dirty="0" err="1"/>
              <a:t>universitet:in</a:t>
            </a:r>
            <a:r>
              <a:rPr lang="fi-FI" sz="1600" dirty="0"/>
              <a:t> kanssa.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E2DD0EC-89A1-512F-187D-1C7E4662D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0"/>
              <a:t>HANKENIN KUMPPANIYLIOPISTOT</a:t>
            </a:r>
          </a:p>
        </p:txBody>
      </p:sp>
      <p:pic>
        <p:nvPicPr>
          <p:cNvPr id="4" name="Picture 3" descr="Map&#10;&#10;Description automatically generated">
            <a:extLst>
              <a:ext uri="{FF2B5EF4-FFF2-40B4-BE49-F238E27FC236}">
                <a16:creationId xmlns:a16="http://schemas.microsoft.com/office/drawing/2014/main" id="{B1EBA0D4-14B0-FAC7-8A08-CB16A08737F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135" y="1859618"/>
            <a:ext cx="5384094" cy="359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1599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2511CE99-353E-C7F7-B117-02F862E756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8083" y="2030824"/>
            <a:ext cx="6478675" cy="4827176"/>
          </a:xfrm>
        </p:spPr>
        <p:txBody>
          <a:bodyPr/>
          <a:lstStyle/>
          <a:p>
            <a:pPr fontAlgn="t"/>
            <a:r>
              <a:rPr lang="sv-FI" sz="1600" b="1" dirty="0"/>
              <a:t>Hanken &amp; SSE Executive </a:t>
            </a:r>
            <a:r>
              <a:rPr lang="sv-FI" sz="1600" b="1" dirty="0" err="1"/>
              <a:t>Education</a:t>
            </a:r>
            <a:r>
              <a:rPr lang="sv-FI" sz="1600" b="1" dirty="0"/>
              <a:t> – </a:t>
            </a:r>
            <a:r>
              <a:rPr lang="sv-FI" sz="1600" b="1" dirty="0" err="1"/>
              <a:t>Yksilöiden</a:t>
            </a:r>
            <a:r>
              <a:rPr lang="sv-FI" sz="1600" b="1" dirty="0"/>
              <a:t> ja </a:t>
            </a:r>
            <a:r>
              <a:rPr lang="sv-FI" sz="1600" b="1" dirty="0" err="1"/>
              <a:t>organisaatioiden</a:t>
            </a:r>
            <a:r>
              <a:rPr lang="sv-FI" sz="1600" b="1" dirty="0"/>
              <a:t> </a:t>
            </a:r>
            <a:r>
              <a:rPr lang="sv-FI" sz="1600" b="1" dirty="0" err="1"/>
              <a:t>kehittäminen</a:t>
            </a:r>
            <a:endParaRPr lang="sv-FI" sz="1600" b="1" dirty="0"/>
          </a:p>
          <a:p>
            <a:pPr fontAlgn="t"/>
            <a:r>
              <a:rPr lang="sv-FI" sz="1600" i="1" dirty="0"/>
              <a:t>Hanken &amp; SSE </a:t>
            </a:r>
            <a:r>
              <a:rPr lang="sv-FI" sz="1600" i="1" dirty="0" err="1"/>
              <a:t>yhdistää</a:t>
            </a:r>
            <a:r>
              <a:rPr lang="sv-FI" sz="1600" i="1" dirty="0"/>
              <a:t> </a:t>
            </a:r>
            <a:r>
              <a:rPr lang="sv-FI" sz="1600" i="1" dirty="0" err="1"/>
              <a:t>akateemisen</a:t>
            </a:r>
            <a:r>
              <a:rPr lang="sv-FI" sz="1600" i="1" dirty="0"/>
              <a:t> </a:t>
            </a:r>
            <a:r>
              <a:rPr lang="sv-FI" sz="1600" i="1" dirty="0" err="1"/>
              <a:t>tutkimuksen</a:t>
            </a:r>
            <a:r>
              <a:rPr lang="sv-FI" sz="1600" i="1" dirty="0"/>
              <a:t> </a:t>
            </a:r>
            <a:r>
              <a:rPr lang="sv-FI" sz="1600" i="1" dirty="0" err="1"/>
              <a:t>ajankohtaisiin</a:t>
            </a:r>
            <a:r>
              <a:rPr lang="sv-FI" sz="1600" i="1" dirty="0"/>
              <a:t> </a:t>
            </a:r>
            <a:r>
              <a:rPr lang="sv-FI" sz="1600" i="1" dirty="0" err="1"/>
              <a:t>liiketoiminnan</a:t>
            </a:r>
            <a:r>
              <a:rPr lang="sv-FI" sz="1600" i="1" dirty="0"/>
              <a:t> </a:t>
            </a:r>
            <a:r>
              <a:rPr lang="sv-FI" sz="1600" i="1" dirty="0" err="1"/>
              <a:t>käytäntöihin</a:t>
            </a:r>
            <a:r>
              <a:rPr lang="sv-FI" sz="1600" i="1" dirty="0"/>
              <a:t> </a:t>
            </a:r>
            <a:r>
              <a:rPr lang="sv-FI" sz="1600" i="1" dirty="0" err="1"/>
              <a:t>kolmella</a:t>
            </a:r>
            <a:r>
              <a:rPr lang="sv-FI" sz="1600" i="1" dirty="0"/>
              <a:t> osa-</a:t>
            </a:r>
            <a:r>
              <a:rPr lang="sv-FI" sz="1600" i="1" dirty="0" err="1"/>
              <a:t>alueella</a:t>
            </a:r>
            <a:r>
              <a:rPr lang="sv-FI" sz="1600" i="1" dirty="0"/>
              <a:t>:</a:t>
            </a:r>
            <a:endParaRPr lang="sv-FI" sz="1600" dirty="0"/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sv-FI" sz="1600" b="1" dirty="0" err="1"/>
              <a:t>Organisaatioiden</a:t>
            </a:r>
            <a:r>
              <a:rPr lang="sv-FI" sz="1600" b="1" dirty="0"/>
              <a:t> </a:t>
            </a:r>
            <a:r>
              <a:rPr lang="sv-FI" sz="1600" b="1" dirty="0" err="1"/>
              <a:t>kehittäminen</a:t>
            </a:r>
            <a:r>
              <a:rPr lang="sv-FI" sz="1600" dirty="0"/>
              <a:t> – </a:t>
            </a:r>
            <a:r>
              <a:rPr lang="sv-FI" sz="1600" dirty="0" err="1"/>
              <a:t>Räätälöityjä</a:t>
            </a:r>
            <a:r>
              <a:rPr lang="sv-FI" sz="1600" dirty="0"/>
              <a:t> </a:t>
            </a:r>
            <a:r>
              <a:rPr lang="sv-FI" sz="1600" dirty="0" err="1"/>
              <a:t>ratkaisuja</a:t>
            </a:r>
            <a:r>
              <a:rPr lang="sv-FI" sz="1600" dirty="0"/>
              <a:t> </a:t>
            </a:r>
            <a:r>
              <a:rPr lang="sv-FI" sz="1600" dirty="0" err="1"/>
              <a:t>strategian</a:t>
            </a:r>
            <a:r>
              <a:rPr lang="sv-FI" sz="1600" dirty="0"/>
              <a:t>, </a:t>
            </a:r>
            <a:r>
              <a:rPr lang="sv-FI" sz="1600" dirty="0" err="1"/>
              <a:t>johtamisen</a:t>
            </a:r>
            <a:r>
              <a:rPr lang="sv-FI" sz="1600" dirty="0"/>
              <a:t> ja </a:t>
            </a:r>
            <a:r>
              <a:rPr lang="sv-FI" sz="1600" dirty="0" err="1"/>
              <a:t>osaamisen</a:t>
            </a:r>
            <a:r>
              <a:rPr lang="sv-FI" sz="1600" dirty="0"/>
              <a:t> </a:t>
            </a:r>
            <a:r>
              <a:rPr lang="sv-FI" sz="1600" dirty="0" err="1"/>
              <a:t>kehittämiseen</a:t>
            </a:r>
            <a:r>
              <a:rPr lang="sv-FI" sz="1600" dirty="0"/>
              <a:t> </a:t>
            </a:r>
            <a:r>
              <a:rPr lang="sv-FI" sz="1600" dirty="0" err="1"/>
              <a:t>johtoryhmille</a:t>
            </a:r>
            <a:r>
              <a:rPr lang="sv-FI" sz="1600" dirty="0"/>
              <a:t>, </a:t>
            </a:r>
            <a:r>
              <a:rPr lang="sv-FI" sz="1600" dirty="0" err="1"/>
              <a:t>tiimeille</a:t>
            </a:r>
            <a:r>
              <a:rPr lang="sv-FI" sz="1600" dirty="0"/>
              <a:t> ja </a:t>
            </a:r>
            <a:r>
              <a:rPr lang="sv-FI" sz="1600" dirty="0" err="1"/>
              <a:t>asiantuntijoille</a:t>
            </a:r>
            <a:r>
              <a:rPr lang="sv-FI" sz="1600" dirty="0"/>
              <a:t>.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sv-FI" sz="1600" b="1" dirty="0" err="1"/>
              <a:t>Yksilöohjelmat</a:t>
            </a:r>
            <a:r>
              <a:rPr lang="sv-FI" sz="1600" dirty="0"/>
              <a:t> – </a:t>
            </a:r>
            <a:r>
              <a:rPr lang="sv-FI" sz="1600" dirty="0" err="1"/>
              <a:t>Ohjelmia</a:t>
            </a:r>
            <a:r>
              <a:rPr lang="sv-FI" sz="1600" dirty="0"/>
              <a:t> </a:t>
            </a:r>
            <a:r>
              <a:rPr lang="sv-FI" sz="1600" dirty="0" err="1"/>
              <a:t>niille</a:t>
            </a:r>
            <a:r>
              <a:rPr lang="sv-FI" sz="1600" dirty="0"/>
              <a:t>, </a:t>
            </a:r>
            <a:r>
              <a:rPr lang="sv-FI" sz="1600" dirty="0" err="1"/>
              <a:t>jotka</a:t>
            </a:r>
            <a:r>
              <a:rPr lang="sv-FI" sz="1600" dirty="0"/>
              <a:t> </a:t>
            </a:r>
            <a:r>
              <a:rPr lang="sv-FI" sz="1600" dirty="0" err="1"/>
              <a:t>haluavat</a:t>
            </a:r>
            <a:r>
              <a:rPr lang="sv-FI" sz="1600" dirty="0"/>
              <a:t> </a:t>
            </a:r>
            <a:r>
              <a:rPr lang="sv-FI" sz="1600" dirty="0" err="1"/>
              <a:t>kehittää</a:t>
            </a:r>
            <a:r>
              <a:rPr lang="sv-FI" sz="1600" dirty="0"/>
              <a:t> </a:t>
            </a:r>
            <a:r>
              <a:rPr lang="sv-FI" sz="1600" dirty="0" err="1"/>
              <a:t>johtamistaan</a:t>
            </a:r>
            <a:r>
              <a:rPr lang="sv-FI" sz="1600" dirty="0"/>
              <a:t> ja </a:t>
            </a:r>
            <a:r>
              <a:rPr lang="sv-FI" sz="1600" dirty="0" err="1"/>
              <a:t>vahvistaa</a:t>
            </a:r>
            <a:r>
              <a:rPr lang="sv-FI" sz="1600" dirty="0"/>
              <a:t> </a:t>
            </a:r>
            <a:r>
              <a:rPr lang="sv-FI" sz="1600" dirty="0" err="1"/>
              <a:t>osaamistaan</a:t>
            </a:r>
            <a:r>
              <a:rPr lang="sv-FI" sz="1600" dirty="0"/>
              <a:t>.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sv-FI" sz="1600" b="1" dirty="0" err="1"/>
              <a:t>Career</a:t>
            </a:r>
            <a:r>
              <a:rPr lang="sv-FI" sz="1600" b="1" dirty="0"/>
              <a:t> </a:t>
            </a:r>
            <a:r>
              <a:rPr lang="sv-FI" sz="1600" b="1" dirty="0" err="1"/>
              <a:t>Renewal</a:t>
            </a:r>
            <a:r>
              <a:rPr lang="sv-FI" sz="1600" dirty="0"/>
              <a:t> – </a:t>
            </a:r>
            <a:r>
              <a:rPr lang="sv-FI" sz="1600" dirty="0" err="1"/>
              <a:t>Tukea</a:t>
            </a:r>
            <a:r>
              <a:rPr lang="sv-FI" sz="1600" dirty="0"/>
              <a:t> ja </a:t>
            </a:r>
            <a:r>
              <a:rPr lang="sv-FI" sz="1600" dirty="0" err="1"/>
              <a:t>valmennusta</a:t>
            </a:r>
            <a:r>
              <a:rPr lang="sv-FI" sz="1600" dirty="0"/>
              <a:t> </a:t>
            </a:r>
            <a:r>
              <a:rPr lang="sv-FI" sz="1600" dirty="0" err="1"/>
              <a:t>organisaatioille</a:t>
            </a:r>
            <a:r>
              <a:rPr lang="sv-FI" sz="1600" dirty="0"/>
              <a:t> ja </a:t>
            </a:r>
            <a:r>
              <a:rPr lang="sv-FI" sz="1600" dirty="0" err="1"/>
              <a:t>yksilöille</a:t>
            </a:r>
            <a:r>
              <a:rPr lang="sv-FI" sz="1600" dirty="0"/>
              <a:t> </a:t>
            </a:r>
            <a:r>
              <a:rPr lang="sv-FI" sz="1600" dirty="0" err="1"/>
              <a:t>henkilöstömuutoksissa</a:t>
            </a:r>
            <a:r>
              <a:rPr lang="sv-FI" sz="1600" dirty="0"/>
              <a:t>, </a:t>
            </a:r>
            <a:r>
              <a:rPr lang="sv-FI" sz="1600" dirty="0" err="1"/>
              <a:t>muutostilanteissa</a:t>
            </a:r>
            <a:r>
              <a:rPr lang="sv-FI" sz="1600" dirty="0"/>
              <a:t> ja </a:t>
            </a:r>
            <a:r>
              <a:rPr lang="sv-FI" sz="1600" dirty="0" err="1"/>
              <a:t>urasiirtymissä</a:t>
            </a:r>
            <a:r>
              <a:rPr lang="sv-FI" sz="1600" dirty="0"/>
              <a:t>.</a:t>
            </a:r>
          </a:p>
          <a:p>
            <a:pPr fontAlgn="t"/>
            <a:r>
              <a:rPr lang="sv-FI" sz="1600" i="1" dirty="0"/>
              <a:t>Hanken &amp; SSE on Hanken Svenska </a:t>
            </a:r>
            <a:r>
              <a:rPr lang="sv-FI" sz="1600" i="1" dirty="0" err="1"/>
              <a:t>handelshögskolanin</a:t>
            </a:r>
            <a:r>
              <a:rPr lang="sv-FI" sz="1600" i="1" dirty="0"/>
              <a:t> ja </a:t>
            </a:r>
            <a:r>
              <a:rPr lang="sv-FI" sz="1600" i="1" dirty="0" err="1"/>
              <a:t>Tukholman</a:t>
            </a:r>
            <a:r>
              <a:rPr lang="sv-FI" sz="1600" i="1" dirty="0"/>
              <a:t> </a:t>
            </a:r>
            <a:r>
              <a:rPr lang="sv-FI" sz="1600" i="1" dirty="0" err="1"/>
              <a:t>kauppakorkeakoulun</a:t>
            </a:r>
            <a:r>
              <a:rPr lang="sv-FI" sz="1600" i="1" dirty="0"/>
              <a:t> (SSE) </a:t>
            </a:r>
            <a:r>
              <a:rPr lang="sv-FI" sz="1600" i="1" dirty="0" err="1"/>
              <a:t>yhteinen</a:t>
            </a:r>
            <a:r>
              <a:rPr lang="sv-FI" sz="1600" i="1" dirty="0"/>
              <a:t> </a:t>
            </a:r>
            <a:r>
              <a:rPr lang="sv-FI" sz="1600" i="1" dirty="0" err="1"/>
              <a:t>executive</a:t>
            </a:r>
            <a:r>
              <a:rPr lang="sv-FI" sz="1600" i="1" dirty="0"/>
              <a:t> </a:t>
            </a:r>
            <a:r>
              <a:rPr lang="sv-FI" sz="1600" i="1" dirty="0" err="1"/>
              <a:t>education</a:t>
            </a:r>
            <a:r>
              <a:rPr lang="sv-FI" sz="1600" i="1" dirty="0"/>
              <a:t> -</a:t>
            </a:r>
            <a:r>
              <a:rPr lang="sv-FI" sz="1600" i="1" dirty="0" err="1"/>
              <a:t>yhtiö</a:t>
            </a:r>
            <a:r>
              <a:rPr lang="sv-FI" sz="1600" i="1" dirty="0"/>
              <a:t>.</a:t>
            </a:r>
            <a:endParaRPr lang="sv-FI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FI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2EF7672-D746-5EB3-D472-CB1F2C222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0"/>
              <a:t>HANKEN &amp; SSE EXECUTIVE EDUCATION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DD97036E-C6C4-724F-A168-3495EB3D674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33E644-D183-5E7E-96CE-20AA9E545B7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14912413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4A2F5B9B-4269-5B58-530B-5C24D1704D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9349" y="2482650"/>
            <a:ext cx="6478675" cy="482717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Hanken </a:t>
            </a:r>
            <a:r>
              <a:rPr lang="fi-FI" sz="1600" dirty="0" err="1"/>
              <a:t>Executive</a:t>
            </a:r>
            <a:r>
              <a:rPr lang="fi-FI" sz="1600" dirty="0"/>
              <a:t> MBA on englanninkielinen täydennyskoulutusohjelma Helsingissä.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Joustavan osa-aikaisen ohjelman avulla voit kasvaa ammattilaisena, vahvistaa liiketoimintaosaamistasi ja kehittää johtamistaitojasi.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Opinnot voi aloittaa maaliskuussa tai lokakuussa ja ne voi suorittaa 1,5, 2 tai 2,5 vuodessa.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Hanken </a:t>
            </a:r>
            <a:r>
              <a:rPr lang="fi-FI" sz="1600" dirty="0" err="1"/>
              <a:t>Executive</a:t>
            </a:r>
            <a:r>
              <a:rPr lang="fi-FI" sz="1600" dirty="0"/>
              <a:t> MBA -ohjelmalla on kolme kansainvälistä akkreditointia (AACSB, AMBA, EQUIS).</a:t>
            </a:r>
          </a:p>
          <a:p>
            <a:endParaRPr lang="fi-FI" sz="1600" dirty="0"/>
          </a:p>
          <a:p>
            <a:endParaRPr lang="fi-FI" sz="1600" dirty="0"/>
          </a:p>
          <a:p>
            <a:endParaRPr lang="fi-FI" sz="1600" dirty="0"/>
          </a:p>
          <a:p>
            <a:endParaRPr lang="fi-FI" sz="1600" dirty="0"/>
          </a:p>
          <a:p>
            <a:endParaRPr lang="sv-FI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6A3B4FA-C203-4806-D7BC-000C9BF21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HANKEN EXECUTIVE MBA</a:t>
            </a:r>
            <a:br>
              <a:rPr lang="en-GB" dirty="0"/>
            </a:br>
            <a:r>
              <a:rPr lang="en-GB" dirty="0"/>
              <a:t>STRATEGIC LEADERSHIP FOR IMPACT</a:t>
            </a:r>
            <a:endParaRPr lang="sv-FI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9414867C-A408-917F-B7C0-B6BEAA02B2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2E9AD4-0A7A-6E0F-3A23-838F27D612A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16159965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22934E5-46CA-724B-DD96-644276F7D0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999" y="0"/>
            <a:ext cx="4443984" cy="6858000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4BB6DF6-3CE6-156D-5DED-76EFB751FA7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E241F6-BD9D-811D-1F3C-0478FF979C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Noin 16 000 alumnia 70 maassa ympäri maailmaa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Viralliset tapahtumat noin vuodesta 2004 lähtien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Hankenin alumni on henkilö, jolla on Hankenista saatu tutkinto (kandidaatin tutkinto, maisterin tutkinto, tohtorin tutkinto) tai EMBA-diplomi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97 % valmistuneista liittyy vuosittain alumnijärjestöön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Aktiivista viestintää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fi-FI" sz="1600" dirty="0"/>
              <a:t>Kuukausittainen alumnikirje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fi-FI" sz="1600" dirty="0" err="1"/>
              <a:t>Magasinet</a:t>
            </a:r>
            <a:r>
              <a:rPr lang="fi-FI" sz="1600" dirty="0"/>
              <a:t> Hanken -lehti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fi-FI" sz="1600" dirty="0"/>
              <a:t>Hanken Alumni -ryhmät Facebookissa ja LinkedInissä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Alumnit voivat osallistua toimintaan tapahtumien, mentoroinnin, vierailevien luentojen, lahjoitusten ja monien muiden tavoin!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endParaRPr lang="fi-FI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FI" sz="16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CCC767E-F199-0D4D-406D-0D5A022A6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0"/>
              <a:t>HANKENIN ALUMNIT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8805D4-129F-4036-E674-CDC2B36961E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41869962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C550CC47-C8E2-B71E-8186-667213FF19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7451" y="1445920"/>
            <a:ext cx="10629508" cy="4163800"/>
          </a:xfrm>
        </p:spPr>
        <p:txBody>
          <a:bodyPr/>
          <a:lstStyle/>
          <a:p>
            <a:r>
              <a:rPr lang="fi-FI" sz="1600" dirty="0"/>
              <a:t>Hanken Business </a:t>
            </a:r>
            <a:r>
              <a:rPr lang="fi-FI" sz="1600" dirty="0" err="1"/>
              <a:t>Lab</a:t>
            </a:r>
            <a:endParaRPr lang="fi-FI" sz="1600" dirty="0"/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fi-FI" sz="1600" dirty="0"/>
              <a:t>Yrityshautomo yrittäjille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fi-FI" sz="1600" dirty="0"/>
              <a:t>Kohderyhmä: opiskelijat, alumnit, startup-yritykset, kasvuyritykset, järjestöt ja yksilöt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fi-FI" sz="1600" dirty="0"/>
              <a:t>Tavoitteena on auttaa jäseniä saavuttamaan merkityksellistä kasvua</a:t>
            </a:r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sv-FI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AE9A54B-5DE1-9967-DC0A-BD80B9DA4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0"/>
              <a:t>HANKEN BUSINESS LAB</a:t>
            </a:r>
          </a:p>
        </p:txBody>
      </p:sp>
    </p:spTree>
    <p:extLst>
      <p:ext uri="{BB962C8B-B14F-4D97-AF65-F5344CB8AC3E}">
        <p14:creationId xmlns:p14="http://schemas.microsoft.com/office/powerpoint/2010/main" val="6988716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8945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HANKEN">
      <a:dk1>
        <a:srgbClr val="262626"/>
      </a:dk1>
      <a:lt1>
        <a:sysClr val="window" lastClr="FFFFFF"/>
      </a:lt1>
      <a:dk2>
        <a:srgbClr val="7C8735"/>
      </a:dk2>
      <a:lt2>
        <a:srgbClr val="FFFFFF"/>
      </a:lt2>
      <a:accent1>
        <a:srgbClr val="07758C"/>
      </a:accent1>
      <a:accent2>
        <a:srgbClr val="B7AF67"/>
      </a:accent2>
      <a:accent3>
        <a:srgbClr val="E7AEA0"/>
      </a:accent3>
      <a:accent4>
        <a:srgbClr val="DE7143"/>
      </a:accent4>
      <a:accent5>
        <a:srgbClr val="A2B3B0"/>
      </a:accent5>
      <a:accent6>
        <a:srgbClr val="DBDFC7"/>
      </a:accent6>
      <a:hlink>
        <a:srgbClr val="B7AF67"/>
      </a:hlink>
      <a:folHlink>
        <a:srgbClr val="A2B3B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TT 2024-06-13 XS - web photos.pptx" id="{5258CBB7-F477-4912-913C-A84DC54826A7}" vid="{F0427BED-7417-4811-B74B-AD78AE8E393B}"/>
    </a:ext>
  </a:extLst>
</a:theme>
</file>

<file path=ppt/theme/theme2.xml><?xml version="1.0" encoding="utf-8"?>
<a:theme xmlns:a="http://schemas.openxmlformats.org/drawingml/2006/main" name="Custom Design">
  <a:themeElements>
    <a:clrScheme name="Custom 1">
      <a:dk1>
        <a:srgbClr val="262626"/>
      </a:dk1>
      <a:lt1>
        <a:sysClr val="window" lastClr="FFFFFF"/>
      </a:lt1>
      <a:dk2>
        <a:srgbClr val="7C8735"/>
      </a:dk2>
      <a:lt2>
        <a:srgbClr val="FFFFFF"/>
      </a:lt2>
      <a:accent1>
        <a:srgbClr val="07758C"/>
      </a:accent1>
      <a:accent2>
        <a:srgbClr val="B7AF67"/>
      </a:accent2>
      <a:accent3>
        <a:srgbClr val="E7AEA0"/>
      </a:accent3>
      <a:accent4>
        <a:srgbClr val="DE7143"/>
      </a:accent4>
      <a:accent5>
        <a:srgbClr val="7DA4A1"/>
      </a:accent5>
      <a:accent6>
        <a:srgbClr val="A2B3B0"/>
      </a:accent6>
      <a:hlink>
        <a:srgbClr val="B7AF67"/>
      </a:hlink>
      <a:folHlink>
        <a:srgbClr val="A2B3B0"/>
      </a:folHlink>
    </a:clrScheme>
    <a:fontScheme name="Custom 1">
      <a:majorFont>
        <a:latin typeface="Aptos ExtraBold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TT 2024-06-13 XS - web photos.pptx" id="{5258CBB7-F477-4912-913C-A84DC54826A7}" vid="{045210BC-1AB3-49B6-93B0-1831588C30A2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1">
      <a:majorFont>
        <a:latin typeface="Aptos ExtraBold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TT 2024-06-13 XS - web photos.pptx" id="{5258CBB7-F477-4912-913C-A84DC54826A7}" vid="{08448932-94F0-49BA-80E1-D3E648099385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5632ad3-7c0f-488d-a5e8-26b18da0eb7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C384EF400343B4385B2B2F14046597D" ma:contentTypeVersion="16" ma:contentTypeDescription="Create a new document." ma:contentTypeScope="" ma:versionID="fa3594f6ae212de8e922c5e13c4444b2">
  <xsd:schema xmlns:xsd="http://www.w3.org/2001/XMLSchema" xmlns:xs="http://www.w3.org/2001/XMLSchema" xmlns:p="http://schemas.microsoft.com/office/2006/metadata/properties" xmlns:ns3="e5632ad3-7c0f-488d-a5e8-26b18da0eb7a" xmlns:ns4="d867e5a5-5a72-4279-b3fe-d5c726f7d865" targetNamespace="http://schemas.microsoft.com/office/2006/metadata/properties" ma:root="true" ma:fieldsID="d2c33f5e16b83a34627cec85799951ba" ns3:_="" ns4:_="">
    <xsd:import namespace="e5632ad3-7c0f-488d-a5e8-26b18da0eb7a"/>
    <xsd:import namespace="d867e5a5-5a72-4279-b3fe-d5c726f7d86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632ad3-7c0f-488d-a5e8-26b18da0eb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67e5a5-5a72-4279-b3fe-d5c726f7d86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E62541A-038B-402C-BC69-C05800DAC239}">
  <ds:schemaRefs>
    <ds:schemaRef ds:uri="http://purl.org/dc/terms/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2006/documentManagement/types"/>
    <ds:schemaRef ds:uri="e5632ad3-7c0f-488d-a5e8-26b18da0eb7a"/>
    <ds:schemaRef ds:uri="http://schemas.microsoft.com/office/infopath/2007/PartnerControls"/>
    <ds:schemaRef ds:uri="d867e5a5-5a72-4279-b3fe-d5c726f7d865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F28DDC9-50AB-4FFA-9FB5-BB7BA2916A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632ad3-7c0f-488d-a5e8-26b18da0eb7a"/>
    <ds:schemaRef ds:uri="d867e5a5-5a72-4279-b3fe-d5c726f7d86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809E991-5917-427A-A7AF-EE3EC309EFF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352</TotalTime>
  <Words>898</Words>
  <Application>Microsoft Office PowerPoint</Application>
  <PresentationFormat>Widescreen</PresentationFormat>
  <Paragraphs>164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Aptos</vt:lpstr>
      <vt:lpstr>Aptos ExtraBold</vt:lpstr>
      <vt:lpstr>Arial</vt:lpstr>
      <vt:lpstr>Times New Roman</vt:lpstr>
      <vt:lpstr>Office Theme</vt:lpstr>
      <vt:lpstr>Custom Design</vt:lpstr>
      <vt:lpstr>1_Custom Design</vt:lpstr>
      <vt:lpstr>PowerPoint Presentation</vt:lpstr>
      <vt:lpstr>KAUPPAKORKEAKOULU HANKEN</vt:lpstr>
      <vt:lpstr>HANKEN TÄNÄÄN</vt:lpstr>
      <vt:lpstr>UUTISIA </vt:lpstr>
      <vt:lpstr>STRATEGINEN PROFILOINTI</vt:lpstr>
      <vt:lpstr>PowerPoint Presentation</vt:lpstr>
      <vt:lpstr>TUTKIMUS- JA OSAAMISKESKUKSET</vt:lpstr>
      <vt:lpstr>TUTKINTO-OHJELMAT</vt:lpstr>
      <vt:lpstr>AINEET</vt:lpstr>
      <vt:lpstr>ENGLANNINKIELISESSÄ MAISTERIOHJELMASSA:</vt:lpstr>
      <vt:lpstr>MASSIVE OPEN ONLINE COURSE (MOOC)</vt:lpstr>
      <vt:lpstr>OPISKELIJAVAIHTO</vt:lpstr>
      <vt:lpstr>HANKENIN KUMPPANIYLIOPISTOT</vt:lpstr>
      <vt:lpstr>HANKEN &amp; SSE EXECUTIVE EDUCATION</vt:lpstr>
      <vt:lpstr>HANKEN EXECUTIVE MBA STRATEGIC LEADERSHIP FOR IMPACT</vt:lpstr>
      <vt:lpstr>HANKENIN ALUMNIT</vt:lpstr>
      <vt:lpstr>HANKEN BUSINESS LAB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Kajsa Quinterno</dc:creator>
  <cp:lastModifiedBy>Matilda Saarinen</cp:lastModifiedBy>
  <cp:revision>32</cp:revision>
  <dcterms:created xsi:type="dcterms:W3CDTF">2024-06-13T10:11:02Z</dcterms:created>
  <dcterms:modified xsi:type="dcterms:W3CDTF">2026-10-13T10:13:39Z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0x010100AC384EF400343B4385B2B2F14046597D</vt:lpwstr>
  </property>
</Properties>
</file>