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</p:sldIdLst>
  <p:sldSz cx="12192000" cy="6858000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31C84-332F-8C36-070D-D5832FCB4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6FBB66-120B-E950-D218-847E237EA5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266DCC-07F0-7BC1-2227-D2D9022A8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4ED40-5491-4A42-A190-55C8240FF683}" type="datetimeFigureOut">
              <a:rPr lang="sv-FI" smtClean="0"/>
              <a:t>15-09-2026</a:t>
            </a:fld>
            <a:endParaRPr lang="sv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C0F7E8-3D1C-07A8-AC5F-D9C0713FA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8318C9-EC79-B314-7097-87095406C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054F5-8B80-474E-BF98-10CB96075846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753201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F6ED4-3BB4-1871-ABBF-585220DDB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0724EC-09B1-84A5-1752-FED693ABF9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4BC1D-12E5-7628-D4C6-2D4CBB968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4ED40-5491-4A42-A190-55C8240FF683}" type="datetimeFigureOut">
              <a:rPr lang="sv-FI" smtClean="0"/>
              <a:t>15-09-2026</a:t>
            </a:fld>
            <a:endParaRPr lang="sv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0CB83D-5E46-E6DB-FD82-7400303C84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E1DF1E-8898-BF24-2974-1FFB5BDCF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054F5-8B80-474E-BF98-10CB96075846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986281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7347DF-50F4-25A6-8253-851BAC9A27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7F1EDA-A787-89F4-7107-9E2AFF523A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CC730B-6231-7ADE-73E6-9B692F787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4ED40-5491-4A42-A190-55C8240FF683}" type="datetimeFigureOut">
              <a:rPr lang="sv-FI" smtClean="0"/>
              <a:t>15-09-2026</a:t>
            </a:fld>
            <a:endParaRPr lang="sv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CE1C5D-A17C-F007-EAA2-88C6E35E7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EDADFC-C620-CC6F-C7DE-3756F31AE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054F5-8B80-474E-BF98-10CB96075846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9161044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CKGROUND PHOTO + BLACK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3BEB58B-9EB7-9732-9FCE-8CDD20B7908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sv-FI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3A3B57E-6B6F-63A1-AC5A-0170DBA094F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234056" y="0"/>
            <a:ext cx="957943" cy="95794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r>
              <a:rPr lang="en-US" dirty="0"/>
              <a:t> </a:t>
            </a:r>
            <a:endParaRPr lang="sv-FI" dirty="0"/>
          </a:p>
        </p:txBody>
      </p:sp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493C38F3-EEC2-8570-C276-05E843C43A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102090" y="963460"/>
            <a:ext cx="3089910" cy="14962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USE THIS SLIDE FOR LIGHT-COLORED PHOTOS. THE BLACK LOGO WILL FLOAT ON TOP OF BACKGROUND PHOTO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2519576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1DCDA-3016-EA9D-EFB7-F0EEBCC91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C500D3-95F2-A664-FFFE-6627DB05C7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13B85D-6362-EAFD-377A-FBB3C969F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4ED40-5491-4A42-A190-55C8240FF683}" type="datetimeFigureOut">
              <a:rPr lang="sv-FI" smtClean="0"/>
              <a:t>15-09-2026</a:t>
            </a:fld>
            <a:endParaRPr lang="sv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C69524-628C-39AD-0196-056B7E40B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75FFD7-386E-4ADC-1273-C5D4532C4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054F5-8B80-474E-BF98-10CB96075846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617156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4FC6C-8608-25BC-F1FE-771E02216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EC449D-71E9-D314-9EFD-929F34C012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F0A1DD-0CF9-E463-9198-B421273AF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4ED40-5491-4A42-A190-55C8240FF683}" type="datetimeFigureOut">
              <a:rPr lang="sv-FI" smtClean="0"/>
              <a:t>15-09-2026</a:t>
            </a:fld>
            <a:endParaRPr lang="sv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7519C2-6952-8917-A861-446D87784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F652D-FE64-3191-C036-13AE5C421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054F5-8B80-474E-BF98-10CB96075846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57089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2A337-68AF-C638-0447-925E25B07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A5F6F2-F69C-53AC-6BF7-A2E72315C6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F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0D9C6F-5B2D-D8F8-7344-8FABF420AD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F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7520C1-5A52-6706-A445-5086E67CF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4ED40-5491-4A42-A190-55C8240FF683}" type="datetimeFigureOut">
              <a:rPr lang="sv-FI" smtClean="0"/>
              <a:t>15-09-2026</a:t>
            </a:fld>
            <a:endParaRPr lang="sv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FB25D2-C73C-EA71-AED3-010AD33BC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15496A-7195-080F-F82A-E8E39AE3E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054F5-8B80-474E-BF98-10CB96075846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161480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EE0B9-8686-102A-6F6D-76B127305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DBD86E-BA69-7397-D819-2E04561788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F26797-6C3E-D25B-0E3A-3545F1FD91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F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D003C7-F6A3-3BED-30CB-25CF2EE185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B00580-2CE9-AE75-199A-16F406C204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F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6826AC-7216-2C03-0E3E-F4D5BE151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4ED40-5491-4A42-A190-55C8240FF683}" type="datetimeFigureOut">
              <a:rPr lang="sv-FI" smtClean="0"/>
              <a:t>15-09-2026</a:t>
            </a:fld>
            <a:endParaRPr lang="sv-F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D4CDFB-FF13-CF81-1B68-6DBB4A528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C755A7-B4F1-D005-6D8F-53058B9C7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054F5-8B80-474E-BF98-10CB96075846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824709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664E2-5F01-01E4-C696-0C55E56FCC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41E69F-ECD4-80E1-29DD-9694EECC8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4ED40-5491-4A42-A190-55C8240FF683}" type="datetimeFigureOut">
              <a:rPr lang="sv-FI" smtClean="0"/>
              <a:t>15-09-2026</a:t>
            </a:fld>
            <a:endParaRPr lang="sv-F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4570F3-5BDD-EAB0-975A-4D5105CB0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4F3592-02BC-C450-6ED7-3BE22B24C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054F5-8B80-474E-BF98-10CB96075846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514873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4897F3-9356-A520-90A0-6F513B57F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4ED40-5491-4A42-A190-55C8240FF683}" type="datetimeFigureOut">
              <a:rPr lang="sv-FI" smtClean="0"/>
              <a:t>15-09-2026</a:t>
            </a:fld>
            <a:endParaRPr lang="sv-F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2D2557-426D-6430-C56F-FB03A1F43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0D37B4-9713-2759-E056-6002A4102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054F5-8B80-474E-BF98-10CB96075846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884561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423E0-4377-1ECB-4DA0-1E68D6CD8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A7421F-E92F-7687-77A3-37840912B1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20E279-D095-841B-2265-B042E3F5BE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7A6595-DA28-7160-3FC2-67480792E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4ED40-5491-4A42-A190-55C8240FF683}" type="datetimeFigureOut">
              <a:rPr lang="sv-FI" smtClean="0"/>
              <a:t>15-09-2026</a:t>
            </a:fld>
            <a:endParaRPr lang="sv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85C463-D600-2316-40C5-AF2FAE37B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CEC699-0B10-5694-AFA2-51AFCB765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054F5-8B80-474E-BF98-10CB96075846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050387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B3BA3-36B0-62E6-FE9C-BB30A8513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8200328-B25E-0E0A-9535-842D0ADD8E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086401-7A56-4040-589D-EFA42C4603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D27712-F554-AC6A-7F2A-F147D71C2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4ED40-5491-4A42-A190-55C8240FF683}" type="datetimeFigureOut">
              <a:rPr lang="sv-FI" smtClean="0"/>
              <a:t>15-09-2026</a:t>
            </a:fld>
            <a:endParaRPr lang="sv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325FA9-CE65-5EF2-42BA-BB2987FF3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4D5EDE-9E85-A1D8-5E66-5DE97413A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054F5-8B80-474E-BF98-10CB96075846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358708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59F025-2EC6-46E9-CCE2-99605AFB1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F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F1058C-3C34-9ADC-E9C7-B0793FFE0A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F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4165BE-6717-DEF6-3D6C-DBF22E1596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C94ED40-5491-4A42-A190-55C8240FF683}" type="datetimeFigureOut">
              <a:rPr lang="sv-FI" smtClean="0"/>
              <a:t>15-09-2026</a:t>
            </a:fld>
            <a:endParaRPr lang="sv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F227B5-F2FA-3855-8D7F-0656852DDA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B886FC-04D1-DCC7-C4E6-CA9A9957B6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3054F5-8B80-474E-BF98-10CB96075846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062054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6226868-5B82-CBAE-C53C-11AE135B874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82F6042-D2C4-6ACE-4919-2F794DAAB9F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F3EE26A-247E-FF21-9805-026E4F16D67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788988"/>
            <a:ext cx="10085388" cy="7112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en-GB" sz="3200" b="1" dirty="0">
                <a:solidFill>
                  <a:srgbClr val="424242"/>
                </a:solidFill>
              </a:rPr>
              <a:t>Criteria and expectations of</a:t>
            </a:r>
            <a:r>
              <a:rPr lang="en-GB" sz="3200" b="1" i="0" noProof="0" dirty="0">
                <a:solidFill>
                  <a:srgbClr val="424242"/>
                </a:solidFill>
                <a:effectLst/>
              </a:rPr>
              <a:t> </a:t>
            </a:r>
            <a:r>
              <a:rPr lang="en-GB" sz="3200" b="1" dirty="0">
                <a:solidFill>
                  <a:srgbClr val="424242"/>
                </a:solidFill>
              </a:rPr>
              <a:t>AI report </a:t>
            </a:r>
            <a:br>
              <a:rPr lang="sv-FI" b="1" i="0" dirty="0">
                <a:solidFill>
                  <a:srgbClr val="424242"/>
                </a:solidFill>
                <a:effectLst/>
                <a:latin typeface="Segoe Sans"/>
              </a:rPr>
            </a:br>
            <a:endParaRPr lang="sv-FI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D8468B3-A018-61D6-1F23-2D2F7468EB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4635421"/>
              </p:ext>
            </p:extLst>
          </p:nvPr>
        </p:nvGraphicFramePr>
        <p:xfrm>
          <a:off x="967562" y="1888014"/>
          <a:ext cx="10386237" cy="4226560"/>
        </p:xfrm>
        <a:graphic>
          <a:graphicData uri="http://schemas.openxmlformats.org/drawingml/2006/table">
            <a:tbl>
              <a:tblPr/>
              <a:tblGrid>
                <a:gridCol w="3462079">
                  <a:extLst>
                    <a:ext uri="{9D8B030D-6E8A-4147-A177-3AD203B41FA5}">
                      <a16:colId xmlns:a16="http://schemas.microsoft.com/office/drawing/2014/main" val="2579561392"/>
                    </a:ext>
                  </a:extLst>
                </a:gridCol>
                <a:gridCol w="3462079">
                  <a:extLst>
                    <a:ext uri="{9D8B030D-6E8A-4147-A177-3AD203B41FA5}">
                      <a16:colId xmlns:a16="http://schemas.microsoft.com/office/drawing/2014/main" val="3502386906"/>
                    </a:ext>
                  </a:extLst>
                </a:gridCol>
                <a:gridCol w="3462079">
                  <a:extLst>
                    <a:ext uri="{9D8B030D-6E8A-4147-A177-3AD203B41FA5}">
                      <a16:colId xmlns:a16="http://schemas.microsoft.com/office/drawing/2014/main" val="152390647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sv-FI" b="1">
                          <a:effectLst/>
                          <a:latin typeface="+mn-lt"/>
                        </a:rPr>
                        <a:t>Criteria</a:t>
                      </a:r>
                      <a:endParaRPr lang="sv-FI" b="0">
                        <a:effectLst/>
                        <a:latin typeface="+mn-lt"/>
                      </a:endParaRPr>
                    </a:p>
                  </a:txBody>
                  <a:tcPr marL="76200" marR="50800" marT="50800" marB="44450"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 noProof="0" dirty="0">
                          <a:effectLst/>
                          <a:latin typeface="+mn-lt"/>
                        </a:rPr>
                        <a:t>Meets Expectations</a:t>
                      </a:r>
                      <a:endParaRPr lang="en-US" b="0" noProof="0" dirty="0">
                        <a:effectLst/>
                        <a:latin typeface="+mn-lt"/>
                      </a:endParaRPr>
                    </a:p>
                  </a:txBody>
                  <a:tcPr marL="76200" marR="50800" marT="50800" marB="44450"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v-FI" b="1">
                          <a:effectLst/>
                          <a:latin typeface="+mn-lt"/>
                        </a:rPr>
                        <a:t>Below Expectations</a:t>
                      </a:r>
                      <a:endParaRPr lang="sv-FI" b="0">
                        <a:effectLst/>
                        <a:latin typeface="+mn-lt"/>
                      </a:endParaRPr>
                    </a:p>
                  </a:txBody>
                  <a:tcPr marL="76200" marR="50800" marT="50800" marB="44450"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15255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sv-FI" b="1">
                          <a:effectLst/>
                          <a:latin typeface="+mn-lt"/>
                        </a:rPr>
                        <a:t>Purpose of AI Use</a:t>
                      </a:r>
                      <a:endParaRPr lang="sv-FI">
                        <a:effectLst/>
                        <a:latin typeface="+mn-lt"/>
                      </a:endParaRPr>
                    </a:p>
                  </a:txBody>
                  <a:tcPr marL="76200" marR="50800" marT="50800" marB="44450"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>
                          <a:effectLst/>
                          <a:latin typeface="+mn-lt"/>
                        </a:rPr>
                        <a:t>Clearly describes what AI was used for and why.</a:t>
                      </a:r>
                    </a:p>
                  </a:txBody>
                  <a:tcPr marL="76200" marR="50800" marT="50800" marB="44450"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>
                          <a:effectLst/>
                          <a:latin typeface="+mn-lt"/>
                        </a:rPr>
                        <a:t>Vague or missing explanation of AI use.</a:t>
                      </a:r>
                    </a:p>
                  </a:txBody>
                  <a:tcPr marL="76200" marR="50800" marT="50800" marB="44450"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89797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en-GB" b="1" noProof="0" dirty="0">
                          <a:effectLst/>
                          <a:latin typeface="+mn-lt"/>
                        </a:rPr>
                        <a:t>Extent of AI Use</a:t>
                      </a:r>
                      <a:endParaRPr lang="en-GB" noProof="0" dirty="0">
                        <a:effectLst/>
                        <a:latin typeface="+mn-lt"/>
                      </a:endParaRPr>
                    </a:p>
                  </a:txBody>
                  <a:tcPr marL="76200" marR="50800" marT="50800" marB="44450"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>
                          <a:effectLst/>
                          <a:latin typeface="+mn-lt"/>
                        </a:rPr>
                        <a:t>Provides specific examples and estimates of AI influence.</a:t>
                      </a:r>
                    </a:p>
                  </a:txBody>
                  <a:tcPr marL="76200" marR="50800" marT="50800" marB="44450"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>
                          <a:effectLst/>
                          <a:latin typeface="+mn-lt"/>
                        </a:rPr>
                        <a:t>Lacks detail or examples of how AI was used.</a:t>
                      </a:r>
                    </a:p>
                  </a:txBody>
                  <a:tcPr marL="76200" marR="50800" marT="50800" marB="44450"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76672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sv-FI" b="1">
                          <a:effectLst/>
                          <a:latin typeface="+mn-lt"/>
                        </a:rPr>
                        <a:t>Impact on Work</a:t>
                      </a:r>
                      <a:endParaRPr lang="sv-FI">
                        <a:effectLst/>
                        <a:latin typeface="+mn-lt"/>
                      </a:endParaRPr>
                    </a:p>
                  </a:txBody>
                  <a:tcPr marL="76200" marR="50800" marT="50800" marB="44450"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>
                          <a:effectLst/>
                          <a:latin typeface="+mn-lt"/>
                        </a:rPr>
                        <a:t>Reflects thoughtfully on how AI affected the outcome.</a:t>
                      </a:r>
                    </a:p>
                  </a:txBody>
                  <a:tcPr marL="76200" marR="50800" marT="50800" marB="44450"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>
                          <a:effectLst/>
                          <a:latin typeface="+mn-lt"/>
                        </a:rPr>
                        <a:t>Minimal or no reflection on AI’s impact.</a:t>
                      </a:r>
                    </a:p>
                  </a:txBody>
                  <a:tcPr marL="76200" marR="50800" marT="50800" marB="44450"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27924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en-GB" b="1" noProof="0" dirty="0">
                          <a:effectLst/>
                          <a:latin typeface="+mn-lt"/>
                        </a:rPr>
                        <a:t>Ethical Considerations &amp; Data Privacy</a:t>
                      </a:r>
                      <a:endParaRPr lang="en-GB" noProof="0" dirty="0">
                        <a:effectLst/>
                        <a:latin typeface="+mn-lt"/>
                      </a:endParaRPr>
                    </a:p>
                  </a:txBody>
                  <a:tcPr marL="76200" marR="50800" marT="50800" marB="44450"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>
                          <a:effectLst/>
                          <a:latin typeface="+mn-lt"/>
                        </a:rPr>
                        <a:t>Addresses integrity, originality, and privacy.</a:t>
                      </a:r>
                    </a:p>
                  </a:txBody>
                  <a:tcPr marL="76200" marR="50800" marT="50800" marB="44450"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>
                          <a:effectLst/>
                          <a:latin typeface="+mn-lt"/>
                        </a:rPr>
                        <a:t>Ethical aspects are unclear or missing.</a:t>
                      </a:r>
                    </a:p>
                  </a:txBody>
                  <a:tcPr marL="76200" marR="50800" marT="50800" marB="44450"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40769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en-GB" b="1" noProof="0" dirty="0">
                          <a:effectLst/>
                          <a:latin typeface="+mn-lt"/>
                        </a:rPr>
                        <a:t>Version History (</a:t>
                      </a:r>
                      <a:r>
                        <a:rPr lang="en-GB" b="1" noProof="0">
                          <a:effectLst/>
                          <a:latin typeface="+mn-lt"/>
                        </a:rPr>
                        <a:t>if needed)</a:t>
                      </a:r>
                      <a:endParaRPr lang="en-GB" noProof="0" dirty="0">
                        <a:effectLst/>
                        <a:latin typeface="+mn-lt"/>
                      </a:endParaRPr>
                    </a:p>
                  </a:txBody>
                  <a:tcPr marL="76200" marR="50800" marT="50800" marB="44450"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>
                          <a:effectLst/>
                          <a:latin typeface="+mn-lt"/>
                        </a:rPr>
                        <a:t>Includes or explains before/after versions.</a:t>
                      </a:r>
                    </a:p>
                  </a:txBody>
                  <a:tcPr marL="76200" marR="50800" marT="50800" marB="44450"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>
                          <a:effectLst/>
                          <a:latin typeface="+mn-lt"/>
                        </a:rPr>
                        <a:t>No version history or unclear documentation.</a:t>
                      </a:r>
                    </a:p>
                  </a:txBody>
                  <a:tcPr marL="76200" marR="50800" marT="50800" marB="44450"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4836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t"/>
                      <a:r>
                        <a:rPr lang="en-GB" b="1" noProof="0" dirty="0">
                          <a:effectLst/>
                          <a:latin typeface="+mn-lt"/>
                        </a:rPr>
                        <a:t>Overall, Clarity &amp; Effort</a:t>
                      </a:r>
                      <a:endParaRPr lang="en-GB" noProof="0" dirty="0">
                        <a:effectLst/>
                        <a:latin typeface="+mn-lt"/>
                      </a:endParaRPr>
                    </a:p>
                  </a:txBody>
                  <a:tcPr marL="76200" marR="50800" marT="50800" marB="38100"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sv-FI">
                          <a:effectLst/>
                          <a:latin typeface="+mn-lt"/>
                        </a:rPr>
                        <a:t>Well-structured, complete, and reflective.</a:t>
                      </a:r>
                    </a:p>
                  </a:txBody>
                  <a:tcPr marL="76200" marR="50800" marT="50800" marB="38100"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GB" noProof="0" dirty="0">
                          <a:effectLst/>
                          <a:latin typeface="+mn-lt"/>
                        </a:rPr>
                        <a:t>Disorganized, incomplete, or superficial.</a:t>
                      </a:r>
                    </a:p>
                  </a:txBody>
                  <a:tcPr marL="76200" marR="50800" marT="50800" marB="38100">
                    <a:lnL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3248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77866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137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Segoe Sans</vt:lpstr>
      <vt:lpstr>Office Theme</vt:lpstr>
      <vt:lpstr>Criteria and expectations of AI report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Carl Hobbs</dc:creator>
  <cp:lastModifiedBy>Carl Hobbs</cp:lastModifiedBy>
  <cp:revision>4</cp:revision>
  <dcterms:created xsi:type="dcterms:W3CDTF">2025-08-21T12:16:39Z</dcterms:created>
  <dcterms:modified xsi:type="dcterms:W3CDTF">2026-09-15T06:19:25Z</dcterms:modified>
</cp:coreProperties>
</file>