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sldIdLst>
    <p:sldId id="257" r:id="rId7"/>
    <p:sldId id="258" r:id="rId8"/>
    <p:sldId id="259" r:id="rId9"/>
    <p:sldId id="260" r:id="rId10"/>
    <p:sldId id="275" r:id="rId11"/>
    <p:sldId id="262" r:id="rId12"/>
    <p:sldId id="261" r:id="rId13"/>
    <p:sldId id="264" r:id="rId14"/>
    <p:sldId id="265" r:id="rId15"/>
    <p:sldId id="266" r:id="rId16"/>
    <p:sldId id="263" r:id="rId17"/>
    <p:sldId id="267" r:id="rId18"/>
    <p:sldId id="269" r:id="rId19"/>
    <p:sldId id="270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EF368AB-F5F7-BA8E-4B86-A3547BC0E1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A670ACB-D68A-2335-E54D-D2150C75D4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8A5E7D-C6E5-D802-4545-A61718B8E4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5" cy="48271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676165B-DB4D-029D-FD6E-37E23BA43992}"/>
              </a:ext>
            </a:extLst>
          </p:cNvPr>
          <p:cNvGrpSpPr/>
          <p:nvPr userDrawn="1"/>
        </p:nvGrpSpPr>
        <p:grpSpPr>
          <a:xfrm>
            <a:off x="-614" y="5648960"/>
            <a:ext cx="12192614" cy="1209040"/>
            <a:chOff x="10187" y="5650031"/>
            <a:chExt cx="12181813" cy="1207969"/>
          </a:xfrm>
        </p:grpSpPr>
        <p:pic>
          <p:nvPicPr>
            <p:cNvPr id="11" name="Picture 10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2E747453-987F-9411-64F2-2F8979C322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12" name="Picture 11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F65ECF6A-BC4A-0CEA-68D1-FFCFBE09D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13" name="Picture 12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447AEDB-2D0A-E33C-8522-869BC9287B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14" name="Picture 13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FA1D1714-A423-AE2F-69A5-7DDE5A79BB1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87" y="5652000"/>
              <a:ext cx="1457698" cy="1206000"/>
            </a:xfrm>
            <a:prstGeom prst="rect">
              <a:avLst/>
            </a:prstGeom>
          </p:spPr>
        </p:pic>
        <p:pic>
          <p:nvPicPr>
            <p:cNvPr id="15" name="Picture 14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7901D36-0952-2001-0017-E46F4EDDFF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3537" y="5650031"/>
              <a:ext cx="1929599" cy="1206000"/>
            </a:xfrm>
            <a:prstGeom prst="rect">
              <a:avLst/>
            </a:prstGeom>
          </p:spPr>
        </p:pic>
        <p:pic>
          <p:nvPicPr>
            <p:cNvPr id="16" name="Picture 15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EE970F80-A322-DF7E-AF47-371A65FECD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C2A1F0D9-17B9-6671-CAC8-07CCB9E23D5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31CA3E42-195E-AC57-FC8E-0BC9C29DFC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4163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</a:t>
            </a:r>
            <a:endParaRPr lang="sv-FI" dirty="0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LIGHETER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PHOTOGRAPHS CAN BE FOUND HERE:</a:t>
            </a:r>
          </a:p>
          <a:p>
            <a:pPr lvl="0"/>
            <a:r>
              <a:rPr lang="sv-FI" dirty="0">
                <a:hlinkClick r:id="rId3"/>
              </a:rPr>
              <a:t>Hanken </a:t>
            </a:r>
            <a:r>
              <a:rPr lang="sv-FI" dirty="0" err="1">
                <a:hlinkClick r:id="rId3"/>
              </a:rPr>
              <a:t>School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of</a:t>
            </a:r>
            <a:r>
              <a:rPr lang="sv-FI" dirty="0">
                <a:hlinkClick r:id="rId3"/>
              </a:rPr>
              <a:t> </a:t>
            </a:r>
            <a:r>
              <a:rPr lang="sv-FI" dirty="0" err="1">
                <a:hlinkClick r:id="rId3"/>
              </a:rPr>
              <a:t>Economics’s</a:t>
            </a:r>
            <a:r>
              <a:rPr lang="sv-FI" dirty="0">
                <a:hlinkClick r:id="rId3"/>
              </a:rPr>
              <a:t> albums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6" r:id="rId3"/>
    <p:sldLayoutId id="2147483650" r:id="rId4"/>
    <p:sldLayoutId id="2147483700" r:id="rId5"/>
    <p:sldLayoutId id="2147483692" r:id="rId6"/>
    <p:sldLayoutId id="2147483703" r:id="rId7"/>
    <p:sldLayoutId id="2147483667" r:id="rId8"/>
    <p:sldLayoutId id="214748370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1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16" r:id="rId2"/>
    <p:sldLayoutId id="214748371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s%3A%2F%2Fopin.fi%2Fi&amp;data=05%7C02%7Cmatilda.saarinen%40hanken.fi%7C56997c1190d64eeaeb1e08ded2b6e737%7C6f304f3d06b9443c802a0606f683d043%7C0%7C0%7C639179880181862032%7CUnknown%7CTWFpbGZsb3d8eyJFbXB0eU1hcGkiOnRydWUsIlYiOiIwLjAuMDAwMCIsIlAiOiJXaW4zMiIsIkFOIjoiTWFpbCIsIldUIjoyfQ%3D%3D%7C0%7C%7C%7C&amp;sdata=WF5SsDcuoS%2FlvdX1UAQ56XKNSuNwTsmthAJtv9BKKZc%3D&amp;reserved=0" TargetMode="External"/><Relationship Id="rId2" Type="http://schemas.openxmlformats.org/officeDocument/2006/relationships/hyperlink" Target="https://eur02.safelinks.protection.outlook.com/?url=https%3A%2F%2Fdigicampus.fi%2Fcourse%2Findex.php%3Fcategoryid%3D362&amp;data=05%7C02%7Cmatilda.saarinen%40hanken.fi%7C56997c1190d64eeaeb1e08ded2b6e737%7C6f304f3d06b9443c802a0606f683d043%7C0%7C0%7C639179880181846755%7CUnknown%7CTWFpbGZsb3d8eyJFbXB0eU1hcGkiOnRydWUsIlYiOiIwLjAuMDAwMCIsIlAiOiJXaW4zMiIsIkFOIjoiTWFpbCIsIldUIjoyfQ%3D%3D%7C0%7C%7C%7C&amp;sdata=Nr601R98004vuxMiVXnlXHIOZPRBoEasES%2B2jLK3zVA%3D&amp;reserved=0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teachinglab@hanken.fi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nken.fi/master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26477DD-F6D4-823C-F755-F455BB8E2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1879" y="1695841"/>
            <a:ext cx="8386038" cy="4163800"/>
          </a:xfrm>
        </p:spPr>
        <p:txBody>
          <a:bodyPr/>
          <a:lstStyle/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sv-FI" sz="1600" dirty="0"/>
              <a:t>Hanken erbjuder globalt tillgängliga kurser som är gratis och öppna för alla. Hankens kursutbud innefattar </a:t>
            </a:r>
            <a:r>
              <a:rPr lang="sv-FI" sz="1600" dirty="0" err="1"/>
              <a:t>MOOC:ar</a:t>
            </a:r>
            <a:r>
              <a:rPr lang="sv-FI" sz="1600" dirty="0"/>
              <a:t> i ämnen som tjänsteforskning, logistik och hållbar utveckling.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Hankens </a:t>
            </a:r>
            <a:r>
              <a:rPr lang="sv-FI" sz="1600" dirty="0" err="1"/>
              <a:t>MOOC:ar</a:t>
            </a:r>
            <a:r>
              <a:rPr lang="sv-FI" sz="1600" dirty="0"/>
              <a:t> är tillgängliga på plattformen </a:t>
            </a:r>
            <a:r>
              <a:rPr lang="sv-FI" sz="1600" dirty="0" err="1">
                <a:hlinkClick r:id="rId2" tooltip="Original URL: https://digicampus.fi/course/index.php?categoryid=362. Click or tap if you trust this link."/>
              </a:rPr>
              <a:t>DigiCampus</a:t>
            </a:r>
            <a:r>
              <a:rPr lang="sv-FI" sz="1600" dirty="0"/>
              <a:t>. Vem som helst kan självständigt läsa alla Hankens </a:t>
            </a:r>
            <a:r>
              <a:rPr lang="sv-FI" sz="1600" dirty="0" err="1"/>
              <a:t>MOOC:ar</a:t>
            </a:r>
            <a:r>
              <a:rPr lang="sv-FI" sz="1600" dirty="0"/>
              <a:t> på </a:t>
            </a:r>
            <a:r>
              <a:rPr lang="sv-FI" sz="1600" dirty="0" err="1"/>
              <a:t>DigiCampus</a:t>
            </a:r>
            <a:r>
              <a:rPr lang="sv-FI" sz="1600" dirty="0"/>
              <a:t>. Om du vill erhålla studiepoäng för en MOOC kan du läsa motsvarande kurser som erbjuds på Hanken (tillgängliga via </a:t>
            </a:r>
            <a:r>
              <a:rPr lang="sv-FI" sz="1600" dirty="0">
                <a:hlinkClick r:id="rId3" tooltip="Original URL: https://opin.fi/i. Click or tap if you trust this link."/>
              </a:rPr>
              <a:t>https://opin.fi/</a:t>
            </a:r>
            <a:r>
              <a:rPr lang="sv-FI" sz="1600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För frågor om Hankens </a:t>
            </a:r>
            <a:r>
              <a:rPr lang="sv-FI" sz="1600" dirty="0" err="1"/>
              <a:t>MOOC:ar</a:t>
            </a:r>
            <a:r>
              <a:rPr lang="sv-FI" sz="1600" dirty="0"/>
              <a:t>, kontakta </a:t>
            </a:r>
            <a:r>
              <a:rPr lang="sv-FI" sz="1600" dirty="0" err="1"/>
              <a:t>Teaching</a:t>
            </a:r>
            <a:r>
              <a:rPr lang="sv-FI" sz="1600" dirty="0"/>
              <a:t> Lab: </a:t>
            </a:r>
            <a:r>
              <a:rPr lang="sv-FI" sz="1600" dirty="0">
                <a:hlinkClick r:id="rId4"/>
              </a:rPr>
              <a:t>teachinglab@hanken.fi</a:t>
            </a:r>
            <a:endParaRPr lang="sv-FI" sz="1600" dirty="0"/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46D89F-723B-723F-9F57-45123AED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MASSIVE OPEN ONLINE COURSE (MOOC)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552677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FD1E6F6-0E6B-D55E-E75D-80EEE9930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6150570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En termin utomlands (utbytesstudier eller praktik) ingår som en obligatorisk del av kandidatexamen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 skickar ut ca 260 utbytesstudenter och tar emot ca 220 inkommande utbytesstudenter per år.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Alla inkommande utbytesstudenter tas emot av Hankens engagerade tutorer som ger hjälp och stöd och ordnar socialt program under hela terminen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838A89-C785-EE5F-672E-CD195D649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STUDENTUTBYTE</a:t>
            </a:r>
          </a:p>
        </p:txBody>
      </p:sp>
      <p:pic>
        <p:nvPicPr>
          <p:cNvPr id="11" name="Picture Placeholder 10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D101B7C3-1FBD-3737-DD50-4D9227F3922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7000" y="0"/>
            <a:ext cx="4445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D8A76-8F16-CCE5-617B-3582295F25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1492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FED6A32-3837-EB25-06F2-7F2A8D423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4" y="1530981"/>
            <a:ext cx="4515787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 har över 130 samarbets-</a:t>
            </a:r>
            <a:br>
              <a:rPr lang="sv-FI" sz="1600" dirty="0"/>
            </a:br>
            <a:r>
              <a:rPr lang="sv-FI" sz="1600" dirty="0"/>
              <a:t>universitet i fler än 38 länder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 är aktiv i Erasmus+ och </a:t>
            </a:r>
            <a:br>
              <a:rPr lang="sv-FI" sz="1600" dirty="0"/>
            </a:br>
            <a:r>
              <a:rPr lang="sv-FI" sz="1600" dirty="0"/>
              <a:t>Nordplus-programmen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Gemensam Winter </a:t>
            </a:r>
            <a:r>
              <a:rPr lang="sv-FI" sz="1600" dirty="0" err="1"/>
              <a:t>School</a:t>
            </a:r>
            <a:r>
              <a:rPr lang="sv-FI" sz="1600" dirty="0"/>
              <a:t> med Ekonomihögskolan vid Lunds universitet.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2BFFB0-C306-CA41-9C28-9EEDC2EB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HANKENS PARTNERUNIVERSITET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BABE632-D3FD-7E67-4F62-DF82CFF54C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891" y="2024907"/>
            <a:ext cx="5447791" cy="36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73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3DDC202-7054-9E0F-7B01-BE49DF5F5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3" y="2030824"/>
            <a:ext cx="6478675" cy="48271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Omvandlar akademisk forskning och senaste affärspraxis till olika lösningar för att främja tillväxt och förnya människor och organisationer.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Erbjuder kvalitativa lösningar inom bland annat strategisk förnyelse, ledarskaps- och kompetensutveckling för ledare, ledningsgrupper, team och experter globalt.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Stöder och coachar organisationer och individer i personalanpassning och förändringssituationer.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Ägs av Hanken och Handelshögskolan i Stockholm.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C86E38-69A3-54DE-9A98-CEDCF3F5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&amp; SSE EXECUTIVE EDUCATION</a:t>
            </a:r>
          </a:p>
        </p:txBody>
      </p:sp>
      <p:pic>
        <p:nvPicPr>
          <p:cNvPr id="7" name="Picture Placeholder 6" descr="A couple of men in suits&#10;&#10;Description automatically generated">
            <a:extLst>
              <a:ext uri="{FF2B5EF4-FFF2-40B4-BE49-F238E27FC236}">
                <a16:creationId xmlns:a16="http://schemas.microsoft.com/office/drawing/2014/main" id="{D1344E69-CB1A-E491-AFD2-747CA32F72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4C1D8-B64E-34DF-40A6-2E256A45E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56960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F6E8E61-D706-2954-F62E-5EB2B129E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3" y="1622837"/>
            <a:ext cx="6478675" cy="4827176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FI" sz="1600" b="0" i="0" dirty="0">
                <a:solidFill>
                  <a:srgbClr val="353535"/>
                </a:solidFill>
                <a:effectLst/>
              </a:rPr>
              <a:t>Hanken </a:t>
            </a:r>
            <a:r>
              <a:rPr lang="sv-FI" sz="1600" b="0" i="0" dirty="0" err="1">
                <a:solidFill>
                  <a:srgbClr val="353535"/>
                </a:solidFill>
                <a:effectLst/>
              </a:rPr>
              <a:t>Executive</a:t>
            </a:r>
            <a:r>
              <a:rPr lang="sv-FI" sz="1600" b="0" i="0" dirty="0">
                <a:solidFill>
                  <a:srgbClr val="353535"/>
                </a:solidFill>
                <a:effectLst/>
              </a:rPr>
              <a:t> MBA är ett engelskspråkigt fortbildningsprogram i Helsingfors.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FI" sz="1600" b="0" i="0" dirty="0">
                <a:solidFill>
                  <a:srgbClr val="353535"/>
                </a:solidFill>
                <a:effectLst/>
              </a:rPr>
              <a:t>Det flexibla deltidsprogrammet gör det möjligt för dig att växa som yrkesperson, stärka din affärskompetens och utveckla dina ledarskapsfärdigheter.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FI" sz="1600" dirty="0">
                <a:solidFill>
                  <a:srgbClr val="353535"/>
                </a:solidFill>
              </a:rPr>
              <a:t>Studierna kan inledas i mars eller oktober och kan slutföras på 1,5, 2 eller 2,5 år.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FI" sz="1600" b="0" i="0" dirty="0">
                <a:solidFill>
                  <a:srgbClr val="353535"/>
                </a:solidFill>
                <a:effectLst/>
              </a:rPr>
              <a:t>Hanken </a:t>
            </a:r>
            <a:r>
              <a:rPr lang="sv-FI" sz="1600" b="0" i="0" dirty="0" err="1">
                <a:solidFill>
                  <a:srgbClr val="353535"/>
                </a:solidFill>
                <a:effectLst/>
              </a:rPr>
              <a:t>Executive</a:t>
            </a:r>
            <a:r>
              <a:rPr lang="sv-FI" sz="1600" b="0" i="0" dirty="0">
                <a:solidFill>
                  <a:srgbClr val="353535"/>
                </a:solidFill>
                <a:effectLst/>
              </a:rPr>
              <a:t> MBA är ett internationellt </a:t>
            </a:r>
            <a:r>
              <a:rPr lang="sv-FI" sz="1600" b="0" i="0" dirty="0" err="1">
                <a:solidFill>
                  <a:srgbClr val="353535"/>
                </a:solidFill>
                <a:effectLst/>
              </a:rPr>
              <a:t>trippelackrediterat</a:t>
            </a:r>
            <a:r>
              <a:rPr lang="sv-FI" sz="1600" b="0" i="0" dirty="0">
                <a:solidFill>
                  <a:srgbClr val="353535"/>
                </a:solidFill>
                <a:effectLst/>
              </a:rPr>
              <a:t> progra</a:t>
            </a:r>
            <a:r>
              <a:rPr lang="sv-FI" sz="1600" dirty="0">
                <a:solidFill>
                  <a:srgbClr val="353535"/>
                </a:solidFill>
              </a:rPr>
              <a:t>m </a:t>
            </a:r>
            <a:r>
              <a:rPr lang="sv-FI" sz="1600" b="0" i="0" dirty="0">
                <a:solidFill>
                  <a:srgbClr val="353535"/>
                </a:solidFill>
                <a:effectLst/>
              </a:rPr>
              <a:t>(AMBA, AACSB, EQUIS).</a:t>
            </a:r>
            <a:endParaRPr lang="en-GB" sz="1600" b="0" i="0" dirty="0">
              <a:solidFill>
                <a:srgbClr val="353535"/>
              </a:solidFill>
              <a:effectLst/>
            </a:endParaRP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DE2B13-8E94-E2F0-4C16-275C8D40F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HANKEN EXECUTIVE MBA</a:t>
            </a:r>
            <a:br>
              <a:rPr lang="en-GB" dirty="0"/>
            </a:br>
            <a:r>
              <a:rPr lang="en-GB" dirty="0"/>
              <a:t> </a:t>
            </a:r>
            <a:endParaRPr lang="sv-FI" dirty="0"/>
          </a:p>
        </p:txBody>
      </p:sp>
      <p:pic>
        <p:nvPicPr>
          <p:cNvPr id="7" name="Picture Placeholder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73A4684-2706-98B2-2A2E-7D2A2F12A34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2405E-71E6-F487-7F1E-F36B9DA5C7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280668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8060B7B-F9C3-5091-9301-59F14EB0E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16" y="0"/>
            <a:ext cx="4443984" cy="685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D706A8-A54F-2CCC-337D-A8566205B1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1354C-D062-27FD-8AA8-D9580F24DD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FI" sz="1600" dirty="0"/>
              <a:t>Ett aktivt alumnnätverk med över 16 000 alumner i cirka 70 olika länder världen över</a:t>
            </a:r>
          </a:p>
          <a:p>
            <a:r>
              <a:rPr lang="sv-FI" sz="1600" dirty="0"/>
              <a:t>Officiella aktiviteter sedan omkring 2004</a:t>
            </a:r>
          </a:p>
          <a:p>
            <a:r>
              <a:rPr lang="sv-FI" sz="1600" dirty="0"/>
              <a:t>En Hanken-alumn är en person som har en examen (kandidatexamen, magisterexamen, doktorsexamen) eller ett EMBA-diplom från Hanken</a:t>
            </a:r>
          </a:p>
          <a:p>
            <a:r>
              <a:rPr lang="sv-FI" sz="1600" dirty="0"/>
              <a:t>97 % av de utexaminerade ansluter sig varje år till alumnföreningen</a:t>
            </a:r>
          </a:p>
          <a:p>
            <a:r>
              <a:rPr lang="sv-FI" sz="1600" dirty="0"/>
              <a:t>Aktiv kommunikation med alumner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Månatligt nyhetsbrev för alumner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 magasinet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Hanken-alumngrupper på LinkedIn och Facebook</a:t>
            </a:r>
          </a:p>
          <a:p>
            <a:r>
              <a:rPr lang="sv-FI" sz="1600" dirty="0"/>
              <a:t>Alumner kan engagera sig genom evenemang, mentorskap, gästföreläsningar, donationer och mycket mer!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  <a:p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65F281-F75A-6D29-F004-815E9864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ALUMNI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1683F7-2D64-0641-B435-4B6E8D4FFC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2533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CE01D8C-64F8-3CBD-F0B9-D8E57A62E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8"/>
            <a:ext cx="9655350" cy="4163800"/>
          </a:xfrm>
        </p:spPr>
        <p:txBody>
          <a:bodyPr/>
          <a:lstStyle/>
          <a:p>
            <a:r>
              <a:rPr lang="sv-FI" sz="1600" b="1" dirty="0"/>
              <a:t>Hanken Business Lab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FI" sz="1600" dirty="0"/>
              <a:t>Företagsinkubator för entreprenörer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FI" sz="1600" dirty="0"/>
              <a:t>Målgrupp: uppstartsbolag, tillväxtbolag, föreningar och individer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FI" sz="1600" dirty="0"/>
              <a:t>Målet är att hjälpa medlemmarna uppnå betydande tillväxt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0D5EFD-D88A-44F8-2824-FA58D18C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FÖRETAGSINKUBATORER OCH DATALABB</a:t>
            </a:r>
          </a:p>
        </p:txBody>
      </p:sp>
    </p:spTree>
    <p:extLst>
      <p:ext uri="{BB962C8B-B14F-4D97-AF65-F5344CB8AC3E}">
        <p14:creationId xmlns:p14="http://schemas.microsoft.com/office/powerpoint/2010/main" val="255394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74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walking up stairs outside a building&#10;&#10;Description automatically generated">
            <a:extLst>
              <a:ext uri="{FF2B5EF4-FFF2-40B4-BE49-F238E27FC236}">
                <a16:creationId xmlns:a16="http://schemas.microsoft.com/office/drawing/2014/main" id="{93B73BA6-0212-F354-3D61-375047C6078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9E03563-A71A-137D-AF8A-7F714FC976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Grundades 1909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Universitetsstatus 1927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Rätt att utbilda kandidater, magistrar och </a:t>
            </a:r>
            <a:br>
              <a:rPr lang="sv-FI" sz="1600" dirty="0"/>
            </a:br>
            <a:r>
              <a:rPr lang="sv-FI" sz="1600" dirty="0"/>
              <a:t>doktorer i ekonomi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Enheten i Vasa grundades 1980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Omsättning 29,3 M € (2025)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Internationella ackrediteringar: </a:t>
            </a:r>
            <a:br>
              <a:rPr lang="sv-FI" sz="1600" dirty="0"/>
            </a:br>
            <a:r>
              <a:rPr lang="sv-FI" sz="1600" dirty="0"/>
              <a:t>EQUIS, AACSB och AMBA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Internationella rankningar: </a:t>
            </a:r>
            <a:br>
              <a:rPr lang="sv-FI" sz="1600" dirty="0"/>
            </a:br>
            <a:r>
              <a:rPr lang="sv-FI" sz="1600" dirty="0"/>
              <a:t>FT  Masters in Management (60)</a:t>
            </a:r>
            <a:endParaRPr lang="sv-F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79671D-D95E-1F4F-B908-524C6BF43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OM HANKEN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31164-E349-2E10-E4C3-C86889235B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4598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60001E5-12B9-20B0-651D-49FBE599CC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FI" sz="1600" dirty="0"/>
              <a:t>Undervisningsspråk: svenska och engelska </a:t>
            </a:r>
          </a:p>
          <a:p>
            <a:r>
              <a:rPr lang="sv-FI" sz="1600" dirty="0"/>
              <a:t>4 institutioner och ett språkcenter</a:t>
            </a:r>
          </a:p>
          <a:p>
            <a:r>
              <a:rPr lang="sv-FI" sz="1600" dirty="0"/>
              <a:t>2 910 studenter (2025)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2 778 </a:t>
            </a:r>
            <a:r>
              <a:rPr lang="sv-FI" sz="1600" dirty="0"/>
              <a:t>kandidat- och magisterstudenter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132 doktorander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18 % vid enheten i Vasa</a:t>
            </a:r>
          </a:p>
          <a:p>
            <a:r>
              <a:rPr lang="sv-FI" sz="1600" dirty="0"/>
              <a:t>317 anställda (2025)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Finlands enda fristående handelshögskola</a:t>
            </a:r>
          </a:p>
          <a:p>
            <a:endParaRPr lang="sv-FI" sz="1600" dirty="0"/>
          </a:p>
          <a:p>
            <a:pPr>
              <a:spcBef>
                <a:spcPts val="0"/>
              </a:spcBef>
            </a:pPr>
            <a:r>
              <a:rPr lang="sv-FI" sz="1600" b="1" dirty="0"/>
              <a:t>ENGAGE.EU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FI" sz="1600" dirty="0"/>
              <a:t>Hanken fullvärdig medlem av EU universitetsalliansen ENGAGE.EU, som består av 8 universitet,  sedan November 2023. </a:t>
            </a:r>
          </a:p>
          <a:p>
            <a:endParaRPr lang="sv-F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4C6382-0686-4673-AD31-6B9894B2A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HANKEN IDAG</a:t>
            </a:r>
          </a:p>
        </p:txBody>
      </p:sp>
      <p:pic>
        <p:nvPicPr>
          <p:cNvPr id="7" name="Picture Placeholder 6" descr="A person standing outside a building&#10;&#10;Description automatically generated">
            <a:extLst>
              <a:ext uri="{FF2B5EF4-FFF2-40B4-BE49-F238E27FC236}">
                <a16:creationId xmlns:a16="http://schemas.microsoft.com/office/drawing/2014/main" id="{1FB1E268-4F49-74E9-4E9F-406842B733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7000" y="0"/>
            <a:ext cx="4445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46C77-64E8-78B1-C24B-BCCA9D08E8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3554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window with a table and chairs in it&#10;&#10;Description automatically generated">
            <a:extLst>
              <a:ext uri="{FF2B5EF4-FFF2-40B4-BE49-F238E27FC236}">
                <a16:creationId xmlns:a16="http://schemas.microsoft.com/office/drawing/2014/main" id="{E45BBF5A-FDEB-4879-19DE-1B764F1823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188C299-40D4-7AA6-DF56-5D62D825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</a:t>
            </a:r>
            <a:r>
              <a:rPr lang="sv-FI" dirty="0"/>
              <a:t>YHETER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58582C-E0DB-593C-1523-E7BC7146D8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460286E-A855-98BA-4647-CB195F9D4F5C}"/>
              </a:ext>
            </a:extLst>
          </p:cNvPr>
          <p:cNvSpPr txBox="1">
            <a:spLocks/>
          </p:cNvSpPr>
          <p:nvPr/>
        </p:nvSpPr>
        <p:spPr>
          <a:xfrm>
            <a:off x="1233612" y="1389888"/>
            <a:ext cx="6343266" cy="58887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2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 Narrow" panose="020B0606020202030204" pitchFamily="34" charset="0"/>
              <a:buChar char="―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FI" sz="1600" b="1" dirty="0"/>
              <a:t>Global ranking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sv-FI" sz="1600" dirty="0" err="1"/>
              <a:t>Financial</a:t>
            </a:r>
            <a:r>
              <a:rPr lang="sv-FI" sz="1600" dirty="0"/>
              <a:t> Times, Masters in Management: #60 (2025)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br>
              <a:rPr lang="sv-FI" sz="1600" dirty="0"/>
            </a:br>
            <a:r>
              <a:rPr lang="sv-FI" sz="1600" b="1" dirty="0"/>
              <a:t>Utbildning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sv-FI" sz="1600" dirty="0"/>
              <a:t>Rekordantal ansökningar 2024 (alla program) 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sv-FI" sz="1600" dirty="0"/>
              <a:t>Nytt engelskspråkigt kandidatprogram hösten 2024 med 80 studenter (1376 sökanden).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sv-FI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sv-FI" sz="1600" b="1" dirty="0"/>
              <a:t>Forskning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sv-FI" sz="1600" dirty="0"/>
              <a:t>Högsta vetenskapliga inflytandet bland finländska universitet  (‘</a:t>
            </a:r>
            <a:r>
              <a:rPr lang="sv-FI" sz="1600" dirty="0" err="1"/>
              <a:t>top</a:t>
            </a:r>
            <a:r>
              <a:rPr lang="sv-FI" sz="1600" dirty="0"/>
              <a:t> 10 index 2023’, Finlands Akademi)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sv-FI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sv-FI" sz="1600" b="1" dirty="0" err="1"/>
              <a:t>Master’s</a:t>
            </a:r>
            <a:r>
              <a:rPr lang="sv-FI" sz="1600" b="1" dirty="0"/>
              <a:t> Double </a:t>
            </a:r>
            <a:r>
              <a:rPr lang="sv-FI" sz="1600" b="1" dirty="0" err="1"/>
              <a:t>Degree</a:t>
            </a:r>
            <a:r>
              <a:rPr lang="sv-FI" sz="1600" b="1" dirty="0"/>
              <a:t> </a:t>
            </a:r>
            <a:r>
              <a:rPr lang="sv-FI" sz="1600" b="1" dirty="0" err="1"/>
              <a:t>Programme</a:t>
            </a:r>
            <a:endParaRPr lang="sv-FI" sz="1600" b="1" dirty="0"/>
          </a:p>
          <a:p>
            <a:pPr marL="742950" lvl="1" indent="-285750"/>
            <a:r>
              <a:rPr lang="en-GB" sz="1600" dirty="0">
                <a:solidFill>
                  <a:srgbClr val="000000"/>
                </a:solidFill>
              </a:rPr>
              <a:t>Master’s Double Degree Programme </a:t>
            </a:r>
            <a:r>
              <a:rPr lang="en-GB" sz="1600" dirty="0" err="1">
                <a:solidFill>
                  <a:srgbClr val="000000"/>
                </a:solidFill>
              </a:rPr>
              <a:t>i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hållbarhetsredovisning</a:t>
            </a:r>
            <a:r>
              <a:rPr lang="en-GB" sz="1600" dirty="0">
                <a:solidFill>
                  <a:srgbClr val="000000"/>
                </a:solidFill>
              </a:rPr>
              <a:t> och </a:t>
            </a:r>
            <a:r>
              <a:rPr lang="en-GB" sz="1600" dirty="0" err="1">
                <a:solidFill>
                  <a:srgbClr val="000000"/>
                </a:solidFill>
              </a:rPr>
              <a:t>finansiell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analys</a:t>
            </a:r>
            <a:r>
              <a:rPr lang="en-GB" sz="1600" dirty="0">
                <a:solidFill>
                  <a:srgbClr val="000000"/>
                </a:solidFill>
              </a:rPr>
              <a:t> (Sustainability Reporting and Financial Analysis) </a:t>
            </a:r>
            <a:r>
              <a:rPr lang="en-GB" sz="1600" dirty="0" err="1">
                <a:solidFill>
                  <a:srgbClr val="000000"/>
                </a:solidFill>
              </a:rPr>
              <a:t>tillsammans</a:t>
            </a:r>
            <a:r>
              <a:rPr lang="en-GB" sz="1600" dirty="0">
                <a:solidFill>
                  <a:srgbClr val="000000"/>
                </a:solidFill>
              </a:rPr>
              <a:t> med </a:t>
            </a:r>
            <a:r>
              <a:rPr lang="en-GB" sz="1600" dirty="0" err="1">
                <a:solidFill>
                  <a:srgbClr val="000000"/>
                </a:solidFill>
              </a:rPr>
              <a:t>Umeå</a:t>
            </a:r>
            <a:r>
              <a:rPr lang="en-GB" sz="1600" dirty="0">
                <a:solidFill>
                  <a:srgbClr val="000000"/>
                </a:solidFill>
              </a:rPr>
              <a:t> Universitet</a:t>
            </a:r>
          </a:p>
          <a:p>
            <a:pPr marL="742950" lvl="1" indent="-285750"/>
            <a:r>
              <a:rPr lang="sv-FI" sz="1600" dirty="0">
                <a:solidFill>
                  <a:srgbClr val="000000"/>
                </a:solidFill>
              </a:rPr>
              <a:t>Double </a:t>
            </a:r>
            <a:r>
              <a:rPr lang="sv-FI" sz="1600" dirty="0" err="1">
                <a:solidFill>
                  <a:srgbClr val="000000"/>
                </a:solidFill>
              </a:rPr>
              <a:t>Degree</a:t>
            </a:r>
            <a:r>
              <a:rPr lang="sv-FI" sz="1600" dirty="0">
                <a:solidFill>
                  <a:srgbClr val="000000"/>
                </a:solidFill>
              </a:rPr>
              <a:t>-programmet omfattar en termin vid Umeå universitet i Umeå, Sverige och en termin vid Hanken i Vasa, Finland</a:t>
            </a:r>
            <a:endParaRPr lang="sv-FI" sz="1600" dirty="0"/>
          </a:p>
          <a:p>
            <a:pPr marL="914400" lvl="2" indent="0">
              <a:spcBef>
                <a:spcPts val="0"/>
              </a:spcBef>
              <a:spcAft>
                <a:spcPts val="0"/>
              </a:spcAft>
              <a:buNone/>
            </a:pPr>
            <a:endParaRPr lang="sv-FI" sz="1200" b="1" dirty="0"/>
          </a:p>
          <a:p>
            <a:pPr marL="0" indent="0">
              <a:spcBef>
                <a:spcPts val="0"/>
              </a:spcBef>
              <a:buNone/>
            </a:pPr>
            <a:endParaRPr lang="sv-FI" sz="1600" dirty="0"/>
          </a:p>
          <a:p>
            <a:pPr marL="457200" lvl="1" indent="0">
              <a:buNone/>
            </a:pPr>
            <a:endParaRPr lang="sv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FI" sz="16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sv-FI" sz="1600" dirty="0"/>
          </a:p>
          <a:p>
            <a:pPr marL="0" indent="0">
              <a:buNone/>
            </a:pPr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211729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net with buildings and trees&#10;&#10;Description automatically generated">
            <a:extLst>
              <a:ext uri="{FF2B5EF4-FFF2-40B4-BE49-F238E27FC236}">
                <a16:creationId xmlns:a16="http://schemas.microsoft.com/office/drawing/2014/main" id="{25EB395B-DE69-D5C2-B1B9-8188758E81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774" y="411562"/>
            <a:ext cx="4471173" cy="30174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371BE0-5240-7AAD-F1AD-CD70A3F174DD}"/>
              </a:ext>
            </a:extLst>
          </p:cNvPr>
          <p:cNvSpPr/>
          <p:nvPr/>
        </p:nvSpPr>
        <p:spPr>
          <a:xfrm>
            <a:off x="4692889" y="3139064"/>
            <a:ext cx="3043879" cy="314857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FI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MISSION</a:t>
            </a:r>
          </a:p>
          <a:p>
            <a:pPr algn="ctr"/>
            <a:endParaRPr lang="sv-FI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sv-FI" sz="1600" kern="12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Hanken är en forskningsdriven handelshögskola som i nära samarbete med näringslivet och samhället fostrar ansvarsfulla ekonomer att främja en hållbar framtid. </a:t>
            </a:r>
          </a:p>
          <a:p>
            <a:pPr algn="ctr">
              <a:spcAft>
                <a:spcPts val="400"/>
              </a:spcAft>
            </a:pPr>
            <a:r>
              <a:rPr lang="sv-FI" sz="1600" kern="12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Som en fristående handelshögskola med starka nordiska rötter erbjuder vi utbildningsprogram av hög kvalitet på svenska och engelska.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6E7F18-98B8-A4BE-91F0-5A5D5098CB02}"/>
              </a:ext>
            </a:extLst>
          </p:cNvPr>
          <p:cNvSpPr/>
          <p:nvPr/>
        </p:nvSpPr>
        <p:spPr>
          <a:xfrm>
            <a:off x="8213849" y="3134493"/>
            <a:ext cx="3043879" cy="12599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FI" sz="16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VÄRDERINGAR</a:t>
            </a:r>
          </a:p>
          <a:p>
            <a:pPr algn="ctr"/>
            <a:endParaRPr lang="sv-FI" sz="1600" b="1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sv-FI" sz="16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Vår gemenskap präglas av jämlikhet, öppenhet och integritet, samt ett fokus på hög kvalitet, kontinuerlig förbättring och hållbarhet.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7CF74F-85EF-1FA9-7AD0-F494D9F6ED7D}"/>
              </a:ext>
            </a:extLst>
          </p:cNvPr>
          <p:cNvSpPr/>
          <p:nvPr/>
        </p:nvSpPr>
        <p:spPr>
          <a:xfrm>
            <a:off x="980515" y="3134493"/>
            <a:ext cx="3043880" cy="140026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FI" sz="1600" b="1" kern="12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VISION</a:t>
            </a:r>
          </a:p>
          <a:p>
            <a:pPr algn="ctr"/>
            <a:endParaRPr lang="sv-FI" sz="1600" b="1" kern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sv-FI" sz="1600" kern="12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En alltmer ansedd internationell handelshögskola som bidrar till framtidens näringsliv och samhälle.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B9DDF-B387-5513-EF0D-0609DD65D1AE}"/>
              </a:ext>
            </a:extLst>
          </p:cNvPr>
          <p:cNvSpPr txBox="1"/>
          <p:nvPr/>
        </p:nvSpPr>
        <p:spPr>
          <a:xfrm>
            <a:off x="452141" y="834309"/>
            <a:ext cx="1152537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FI" sz="3600" dirty="0">
                <a:latin typeface="+mj-lt"/>
              </a:rPr>
              <a:t>HANKENS STRATEGI 2030: </a:t>
            </a:r>
            <a:endParaRPr lang="sv-FI" sz="3600" b="0" i="0" u="none" strike="noStrike" baseline="0" dirty="0">
              <a:latin typeface="+mj-lt"/>
            </a:endParaRPr>
          </a:p>
          <a:p>
            <a:pPr algn="ctr"/>
            <a:endParaRPr lang="sv-FI" sz="2400" b="1" i="0" u="none" strike="noStrike" baseline="0" dirty="0">
              <a:latin typeface="+mj-lt"/>
            </a:endParaRPr>
          </a:p>
          <a:p>
            <a:pPr algn="ctr"/>
            <a:r>
              <a:rPr lang="sv-FI" sz="2800" b="1" i="0" u="none" strike="noStrike" baseline="0" dirty="0">
                <a:solidFill>
                  <a:schemeClr val="accent1"/>
                </a:solidFill>
              </a:rPr>
              <a:t>FÖR ETT INTERNATIONELLT FINLAND</a:t>
            </a:r>
            <a:br>
              <a:rPr lang="sv-FI" sz="2800" b="1" i="0" u="none" strike="noStrike" baseline="0" dirty="0">
                <a:solidFill>
                  <a:schemeClr val="accent1"/>
                </a:solidFill>
              </a:rPr>
            </a:br>
            <a:r>
              <a:rPr lang="sv-FI" sz="2800" b="1" i="0" u="none" strike="noStrike" baseline="0" dirty="0">
                <a:solidFill>
                  <a:schemeClr val="accent1"/>
                </a:solidFill>
              </a:rPr>
              <a:t>OCH EN HÅLLBAR VÄRLD</a:t>
            </a:r>
            <a:endParaRPr lang="sv-FI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9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1D44B9-C415-E531-EDBC-2F3A57772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354498"/>
            <a:ext cx="9655350" cy="4163800"/>
          </a:xfrm>
        </p:spPr>
        <p:txBody>
          <a:bodyPr/>
          <a:lstStyle/>
          <a:p>
            <a:r>
              <a:rPr lang="sv-FI" sz="1600" dirty="0"/>
              <a:t>Centren är knutna till institutionerna på Hanken och arbetar också i nära kontakt med näringslivet. </a:t>
            </a:r>
          </a:p>
          <a:p>
            <a:endParaRPr lang="sv-F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249DBE-949C-B09C-B852-607706204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FORSKNINGS- OCH KOMPETENSCENTRA</a:t>
            </a:r>
          </a:p>
        </p:txBody>
      </p:sp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C2F17EAD-C5D9-86DF-A52A-A2F7FE150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016962"/>
              </p:ext>
            </p:extLst>
          </p:nvPr>
        </p:nvGraphicFramePr>
        <p:xfrm>
          <a:off x="947577" y="1862419"/>
          <a:ext cx="8621725" cy="29667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475959">
                  <a:extLst>
                    <a:ext uri="{9D8B030D-6E8A-4147-A177-3AD203B41FA5}">
                      <a16:colId xmlns:a16="http://schemas.microsoft.com/office/drawing/2014/main" val="1966896092"/>
                    </a:ext>
                  </a:extLst>
                </a:gridCol>
                <a:gridCol w="6145766">
                  <a:extLst>
                    <a:ext uri="{9D8B030D-6E8A-4147-A177-3AD203B41FA5}">
                      <a16:colId xmlns:a16="http://schemas.microsoft.com/office/drawing/2014/main" val="1143483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noProof="0" dirty="0">
                          <a:latin typeface="+mn-lt"/>
                        </a:rPr>
                        <a:t>CCR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noProof="0" dirty="0"/>
                        <a:t>Centre for Corporate Responsibility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69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CERS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Centre for Relationship Marketing and Service Management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490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EPCE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 err="1"/>
                        <a:t>Erling</a:t>
                      </a:r>
                      <a:r>
                        <a:rPr lang="en-GB" sz="1600" noProof="0" dirty="0"/>
                        <a:t>-Persson Centre for Entrepreneurship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634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j-lt"/>
                        </a:rPr>
                        <a:t>AFG Centre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Hanken Centre for Accounting, Finance and Governance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9219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Helsinki GSE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Helsinki Graduate School of Economics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201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HUMLOG Institute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The Humanitarian Logistics and Supply Chain Research Institute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446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IPR University Centre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Centre for Intellectual Property Rights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37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latin typeface="+mn-lt"/>
                        </a:rPr>
                        <a:t>WCEFIR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Wallenberg Centre for Financial Research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040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39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93C10DF-6025-6059-AD44-66979B89D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261" y="1610778"/>
            <a:ext cx="6478675" cy="4827176"/>
          </a:xfrm>
        </p:spPr>
        <p:txBody>
          <a:bodyPr/>
          <a:lstStyle/>
          <a:p>
            <a:r>
              <a:rPr lang="sv-FI" sz="1600" dirty="0"/>
              <a:t>Integrerad kandidat- och magisterutbildning (3+2 år)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Undervisningsspråket svenska, men engelskspråkiga kurser ingår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Engelskspråkigt kandidatprogram Bachelor in Business inleddes 2024, 80 studieplatser</a:t>
            </a:r>
          </a:p>
          <a:p>
            <a:br>
              <a:rPr lang="sv-FI" sz="1600" dirty="0"/>
            </a:br>
            <a:r>
              <a:rPr lang="sv-FI" sz="1600" dirty="0"/>
              <a:t>Magisterutbildning (2 år)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Undervisning på svenska och engelska </a:t>
            </a:r>
          </a:p>
          <a:p>
            <a:br>
              <a:rPr lang="sv-FI" sz="1600" dirty="0"/>
            </a:br>
            <a:r>
              <a:rPr lang="sv-FI" sz="1600" dirty="0"/>
              <a:t>Forskarutbildning (4 år)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Undervisning främst på engelska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Mål att utexaminera 14 doktorer per år</a:t>
            </a:r>
          </a:p>
          <a:p>
            <a:endParaRPr lang="sv-FI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C18218-02C7-ABDA-8542-CD860CD9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0674"/>
            <a:ext cx="6908800" cy="711881"/>
          </a:xfrm>
        </p:spPr>
        <p:txBody>
          <a:bodyPr/>
          <a:lstStyle/>
          <a:p>
            <a:r>
              <a:rPr lang="sv-FI" dirty="0"/>
              <a:t>EXAMENSUTBILDNINGAR</a:t>
            </a:r>
          </a:p>
        </p:txBody>
      </p:sp>
      <p:pic>
        <p:nvPicPr>
          <p:cNvPr id="22" name="Picture Placeholder 21" descr="A group of people in a room&#10;&#10;Description automatically generated">
            <a:extLst>
              <a:ext uri="{FF2B5EF4-FFF2-40B4-BE49-F238E27FC236}">
                <a16:creationId xmlns:a16="http://schemas.microsoft.com/office/drawing/2014/main" id="{ED8FDF7E-5468-443D-8062-DFD681D6E9D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69CF0E5-5760-497D-3DD1-E98080F05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28541" y="0"/>
            <a:ext cx="963460" cy="963460"/>
          </a:xfrm>
        </p:spPr>
        <p:txBody>
          <a:bodyPr/>
          <a:lstStyle/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277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59386B0-CB65-2E1D-5555-A56BB94DB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8325" y="1483189"/>
            <a:ext cx="5100577" cy="4163800"/>
          </a:xfrm>
        </p:spPr>
        <p:txBody>
          <a:bodyPr/>
          <a:lstStyle/>
          <a:p>
            <a:r>
              <a:rPr lang="sv-FI" sz="1600" dirty="0"/>
              <a:t>Huvudämnen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Entreprenörskap och företagsledning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Finansiell 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Företagsledning och 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Handelsrätt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Logistik och företagsansvar (inom magister- och doktorsexamen)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Marknadsföring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Nationalekonomi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Redovisning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DEADC1-51F3-9077-E103-4BD10A5F4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ÄMNEN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99C457A1-5F16-0570-67D6-E714A1CBD098}"/>
              </a:ext>
            </a:extLst>
          </p:cNvPr>
          <p:cNvSpPr txBox="1">
            <a:spLocks/>
          </p:cNvSpPr>
          <p:nvPr/>
        </p:nvSpPr>
        <p:spPr>
          <a:xfrm>
            <a:off x="6368903" y="1483189"/>
            <a:ext cx="3083442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FI" sz="1600" dirty="0"/>
              <a:t>Övriga ämnen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Informationsbehandling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1600" dirty="0"/>
              <a:t>Statistik</a:t>
            </a:r>
          </a:p>
          <a:p>
            <a:endParaRPr lang="sv-FI" sz="1600" dirty="0"/>
          </a:p>
          <a:p>
            <a:r>
              <a:rPr lang="sv-FI" sz="1600" dirty="0"/>
              <a:t>Språk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Svenska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Finska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Engelska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FI" sz="1600" dirty="0"/>
              <a:t>Franska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FI" sz="1600" dirty="0"/>
              <a:t>Tyska 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FI" sz="1600" dirty="0"/>
              <a:t>Spanska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600" dirty="0"/>
          </a:p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2949766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FCB6EE4-8B9F-F3D2-9767-AB5AA673E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1635589"/>
            <a:ext cx="4505154" cy="4163800"/>
          </a:xfrm>
        </p:spPr>
        <p:txBody>
          <a:bodyPr/>
          <a:lstStyle/>
          <a:p>
            <a:pPr>
              <a:buClrTx/>
            </a:pPr>
            <a:r>
              <a:rPr lang="sv-FI" sz="1800" dirty="0"/>
              <a:t>Närmare information: </a:t>
            </a:r>
            <a:r>
              <a:rPr lang="sv-FI" sz="1800" dirty="0">
                <a:hlinkClick r:id="rId2"/>
              </a:rPr>
              <a:t>www.hanken.fi/masters</a:t>
            </a:r>
            <a:r>
              <a:rPr lang="sv-FI" sz="1800" dirty="0"/>
              <a:t> </a:t>
            </a:r>
          </a:p>
          <a:p>
            <a:endParaRPr lang="sv-FI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A13B10-D48D-6FB0-D940-BEB8A461F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MAGISTERUTBILDNINGEN PÅ ENGELSKA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C4429D9C-5A30-BFE2-01CD-97B01A6ACE71}"/>
              </a:ext>
            </a:extLst>
          </p:cNvPr>
          <p:cNvSpPr txBox="1">
            <a:spLocks/>
          </p:cNvSpPr>
          <p:nvPr/>
        </p:nvSpPr>
        <p:spPr>
          <a:xfrm>
            <a:off x="1420725" y="1635589"/>
            <a:ext cx="4505154" cy="416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Accounting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Economics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Intellectual Property and Business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International Strategy and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Supply Chain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Marketing and Management (Vasa)</a:t>
            </a:r>
          </a:p>
          <a:p>
            <a:endParaRPr lang="sv-FI" sz="1600" dirty="0"/>
          </a:p>
        </p:txBody>
      </p:sp>
    </p:spTree>
    <p:extLst>
      <p:ext uri="{BB962C8B-B14F-4D97-AF65-F5344CB8AC3E}">
        <p14:creationId xmlns:p14="http://schemas.microsoft.com/office/powerpoint/2010/main" val="1725244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F0427BED-7417-4811-B74B-AD78AE8E393B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45210BC-1AB3-49B6-93B0-1831588C30A2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TT 2024-06-13 XS - web photos.pptx" id="{5258CBB7-F477-4912-913C-A84DC54826A7}" vid="{08448932-94F0-49BA-80E1-D3E6480993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Props1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62541A-038B-402C-BC69-C05800DAC239}">
  <ds:schemaRefs>
    <ds:schemaRef ds:uri="http://purl.org/dc/elements/1.1/"/>
    <ds:schemaRef ds:uri="http://purl.org/dc/terms/"/>
    <ds:schemaRef ds:uri="e5632ad3-7c0f-488d-a5e8-26b18da0eb7a"/>
    <ds:schemaRef ds:uri="http://schemas.microsoft.com/office/infopath/2007/PartnerControls"/>
    <ds:schemaRef ds:uri="d867e5a5-5a72-4279-b3fe-d5c726f7d865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</TotalTime>
  <Words>936</Words>
  <Application>Microsoft Office PowerPoint</Application>
  <PresentationFormat>Widescreen</PresentationFormat>
  <Paragraphs>147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 ExtraBold</vt:lpstr>
      <vt:lpstr>Arial</vt:lpstr>
      <vt:lpstr>Times New Roman</vt:lpstr>
      <vt:lpstr>Office Theme</vt:lpstr>
      <vt:lpstr>Custom Design</vt:lpstr>
      <vt:lpstr>1_Custom Design</vt:lpstr>
      <vt:lpstr>PowerPoint Presentation</vt:lpstr>
      <vt:lpstr>OM HANKEN</vt:lpstr>
      <vt:lpstr>HANKEN IDAG</vt:lpstr>
      <vt:lpstr>NYHETER </vt:lpstr>
      <vt:lpstr>PowerPoint Presentation</vt:lpstr>
      <vt:lpstr>FORSKNINGS- OCH KOMPETENSCENTRA</vt:lpstr>
      <vt:lpstr>EXAMENSUTBILDNINGAR</vt:lpstr>
      <vt:lpstr>ÄMNEN</vt:lpstr>
      <vt:lpstr>MAGISTERUTBILDNINGEN PÅ ENGELSKA</vt:lpstr>
      <vt:lpstr>MASSIVE OPEN ONLINE COURSE (MOOC)</vt:lpstr>
      <vt:lpstr>STUDENTUTBYTE</vt:lpstr>
      <vt:lpstr>HANKENS PARTNERUNIVERSITET</vt:lpstr>
      <vt:lpstr>HANKEN &amp; SSE EXECUTIVE EDUCATION</vt:lpstr>
      <vt:lpstr>HANKEN EXECUTIVE MBA  </vt:lpstr>
      <vt:lpstr>HANKEN ALUMNI</vt:lpstr>
      <vt:lpstr>FÖRETAGSINKUBATORER OCH DATALABB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Matilda Saarinen</cp:lastModifiedBy>
  <cp:revision>26</cp:revision>
  <dcterms:created xsi:type="dcterms:W3CDTF">2024-06-13T10:11:02Z</dcterms:created>
  <dcterms:modified xsi:type="dcterms:W3CDTF">2026-08-24T12:49:55Z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