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73" r:id="rId5"/>
    <p:sldMasterId id="2147483678" r:id="rId6"/>
  </p:sldMasterIdLst>
  <p:sldIdLst>
    <p:sldId id="257" r:id="rId7"/>
    <p:sldId id="258" r:id="rId8"/>
    <p:sldId id="259" r:id="rId9"/>
    <p:sldId id="273" r:id="rId10"/>
    <p:sldId id="260" r:id="rId11"/>
    <p:sldId id="275" r:id="rId12"/>
    <p:sldId id="261" r:id="rId13"/>
    <p:sldId id="262" r:id="rId14"/>
    <p:sldId id="263" r:id="rId15"/>
    <p:sldId id="264" r:id="rId16"/>
    <p:sldId id="276" r:id="rId17"/>
    <p:sldId id="265" r:id="rId18"/>
    <p:sldId id="266" r:id="rId19"/>
    <p:sldId id="267" r:id="rId20"/>
    <p:sldId id="268" r:id="rId21"/>
    <p:sldId id="269" r:id="rId22"/>
    <p:sldId id="270" r:id="rId23"/>
    <p:sldId id="271" r:id="rId24"/>
    <p:sldId id="272" r:id="rId25"/>
  </p:sldIdLst>
  <p:sldSz cx="12192000" cy="6858000"/>
  <p:notesSz cx="6858000" cy="9144000"/>
  <p:defaultTextStyle>
    <a:defPPr>
      <a:defRPr lang="sv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15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69" d="100"/>
          <a:sy n="69" d="100"/>
        </p:scale>
        <p:origin x="9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5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theme" Target="theme/theme1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2" Type="http://schemas.openxmlformats.org/officeDocument/2006/relationships/image" Target="../media/image12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6.jpeg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3.jpeg"/><Relationship Id="rId2" Type="http://schemas.openxmlformats.org/officeDocument/2006/relationships/image" Target="../media/image18.jpe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3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3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lickr.com/photos/144590497@N04/albums" TargetMode="External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gi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8.gif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348E896C-3938-F676-C97C-FC1FEB92B559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72509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0EF368AB-F5F7-BA8E-4B86-A3547BC0E19F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9" name="Title 8">
            <a:extLst>
              <a:ext uri="{FF2B5EF4-FFF2-40B4-BE49-F238E27FC236}">
                <a16:creationId xmlns:a16="http://schemas.microsoft.com/office/drawing/2014/main" id="{CF397021-2515-5A0C-F3D6-793E6F2EA0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8040279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C15FE1C6-BF05-D0A1-C40D-D42F0308DB11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2" name="Subtitle 2">
            <a:extLst>
              <a:ext uri="{FF2B5EF4-FFF2-40B4-BE49-F238E27FC236}">
                <a16:creationId xmlns:a16="http://schemas.microsoft.com/office/drawing/2014/main" id="{4A670ACB-D68A-2335-E54D-D2150C75D43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4F743ED-BAAB-559B-9D73-E84B80B1253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4" name="Text Placeholder 15">
            <a:extLst>
              <a:ext uri="{FF2B5EF4-FFF2-40B4-BE49-F238E27FC236}">
                <a16:creationId xmlns:a16="http://schemas.microsoft.com/office/drawing/2014/main" id="{D0861134-6525-AA76-0779-90E2FCDCED30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69576587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518A5E7D-C6E5-D802-4545-A61718B8E47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6478675" cy="482717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4" name="Title 8">
            <a:extLst>
              <a:ext uri="{FF2B5EF4-FFF2-40B4-BE49-F238E27FC236}">
                <a16:creationId xmlns:a16="http://schemas.microsoft.com/office/drawing/2014/main" id="{A8A0A887-1048-3E42-5E1F-4A06E66E985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1" y="771307"/>
            <a:ext cx="6908800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B4FE4EA-4568-0CA0-358A-EBE70AB6C1B4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2" name="Picture Placeholder 5">
            <a:extLst>
              <a:ext uri="{FF2B5EF4-FFF2-40B4-BE49-F238E27FC236}">
                <a16:creationId xmlns:a16="http://schemas.microsoft.com/office/drawing/2014/main" id="{96C4213F-385A-070F-6DA4-C168EBA55836}"/>
              </a:ext>
            </a:extLst>
          </p:cNvPr>
          <p:cNvSpPr>
            <a:spLocks noGrp="1"/>
          </p:cNvSpPr>
          <p:nvPr>
            <p:ph type="pic" sz="quarter" idx="12"/>
          </p:nvPr>
        </p:nvSpPr>
        <p:spPr>
          <a:xfrm>
            <a:off x="7747000" y="0"/>
            <a:ext cx="4445000" cy="6858000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66301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8676165B-DB4D-029D-FD6E-37E23BA43992}"/>
              </a:ext>
            </a:extLst>
          </p:cNvPr>
          <p:cNvGrpSpPr/>
          <p:nvPr userDrawn="1"/>
        </p:nvGrpSpPr>
        <p:grpSpPr>
          <a:xfrm>
            <a:off x="-614" y="5648960"/>
            <a:ext cx="12192614" cy="1209040"/>
            <a:chOff x="10187" y="5650031"/>
            <a:chExt cx="12181813" cy="1207969"/>
          </a:xfrm>
        </p:grpSpPr>
        <p:pic>
          <p:nvPicPr>
            <p:cNvPr id="11" name="Picture 10" descr="A group of people walking in a hallway&#10;&#10;Description automatically generated">
              <a:extLst>
                <a:ext uri="{FF2B5EF4-FFF2-40B4-BE49-F238E27FC236}">
                  <a16:creationId xmlns:a16="http://schemas.microsoft.com/office/drawing/2014/main" id="{2E747453-987F-9411-64F2-2F8979C322BC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470689" y="5650619"/>
              <a:ext cx="1756826" cy="1207381"/>
            </a:xfrm>
            <a:prstGeom prst="rect">
              <a:avLst/>
            </a:prstGeom>
          </p:spPr>
        </p:pic>
        <p:pic>
          <p:nvPicPr>
            <p:cNvPr id="12" name="Picture 11" descr="A room with tables and chairs&#10;&#10;Description automatically generated">
              <a:extLst>
                <a:ext uri="{FF2B5EF4-FFF2-40B4-BE49-F238E27FC236}">
                  <a16:creationId xmlns:a16="http://schemas.microsoft.com/office/drawing/2014/main" id="{F65ECF6A-BC4A-0CEA-68D1-FFCFBE09DAB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974062" y="5650031"/>
              <a:ext cx="2217938" cy="1206000"/>
            </a:xfrm>
            <a:prstGeom prst="rect">
              <a:avLst/>
            </a:prstGeom>
          </p:spPr>
        </p:pic>
        <p:pic>
          <p:nvPicPr>
            <p:cNvPr id="13" name="Picture 12" descr="A high angle view of people sitting at tables&#10;&#10;Description automatically generated">
              <a:extLst>
                <a:ext uri="{FF2B5EF4-FFF2-40B4-BE49-F238E27FC236}">
                  <a16:creationId xmlns:a16="http://schemas.microsoft.com/office/drawing/2014/main" id="{9447AEDB-2D0A-E33C-8522-869BC9287BF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227131" y="5650031"/>
              <a:ext cx="1812069" cy="1206000"/>
            </a:xfrm>
            <a:prstGeom prst="rect">
              <a:avLst/>
            </a:prstGeom>
          </p:spPr>
        </p:pic>
        <p:pic>
          <p:nvPicPr>
            <p:cNvPr id="14" name="Picture 13" descr="Long room with blue floor and tables and chairs&#10;&#10;Description automatically generated">
              <a:extLst>
                <a:ext uri="{FF2B5EF4-FFF2-40B4-BE49-F238E27FC236}">
                  <a16:creationId xmlns:a16="http://schemas.microsoft.com/office/drawing/2014/main" id="{FA1D1714-A423-AE2F-69A5-7DDE5A79BB1A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187" y="5652000"/>
              <a:ext cx="1457698" cy="1206000"/>
            </a:xfrm>
            <a:prstGeom prst="rect">
              <a:avLst/>
            </a:prstGeom>
          </p:spPr>
        </p:pic>
        <p:pic>
          <p:nvPicPr>
            <p:cNvPr id="15" name="Picture 14" descr="Several flags in front of a building&#10;&#10;Description automatically generated">
              <a:extLst>
                <a:ext uri="{FF2B5EF4-FFF2-40B4-BE49-F238E27FC236}">
                  <a16:creationId xmlns:a16="http://schemas.microsoft.com/office/drawing/2014/main" id="{37901D36-0952-2001-0017-E46F4EDDFF6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3537" y="5650031"/>
              <a:ext cx="1929599" cy="1206000"/>
            </a:xfrm>
            <a:prstGeom prst="rect">
              <a:avLst/>
            </a:prstGeom>
          </p:spPr>
        </p:pic>
        <p:pic>
          <p:nvPicPr>
            <p:cNvPr id="16" name="Picture 15" descr="A person and person standing outside of a building&#10;&#10;Description automatically generated">
              <a:extLst>
                <a:ext uri="{FF2B5EF4-FFF2-40B4-BE49-F238E27FC236}">
                  <a16:creationId xmlns:a16="http://schemas.microsoft.com/office/drawing/2014/main" id="{EE970F80-A322-DF7E-AF47-371A65FECD5E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"/>
            <a:stretch/>
          </p:blipFill>
          <p:spPr>
            <a:xfrm>
              <a:off x="5036391" y="5650031"/>
              <a:ext cx="3008998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C2A1F0D9-17B9-6671-CAC8-07CCB9E23D55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57992BF9-3DB9-F6D7-386E-8A7679826C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78183917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65CD8C02-53D5-77D3-64A4-387330CF7038}"/>
              </a:ext>
            </a:extLst>
          </p:cNvPr>
          <p:cNvGrpSpPr/>
          <p:nvPr userDrawn="1"/>
        </p:nvGrpSpPr>
        <p:grpSpPr>
          <a:xfrm>
            <a:off x="0" y="5657796"/>
            <a:ext cx="12192000" cy="1210363"/>
            <a:chOff x="10801" y="5658860"/>
            <a:chExt cx="12181199" cy="1209291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934095D0-48F3-0371-3657-29EC3A3E3659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-1841"/>
            <a:stretch/>
          </p:blipFill>
          <p:spPr>
            <a:xfrm>
              <a:off x="10316856" y="5663219"/>
              <a:ext cx="1875144" cy="1204932"/>
            </a:xfrm>
            <a:prstGeom prst="rect">
              <a:avLst/>
            </a:prstGeom>
          </p:spPr>
        </p:pic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38A95654-8588-B3DA-684B-341E500DF0B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159190" y="5660603"/>
              <a:ext cx="2217938" cy="1206000"/>
            </a:xfrm>
            <a:prstGeom prst="rect">
              <a:avLst/>
            </a:prstGeom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03C3F577-8B08-2503-D9FC-51CDBDE3F4AD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-658"/>
            <a:stretch/>
          </p:blipFill>
          <p:spPr>
            <a:xfrm>
              <a:off x="6371753" y="5658860"/>
              <a:ext cx="2046814" cy="1204931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21BB957D-7AA2-5188-B91B-E0A22120B712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8402823" y="5660603"/>
              <a:ext cx="1954151" cy="1206000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4DFD3309-BF20-37C6-F092-D4FFCF727825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0801" y="5660603"/>
              <a:ext cx="1808999" cy="1206000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7197C3FD-8AB6-6D84-877D-9120EA011190}"/>
                </a:ext>
              </a:extLst>
            </p:cNvPr>
            <p:cNvPicPr>
              <a:picLocks noChangeAspect="1"/>
            </p:cNvPicPr>
            <p:nvPr userDrawn="1"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819800" y="5660603"/>
              <a:ext cx="2339390" cy="1206000"/>
            </a:xfrm>
            <a:prstGeom prst="rect">
              <a:avLst/>
            </a:prstGeom>
          </p:spPr>
        </p:pic>
      </p:grpSp>
      <p:sp>
        <p:nvSpPr>
          <p:cNvPr id="2" name="Subtitle 2">
            <a:extLst>
              <a:ext uri="{FF2B5EF4-FFF2-40B4-BE49-F238E27FC236}">
                <a16:creationId xmlns:a16="http://schemas.microsoft.com/office/drawing/2014/main" id="{31CA3E42-195E-AC57-FC8E-0BC9C29DFC5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268325" y="1483189"/>
            <a:ext cx="9655350" cy="416380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1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dirty="0"/>
              <a:t>Body</a:t>
            </a:r>
            <a:endParaRPr lang="sv-FI" dirty="0"/>
          </a:p>
        </p:txBody>
      </p:sp>
      <p:sp>
        <p:nvSpPr>
          <p:cNvPr id="3" name="Title 8">
            <a:extLst>
              <a:ext uri="{FF2B5EF4-FFF2-40B4-BE49-F238E27FC236}">
                <a16:creationId xmlns:a16="http://schemas.microsoft.com/office/drawing/2014/main" id="{2CAEAFFA-2789-827C-BB60-CBE0300EC12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771307"/>
            <a:ext cx="10085475" cy="711881"/>
          </a:xfrm>
          <a:prstGeom prst="rect">
            <a:avLst/>
          </a:prstGeom>
        </p:spPr>
        <p:txBody>
          <a:bodyPr/>
          <a:lstStyle>
            <a:lvl1pPr>
              <a:defRPr sz="3600" b="1"/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15284980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group of people in a room&#10;&#10;Description automatically generated">
            <a:extLst>
              <a:ext uri="{FF2B5EF4-FFF2-40B4-BE49-F238E27FC236}">
                <a16:creationId xmlns:a16="http://schemas.microsoft.com/office/drawing/2014/main" id="{DB3369C0-5893-55A2-B972-1637644DBBA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5" name="Title 8">
            <a:extLst>
              <a:ext uri="{FF2B5EF4-FFF2-40B4-BE49-F238E27FC236}">
                <a16:creationId xmlns:a16="http://schemas.microsoft.com/office/drawing/2014/main" id="{84D4CDD0-82E6-4B60-960C-B91C3DBD0B2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53262" y="3096536"/>
            <a:ext cx="10085475" cy="664928"/>
          </a:xfrm>
          <a:prstGeom prst="rect">
            <a:avLst/>
          </a:prstGeom>
        </p:spPr>
        <p:txBody>
          <a:bodyPr/>
          <a:lstStyle>
            <a:lvl1pPr algn="ctr">
              <a:defRPr sz="36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HEADLINE</a:t>
            </a:r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970ED760-F0E0-4D45-E6D5-1B2B0E8FB992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3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65446828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2" name="Text Placeholder 5">
            <a:extLst>
              <a:ext uri="{FF2B5EF4-FFF2-40B4-BE49-F238E27FC236}">
                <a16:creationId xmlns:a16="http://schemas.microsoft.com/office/drawing/2014/main" id="{CA57BE68-A770-427B-59E6-35307FFE954A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28541" y="0"/>
            <a:ext cx="963460" cy="963460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EB5FD18-501F-0F17-6524-1EB7CE7CD9C7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D4D9EDA8-ECB5-B324-30DD-08FAADF6D99D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DARKER PHOTOS. THE WHITE LOGO WILL FLOAT ON TOP OF BACKGROUND PHOTO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8182257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icture Placeholder 5">
            <a:extLst>
              <a:ext uri="{FF2B5EF4-FFF2-40B4-BE49-F238E27FC236}">
                <a16:creationId xmlns:a16="http://schemas.microsoft.com/office/drawing/2014/main" id="{B3BEB58B-9EB7-9732-9FCE-8CDD20B79081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sv-FI" dirty="0"/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3A3B57E-6B6F-63A1-AC5A-0170DBA094FE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234056" y="0"/>
            <a:ext cx="957943" cy="957943"/>
          </a:xfrm>
          <a:prstGeom prst="rect">
            <a:avLst/>
          </a:prstGeom>
          <a:blipFill dpi="0" rotWithShape="1">
            <a:blip r:embed="rId2" cstate="screen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/>
          <a:lstStyle>
            <a:lvl1pPr>
              <a:defRPr>
                <a:noFill/>
              </a:defRPr>
            </a:lvl1pPr>
          </a:lstStyle>
          <a:p>
            <a:pPr lvl="0"/>
            <a:r>
              <a:rPr lang="en-US" dirty="0"/>
              <a:t> </a:t>
            </a:r>
            <a:endParaRPr lang="sv-FI" dirty="0"/>
          </a:p>
        </p:txBody>
      </p:sp>
      <p:sp>
        <p:nvSpPr>
          <p:cNvPr id="3" name="Text Placeholder 3">
            <a:extLst>
              <a:ext uri="{FF2B5EF4-FFF2-40B4-BE49-F238E27FC236}">
                <a16:creationId xmlns:a16="http://schemas.microsoft.com/office/drawing/2014/main" id="{F6AE8268-3A1F-A828-DDFD-34182EFF422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9102090" y="963460"/>
            <a:ext cx="3089910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USE THIS SLIDE FOR LIGHETER PHOTOS. THE BLACK LOGO WILL FLOAT ON TOP OF BACKGROUND PHOTO</a:t>
            </a:r>
            <a:endParaRPr lang="sv-FI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3DD4B8E-3A34-0889-0D22-68FB2D54A840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3427857" y="963460"/>
            <a:ext cx="5336286" cy="1496275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1600"/>
            </a:lvl1pPr>
          </a:lstStyle>
          <a:p>
            <a:pPr lvl="0"/>
            <a:r>
              <a:rPr lang="sv-SE" dirty="0"/>
              <a:t>INSERT ANY BACKGROUND PICTURE BY DOUBLE CLICKING THE ICON BELOW. A SELECTION OF HANKEN BACKGROUND PHOTOGRAPHS CAN BE FOUND HERE:</a:t>
            </a:r>
          </a:p>
          <a:p>
            <a:pPr lvl="0"/>
            <a:r>
              <a:rPr lang="sv-FI" dirty="0">
                <a:hlinkClick r:id="rId3"/>
              </a:rPr>
              <a:t>Hanken </a:t>
            </a:r>
            <a:r>
              <a:rPr lang="sv-FI" dirty="0" err="1">
                <a:hlinkClick r:id="rId3"/>
              </a:rPr>
              <a:t>School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of</a:t>
            </a:r>
            <a:r>
              <a:rPr lang="sv-FI" dirty="0">
                <a:hlinkClick r:id="rId3"/>
              </a:rPr>
              <a:t> </a:t>
            </a:r>
            <a:r>
              <a:rPr lang="sv-FI" dirty="0" err="1">
                <a:hlinkClick r:id="rId3"/>
              </a:rPr>
              <a:t>Economics’s</a:t>
            </a:r>
            <a:r>
              <a:rPr lang="sv-FI" dirty="0">
                <a:hlinkClick r:id="rId3"/>
              </a:rPr>
              <a:t> albums | Flickr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22614920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23645DE-99A3-2AFD-4545-BADD3E1741E7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732BC0DF-7EF1-6173-79B2-0D4BFC5B4B2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B46CB851-20E2-5B41-673D-26C7209AB001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44A2B50B-C7A4-7F0E-E288-4CD5B65D90D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449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68858EE5-B2E6-6BB6-D227-A55435A2F868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325B08DE-43A0-D45A-B922-85E3F6B57D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B912F814-8F85-0E9D-8A71-0EC5104E1C6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7" name="Picture 6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618FBF91-72EF-E7D1-2FD3-6056AD1AE2F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11211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room with rows of chairs&#10;&#10;Description automatically generated">
            <a:extLst>
              <a:ext uri="{FF2B5EF4-FFF2-40B4-BE49-F238E27FC236}">
                <a16:creationId xmlns:a16="http://schemas.microsoft.com/office/drawing/2014/main" id="{00E43F64-276A-D721-FB8A-061E6BD1CFE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8" name="Picture 7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89FDB5C0-A2BA-9566-0ED6-CAAFECDA31FC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9" name="Picture 8" descr="A black and white logo&#10;&#10;Description automatically generated">
            <a:extLst>
              <a:ext uri="{FF2B5EF4-FFF2-40B4-BE49-F238E27FC236}">
                <a16:creationId xmlns:a16="http://schemas.microsoft.com/office/drawing/2014/main" id="{37580ADA-2372-AFDC-6637-622FD53E9B42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F0102E14-7786-B671-7099-017896D57904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1" name="Picture 10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ACAEB532-F17A-F2EE-9BF4-EAAAE3AFBCA8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56882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6F105F04-A3BD-C41D-718D-F76D841CB26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298680" cy="6918008"/>
          </a:xfrm>
          <a:prstGeom prst="rect">
            <a:avLst/>
          </a:prstGeom>
        </p:spPr>
      </p:pic>
      <p:pic>
        <p:nvPicPr>
          <p:cNvPr id="9" name="Picture 8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40BFFBDE-41DD-4F48-9286-13D5000B1C2D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10" name="Picture 9" descr="A black and white logo&#10;&#10;Description automatically generated">
            <a:extLst>
              <a:ext uri="{FF2B5EF4-FFF2-40B4-BE49-F238E27FC236}">
                <a16:creationId xmlns:a16="http://schemas.microsoft.com/office/drawing/2014/main" id="{10A043E4-10B4-F839-8119-263E9F286093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11" name="Picture 10" descr="A black and white logo&#10;&#10;Description automatically generated">
            <a:extLst>
              <a:ext uri="{FF2B5EF4-FFF2-40B4-BE49-F238E27FC236}">
                <a16:creationId xmlns:a16="http://schemas.microsoft.com/office/drawing/2014/main" id="{A2AF74B5-6C82-8913-678D-55617E0B5CCB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12" name="Picture 11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7A9C235-9BE8-06F9-1616-ECB79A4C528F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8590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55930CA7-5352-B53B-99EC-595E8FD8D2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FEB49CA3-C0F1-889E-6347-105DEDD09E08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2" name="Picture 1" descr="A black and white logo&#10;&#10;Description automatically generated">
            <a:extLst>
              <a:ext uri="{FF2B5EF4-FFF2-40B4-BE49-F238E27FC236}">
                <a16:creationId xmlns:a16="http://schemas.microsoft.com/office/drawing/2014/main" id="{810D8A62-9D77-6481-B129-31B50EA6DED8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3" name="Picture 2" descr="A black and white logo&#10;&#10;Description automatically generated">
            <a:extLst>
              <a:ext uri="{FF2B5EF4-FFF2-40B4-BE49-F238E27FC236}">
                <a16:creationId xmlns:a16="http://schemas.microsoft.com/office/drawing/2014/main" id="{06212035-180D-5A0D-E69C-7759A66EEF8D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0FC4034D-7101-13AA-B409-5C2BB9DD6014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666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Custom Layou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1461124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9903DA6E-6B28-CB7D-7B77-1472D5141CB4}"/>
              </a:ext>
            </a:extLst>
          </p:cNvPr>
          <p:cNvPicPr/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4" name="Picture 3" descr="A black and white logo&#10;&#10;Description automatically generated">
            <a:extLst>
              <a:ext uri="{FF2B5EF4-FFF2-40B4-BE49-F238E27FC236}">
                <a16:creationId xmlns:a16="http://schemas.microsoft.com/office/drawing/2014/main" id="{24813E19-AD4D-4A80-70BC-E10F48A51367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5" name="Picture 4" descr="A black and white logo&#10;&#10;Description automatically generated">
            <a:extLst>
              <a:ext uri="{FF2B5EF4-FFF2-40B4-BE49-F238E27FC236}">
                <a16:creationId xmlns:a16="http://schemas.microsoft.com/office/drawing/2014/main" id="{A7383DE6-4BB7-855F-22B7-289DA7B89DA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6" name="Picture 5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8BFCDA6D-E435-2C38-45B6-7886234FBD40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7" name="Picture 6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708E0023-995B-0023-14D6-597BEE3D2597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2455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roup of people in a room&#10;&#10;Description automatically generated">
            <a:extLst>
              <a:ext uri="{FF2B5EF4-FFF2-40B4-BE49-F238E27FC236}">
                <a16:creationId xmlns:a16="http://schemas.microsoft.com/office/drawing/2014/main" id="{B29CBA5B-68A2-8B53-48EA-836C1239002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pic>
        <p:nvPicPr>
          <p:cNvPr id="5" name="Picture 4" descr="A white outline of a person's head with a sword and a snake&#10;&#10;Description automatically generated">
            <a:extLst>
              <a:ext uri="{FF2B5EF4-FFF2-40B4-BE49-F238E27FC236}">
                <a16:creationId xmlns:a16="http://schemas.microsoft.com/office/drawing/2014/main" id="{AF0E96E4-FE3E-6604-0FB8-75CF4C6DFB26}"/>
              </a:ext>
            </a:extLst>
          </p:cNvPr>
          <p:cNvPicPr/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2864" y="2164405"/>
            <a:ext cx="2906272" cy="2906272"/>
          </a:xfrm>
          <a:prstGeom prst="rect">
            <a:avLst/>
          </a:prstGeom>
        </p:spPr>
      </p:pic>
      <p:pic>
        <p:nvPicPr>
          <p:cNvPr id="6" name="Picture 5" descr="A black and white logo&#10;&#10;Description automatically generated">
            <a:extLst>
              <a:ext uri="{FF2B5EF4-FFF2-40B4-BE49-F238E27FC236}">
                <a16:creationId xmlns:a16="http://schemas.microsoft.com/office/drawing/2014/main" id="{519FDCBA-21BE-F099-F083-D335CA11567F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04406" y="6386389"/>
            <a:ext cx="895927" cy="305237"/>
          </a:xfrm>
          <a:prstGeom prst="rect">
            <a:avLst/>
          </a:prstGeom>
        </p:spPr>
      </p:pic>
      <p:pic>
        <p:nvPicPr>
          <p:cNvPr id="7" name="Picture 6" descr="A black and white logo&#10;&#10;Description automatically generated">
            <a:extLst>
              <a:ext uri="{FF2B5EF4-FFF2-40B4-BE49-F238E27FC236}">
                <a16:creationId xmlns:a16="http://schemas.microsoft.com/office/drawing/2014/main" id="{F4F17937-4E19-6E1F-F5CC-0A378484A866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68816" y="6428823"/>
            <a:ext cx="895927" cy="262805"/>
          </a:xfrm>
          <a:prstGeom prst="rect">
            <a:avLst/>
          </a:prstGeom>
        </p:spPr>
      </p:pic>
      <p:pic>
        <p:nvPicPr>
          <p:cNvPr id="9" name="Picture 8" descr="A white text with circles and dots on a black background&#10;&#10;Description automatically generated">
            <a:extLst>
              <a:ext uri="{FF2B5EF4-FFF2-40B4-BE49-F238E27FC236}">
                <a16:creationId xmlns:a16="http://schemas.microsoft.com/office/drawing/2014/main" id="{2A562F9B-3829-BBF1-D1F7-3B2C2C9DD280}"/>
              </a:ext>
            </a:extLst>
          </p:cNvPr>
          <p:cNvPicPr>
            <a:picLocks noChangeAspect="1"/>
          </p:cNvPicPr>
          <p:nvPr userDrawn="1"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59375" y="6310665"/>
            <a:ext cx="617774" cy="380961"/>
          </a:xfrm>
          <a:prstGeom prst="rect">
            <a:avLst/>
          </a:prstGeom>
        </p:spPr>
      </p:pic>
      <p:pic>
        <p:nvPicPr>
          <p:cNvPr id="10" name="Picture 9" descr="A white logo with black background&#10;&#10;Description automatically generated">
            <a:extLst>
              <a:ext uri="{FF2B5EF4-FFF2-40B4-BE49-F238E27FC236}">
                <a16:creationId xmlns:a16="http://schemas.microsoft.com/office/drawing/2014/main" id="{DAE3B73B-7FFD-3F0E-9B04-33575248788A}"/>
              </a:ext>
            </a:extLst>
          </p:cNvPr>
          <p:cNvPicPr>
            <a:picLocks noChangeAspect="1"/>
          </p:cNvPicPr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650" y="6044183"/>
            <a:ext cx="923925" cy="6228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41449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2.xml"/><Relationship Id="rId7" Type="http://schemas.openxmlformats.org/officeDocument/2006/relationships/image" Target="../media/image9.png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9.png"/><Relationship Id="rId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20154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4" r:id="rId2"/>
    <p:sldLayoutId id="2147483666" r:id="rId3"/>
    <p:sldLayoutId id="2147483650" r:id="rId4"/>
    <p:sldLayoutId id="2147483700" r:id="rId5"/>
    <p:sldLayoutId id="2147483692" r:id="rId6"/>
    <p:sldLayoutId id="2147483703" r:id="rId7"/>
    <p:sldLayoutId id="2147483667" r:id="rId8"/>
    <p:sldLayoutId id="2147483709" r:id="rId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1BE80AED-A296-CD9E-2B10-745565F2659A}"/>
              </a:ext>
            </a:extLst>
          </p:cNvPr>
          <p:cNvPicPr/>
          <p:nvPr userDrawn="1"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4776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91" r:id="rId3"/>
    <p:sldLayoutId id="2147483676" r:id="rId4"/>
    <p:sldLayoutId id="2147483677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black background with a black square&#10;&#10;Description automatically generated with medium confidence">
            <a:extLst>
              <a:ext uri="{FF2B5EF4-FFF2-40B4-BE49-F238E27FC236}">
                <a16:creationId xmlns:a16="http://schemas.microsoft.com/office/drawing/2014/main" id="{213C105E-655D-7A9F-BED7-3B031F7F9798}"/>
              </a:ext>
            </a:extLst>
          </p:cNvPr>
          <p:cNvPicPr/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28540" y="0"/>
            <a:ext cx="963460" cy="963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88015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2" r:id="rId1"/>
    <p:sldLayoutId id="2147483716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hanken.fi/masters" TargetMode="Externa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875097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DD56433-EE16-3D9C-B626-A5BB74FC30B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4133015" cy="4163800"/>
          </a:xfrm>
        </p:spPr>
        <p:txBody>
          <a:bodyPr/>
          <a:lstStyle/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Accounting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Economics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Finance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Intellectual Property and Business Law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International Strategy and Sustainability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Marketing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Supply Chain Management</a:t>
            </a:r>
          </a:p>
          <a:p>
            <a:pPr marL="285750" indent="-285750">
              <a:buClrTx/>
              <a:buFont typeface="Arial" panose="020B0604020202020204" pitchFamily="34" charset="0"/>
              <a:buChar char="•"/>
            </a:pPr>
            <a:r>
              <a:rPr lang="en-GB" sz="1600" dirty="0"/>
              <a:t>Marketing and Management (Vaasa)</a:t>
            </a:r>
          </a:p>
          <a:p>
            <a:pPr lvl="1"/>
            <a:endParaRPr lang="en-GB" sz="1400" dirty="0"/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F39E420-AEEB-83B5-C9D8-633EF49B54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771307"/>
            <a:ext cx="10602433" cy="711881"/>
          </a:xfrm>
        </p:spPr>
        <p:txBody>
          <a:bodyPr/>
          <a:lstStyle/>
          <a:p>
            <a:r>
              <a:rPr lang="sv-FI" dirty="0"/>
              <a:t>ENGLANNINKIELISESSÄ MAISTERIOHJELMASSA: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613BAF74-04B4-7875-DEC1-90CB7E31AD86}"/>
              </a:ext>
            </a:extLst>
          </p:cNvPr>
          <p:cNvSpPr txBox="1">
            <a:spLocks/>
          </p:cNvSpPr>
          <p:nvPr/>
        </p:nvSpPr>
        <p:spPr>
          <a:xfrm>
            <a:off x="6096000" y="1483189"/>
            <a:ext cx="3686447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fi-FI" dirty="0"/>
          </a:p>
          <a:p>
            <a:endParaRPr lang="fi-FI" dirty="0"/>
          </a:p>
          <a:p>
            <a:r>
              <a:rPr lang="fi-FI" sz="1600" dirty="0"/>
              <a:t>Lisätietoja: </a:t>
            </a:r>
            <a:r>
              <a:rPr lang="fi-FI" sz="1600" dirty="0">
                <a:hlinkClick r:id="rId2"/>
              </a:rPr>
              <a:t>www.hanken.fi/masters</a:t>
            </a:r>
            <a:r>
              <a:rPr lang="fi-FI" sz="1600" dirty="0"/>
              <a:t> </a:t>
            </a:r>
          </a:p>
          <a:p>
            <a:endParaRPr lang="fi-FI" dirty="0"/>
          </a:p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103318106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B82A607F-99CE-34AC-EC25-311256FCEE41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z="1400" i="0" dirty="0">
                <a:solidFill>
                  <a:srgbClr val="000000"/>
                </a:solidFill>
                <a:effectLst/>
              </a:rPr>
              <a:t>Master’s Double Degree Programme </a:t>
            </a:r>
            <a:r>
              <a:rPr lang="en-GB" dirty="0">
                <a:solidFill>
                  <a:srgbClr val="000000"/>
                </a:solidFill>
              </a:rPr>
              <a:t>in 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Sustainability Reporting and Financial Analysis </a:t>
            </a:r>
            <a:r>
              <a:rPr lang="en-GB" sz="1400" i="0" dirty="0" err="1">
                <a:solidFill>
                  <a:srgbClr val="000000"/>
                </a:solidFill>
                <a:effectLst/>
              </a:rPr>
              <a:t>yhdessä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</a:rPr>
              <a:t>Umeå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</a:rPr>
              <a:t>Universitetin</a:t>
            </a:r>
            <a:r>
              <a:rPr lang="en-GB" sz="1400" i="0" dirty="0">
                <a:solidFill>
                  <a:srgbClr val="000000"/>
                </a:solidFill>
                <a:effectLst/>
              </a:rPr>
              <a:t> </a:t>
            </a:r>
            <a:r>
              <a:rPr lang="en-GB" sz="1400" i="0" dirty="0" err="1">
                <a:solidFill>
                  <a:srgbClr val="000000"/>
                </a:solidFill>
                <a:effectLst/>
              </a:rPr>
              <a:t>kanssa</a:t>
            </a:r>
            <a:endParaRPr lang="en-GB" sz="140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dirty="0" err="1">
                <a:solidFill>
                  <a:srgbClr val="000000"/>
                </a:solidFill>
              </a:rPr>
              <a:t>Double</a:t>
            </a:r>
            <a:r>
              <a:rPr lang="fi-FI" dirty="0">
                <a:solidFill>
                  <a:srgbClr val="000000"/>
                </a:solidFill>
              </a:rPr>
              <a:t> </a:t>
            </a:r>
            <a:r>
              <a:rPr lang="fi-FI" dirty="0" err="1">
                <a:solidFill>
                  <a:srgbClr val="000000"/>
                </a:solidFill>
              </a:rPr>
              <a:t>degree</a:t>
            </a:r>
            <a:r>
              <a:rPr lang="fi-FI" dirty="0">
                <a:solidFill>
                  <a:srgbClr val="000000"/>
                </a:solidFill>
              </a:rPr>
              <a:t>-ohjelmaan</a:t>
            </a:r>
            <a:r>
              <a:rPr lang="fi-FI" sz="1400" i="0" dirty="0">
                <a:solidFill>
                  <a:srgbClr val="000000"/>
                </a:solidFill>
                <a:effectLst/>
              </a:rPr>
              <a:t> sisältyy yksi lukukausi </a:t>
            </a:r>
            <a:r>
              <a:rPr lang="fi-FI" sz="1400" i="0" dirty="0" err="1">
                <a:solidFill>
                  <a:srgbClr val="000000"/>
                </a:solidFill>
                <a:effectLst/>
              </a:rPr>
              <a:t>Umeå</a:t>
            </a:r>
            <a:r>
              <a:rPr lang="fi-FI" sz="1400" i="0" dirty="0">
                <a:solidFill>
                  <a:srgbClr val="000000"/>
                </a:solidFill>
                <a:effectLst/>
              </a:rPr>
              <a:t> </a:t>
            </a:r>
            <a:r>
              <a:rPr lang="fi-FI" sz="1400" i="0" dirty="0" err="1">
                <a:solidFill>
                  <a:srgbClr val="000000"/>
                </a:solidFill>
                <a:effectLst/>
              </a:rPr>
              <a:t>Universitetissä</a:t>
            </a:r>
            <a:r>
              <a:rPr lang="fi-FI" sz="1400" i="0" dirty="0">
                <a:solidFill>
                  <a:srgbClr val="000000"/>
                </a:solidFill>
                <a:effectLst/>
              </a:rPr>
              <a:t> Uumajassa, Ruotsissa ja yksi lukukausi Hankenissa Vaasassa, Suomessa.</a:t>
            </a:r>
            <a:endParaRPr lang="en-GB" sz="1400" i="0" dirty="0">
              <a:solidFill>
                <a:srgbClr val="000000"/>
              </a:solidFill>
              <a:effectLst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D5316F-4DF4-B5AA-BCC4-B65C4CC3D4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MASTER’S DOUBLE DEGREE PROGRAMME</a:t>
            </a:r>
          </a:p>
        </p:txBody>
      </p:sp>
      <p:pic>
        <p:nvPicPr>
          <p:cNvPr id="5" name="Picture 4" descr="A logo on a black background&#10;&#10;AI-generated content may be incorrect.">
            <a:extLst>
              <a:ext uri="{FF2B5EF4-FFF2-40B4-BE49-F238E27FC236}">
                <a16:creationId xmlns:a16="http://schemas.microsoft.com/office/drawing/2014/main" id="{29E1D409-C1E6-59D1-9260-2E5EE27B6FD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78475" y="4408278"/>
            <a:ext cx="3213525" cy="12387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41705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3F29A7C6-1734-7D1A-E778-80831F867F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7588596" cy="4163800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 tarjoaa avoimia ja ilmaisia MOOC-verkkokursseja kaikille, muun muassa palvelututkimuksesta, logistiikasta ja kestävästä kehityksestä.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MOOC-kurssit järjestetään </a:t>
            </a:r>
            <a:r>
              <a:rPr lang="fi-FI" sz="1600" dirty="0" err="1"/>
              <a:t>Futurelearn</a:t>
            </a:r>
            <a:r>
              <a:rPr lang="fi-FI" sz="1600" dirty="0"/>
              <a:t>-alustan kautta. Kurssiosallistujat osallistuvat lyhyisiin luentoihin, keskusteluihin sekä etätentteihin. Kurssimateriaali soveltuu sekä puhelin- että tietokonekäyttöön.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Jos sinulla on kysyttävää Hankenin MOOC-kursseista, ole yhteydessä </a:t>
            </a:r>
            <a:r>
              <a:rPr lang="fi-FI" sz="1600" dirty="0" err="1"/>
              <a:t>Teaching</a:t>
            </a:r>
            <a:r>
              <a:rPr lang="fi-FI" sz="1600" dirty="0"/>
              <a:t> </a:t>
            </a:r>
            <a:r>
              <a:rPr lang="fi-FI" sz="1600" dirty="0" err="1"/>
              <a:t>Lab:iin</a:t>
            </a:r>
            <a:r>
              <a:rPr lang="fi-FI" sz="1600" dirty="0"/>
              <a:t>: teachinglab@hanken.fi</a:t>
            </a:r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2E4BF12-2713-D31F-B079-41E4F6FC5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>
                <a:latin typeface="+mn-lt"/>
              </a:rPr>
              <a:t>MASSIVE OPEN ONLINE COURSE (MOOC)</a:t>
            </a:r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50814944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004B065-7849-29F3-08D6-BBD19E06E5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6" y="1483189"/>
            <a:ext cx="6248352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Lukukausi ulkomailla (vaihto-opiskelu tai harjoittelu) on pakollinen osa kandidaatin tutkintoa.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 lähettää vuosittain noin 260 vaihto-opiskelijaa ulkomaille ja vastaanottaa noin 220 vaihto-opiskelijaa.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Hankenin innokkaat tutorit ottavat vastaan kaikki saapuvat vaihto-opiskelijat ja tarjoavat apua ja tukea sekä järjestävät sosiaalista ohjelmaa koko lukukauden ajan.</a:t>
            </a:r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CDF06AC-9E57-F106-E48C-03F465BE9A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OPISKELIJAVAIHTO</a:t>
            </a:r>
          </a:p>
        </p:txBody>
      </p:sp>
      <p:pic>
        <p:nvPicPr>
          <p:cNvPr id="7" name="Picture Placeholder 6" descr="A group of people standing outside a building&#10;&#10;Description automatically generated">
            <a:extLst>
              <a:ext uri="{FF2B5EF4-FFF2-40B4-BE49-F238E27FC236}">
                <a16:creationId xmlns:a16="http://schemas.microsoft.com/office/drawing/2014/main" id="{C663FBD5-C329-8467-35F4-005F5801446B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001E06-B15B-8BB3-CE06-2C74D3648CE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511573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01D15CB7-108D-55C1-8D8A-AF05B7346B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4977810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Hankenilla on yli 130 kumppaniyliopistoa yli 38 maassa.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 osallistuu aktiivisesti Erasmus+- ja </a:t>
            </a:r>
            <a:r>
              <a:rPr lang="fi-FI" sz="1600" dirty="0" err="1"/>
              <a:t>Nordplus</a:t>
            </a:r>
            <a:r>
              <a:rPr lang="fi-FI" sz="1600" dirty="0"/>
              <a:t> -ohjelmiin.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/>
              <a:t>Yhteinen </a:t>
            </a:r>
            <a:r>
              <a:rPr lang="fi-FI" sz="1600" dirty="0"/>
              <a:t>Winter School </a:t>
            </a:r>
            <a:r>
              <a:rPr lang="fi-FI" sz="1600" dirty="0" err="1"/>
              <a:t>Ekonomihögskolan</a:t>
            </a:r>
            <a:r>
              <a:rPr lang="fi-FI" sz="1600" dirty="0"/>
              <a:t> </a:t>
            </a:r>
            <a:r>
              <a:rPr lang="fi-FI" sz="1600" dirty="0" err="1"/>
              <a:t>vid</a:t>
            </a:r>
            <a:r>
              <a:rPr lang="fi-FI" sz="1600" dirty="0"/>
              <a:t> </a:t>
            </a:r>
            <a:r>
              <a:rPr lang="fi-FI" sz="1600" dirty="0" err="1"/>
              <a:t>Lunds</a:t>
            </a:r>
            <a:r>
              <a:rPr lang="fi-FI" sz="1600" dirty="0"/>
              <a:t> </a:t>
            </a:r>
            <a:r>
              <a:rPr lang="fi-FI" sz="1600" dirty="0" err="1"/>
              <a:t>universitet:in</a:t>
            </a:r>
            <a:r>
              <a:rPr lang="fi-FI" sz="1600" dirty="0"/>
              <a:t> kanssa.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fi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E2DD0EC-89A1-512F-187D-1C7E4662D2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HANKENIN KUMPPANIYLIOPISTOT</a:t>
            </a:r>
          </a:p>
        </p:txBody>
      </p:sp>
      <p:pic>
        <p:nvPicPr>
          <p:cNvPr id="4" name="Picture 3" descr="Map&#10;&#10;Description automatically generated">
            <a:extLst>
              <a:ext uri="{FF2B5EF4-FFF2-40B4-BE49-F238E27FC236}">
                <a16:creationId xmlns:a16="http://schemas.microsoft.com/office/drawing/2014/main" id="{B1EBA0D4-14B0-FAC7-8A08-CB16A08737F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135" y="1859618"/>
            <a:ext cx="5384094" cy="3594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415996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2511CE99-353E-C7F7-B117-02F862E756C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083" y="2030824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Tukee ihmisten ja organisaatioiden strategista uudistumista. Hyödyntää akateemista tutkimusta sekä kansainvälistä liiketoimintaosaamista edistääkseen kasvua.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Tarjoaa laadukkaita osaamisen kehittämiseen liittyviä ratkaisuja johtajille, johtoryhmille, tiimeille ja asiantuntijoille maailmanlaajuisesti.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Tukee ja valmentaa organisaatioita ja yksilöiden sopeutumista muutostilanteissa.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Hankenin ja Tukholman kauppakorkeakoulun omistama.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02EF7672-D746-5EB3-D472-CB1F2C2223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&amp; SSE EXECUTIVE EDUCATION</a:t>
            </a:r>
          </a:p>
        </p:txBody>
      </p:sp>
      <p:pic>
        <p:nvPicPr>
          <p:cNvPr id="7" name="Picture Placeholder 6" descr="A couple of men in suits&#10;&#10;Description automatically generated">
            <a:extLst>
              <a:ext uri="{FF2B5EF4-FFF2-40B4-BE49-F238E27FC236}">
                <a16:creationId xmlns:a16="http://schemas.microsoft.com/office/drawing/2014/main" id="{DD97036E-C6C4-724F-A168-3495EB3D674D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233E644-D183-5E7E-96CE-20AA9E545B7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491241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4A2F5B9B-4269-5B58-530B-5C24D1704D6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49349" y="2482650"/>
            <a:ext cx="647867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 </a:t>
            </a:r>
            <a:r>
              <a:rPr lang="fi-FI" sz="1600" dirty="0" err="1"/>
              <a:t>Executive</a:t>
            </a:r>
            <a:r>
              <a:rPr lang="fi-FI" sz="1600" dirty="0"/>
              <a:t> MBA on englanninkielinen täydennyskoulutusohjelma Helsingissä.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Joustavan osa-aikaisen ohjelman avulla voit kasvaa ammattilaisena, vahvistaa liiketoimintaosaamistasi ja kehittää johtamistaitojasi.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Opinnot voi aloittaa maaliskuussa tai lokakuussa ja ne voi suorittaa 1,5, 2 tai 2,5 vuodessa.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Hanken </a:t>
            </a:r>
            <a:r>
              <a:rPr lang="fi-FI" sz="1600" dirty="0" err="1"/>
              <a:t>Executive</a:t>
            </a:r>
            <a:r>
              <a:rPr lang="fi-FI" sz="1600" dirty="0"/>
              <a:t> MBA -ohjelmalla on kolme kansainvälistä akkreditointia (AACSB, AMBA, EQUIS).</a:t>
            </a:r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6A3B4FA-C203-4806-D7BC-000C9BF21A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HANKEN EXECUTIVE MBA</a:t>
            </a:r>
            <a:br>
              <a:rPr lang="en-GB" dirty="0"/>
            </a:br>
            <a:r>
              <a:rPr lang="en-GB" dirty="0"/>
              <a:t>STRATEGIC LEADERSHIP FOR IMPACT</a:t>
            </a:r>
            <a:endParaRPr lang="sv-FI" dirty="0"/>
          </a:p>
        </p:txBody>
      </p:sp>
      <p:pic>
        <p:nvPicPr>
          <p:cNvPr id="7" name="Picture Placeholder 6" descr="A group of people sitting at a table&#10;&#10;Description automatically generated">
            <a:extLst>
              <a:ext uri="{FF2B5EF4-FFF2-40B4-BE49-F238E27FC236}">
                <a16:creationId xmlns:a16="http://schemas.microsoft.com/office/drawing/2014/main" id="{9414867C-A408-917F-B7C0-B6BEAA02B218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02E9AD4-0A7A-6E0F-3A23-838F27D612A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161599658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DF748AC7-1490-6940-D37D-6FB3CB627706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DEE241F6-BD9D-811D-1F3C-0478FF979C1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Noin 16 000 alumnia 70 maassa ympäri maailmaa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Tiivis alumniverkosto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Noin 10 alumnitapahtumaa vuosittain Helsingissä ja Vaasassa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 err="1"/>
              <a:t>Hankendagen</a:t>
            </a:r>
            <a:r>
              <a:rPr lang="fi-FI" sz="1600" dirty="0"/>
              <a:t> (Helsinki ja Vaasa)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Kansainväliset alumnipäivät (Tukholma, Lontoo, Bryssel, Zürich, Berliini)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Yli 70 mentoria auttaa ja tukee vuosittain opiskelijoita ja alumneja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Aktiivista viestintää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Kuukausittainen alumnikirje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 err="1"/>
              <a:t>Magasinet</a:t>
            </a:r>
            <a:r>
              <a:rPr lang="fi-FI" sz="1600" dirty="0"/>
              <a:t> Hanken -lehti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Hanken Alumni -ryhmät Facebookissa ja LinkedInissä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fi-FI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ECCC767E-F199-0D4D-406D-0D5A022A6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HANKENIN ALUMNIT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48805D4-129F-4036-E674-CDC2B36961E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1869962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C550CC47-C8E2-B71E-8186-667213FF198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17451" y="1445920"/>
            <a:ext cx="10629508" cy="4163800"/>
          </a:xfrm>
        </p:spPr>
        <p:txBody>
          <a:bodyPr/>
          <a:lstStyle/>
          <a:p>
            <a:r>
              <a:rPr lang="fi-FI" sz="1600" dirty="0"/>
              <a:t>Hanken Business </a:t>
            </a:r>
            <a:r>
              <a:rPr lang="fi-FI" sz="1600" dirty="0" err="1"/>
              <a:t>Lab</a:t>
            </a:r>
            <a:endParaRPr lang="fi-FI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Yrityshautomo yrittäjille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Esihautomo </a:t>
            </a:r>
            <a:r>
              <a:rPr lang="fi-FI" sz="1600" dirty="0" err="1"/>
              <a:t>The</a:t>
            </a:r>
            <a:r>
              <a:rPr lang="fi-FI" sz="1600" dirty="0"/>
              <a:t> </a:t>
            </a:r>
            <a:r>
              <a:rPr lang="fi-FI" sz="1600" dirty="0" err="1"/>
              <a:t>Playground</a:t>
            </a:r>
            <a:endParaRPr lang="fi-FI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Kohderyhmä: opiskelijat, alumnit, startup-yritykset, kasvuyritykset, järjestöt ja yksilöt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Tavoitteena on auttaa jäseniä saavuttamaan merkityksellistä kasvua</a:t>
            </a:r>
          </a:p>
          <a:p>
            <a:r>
              <a:rPr lang="fi-FI" sz="1600" dirty="0" err="1"/>
              <a:t>Quantum</a:t>
            </a:r>
            <a:endParaRPr lang="fi-FI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Yritysdataa ja talousdataa sisältäviä tietokantoja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Datavetoinen arvonluonti on keskipisteessä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 err="1"/>
              <a:t>Big</a:t>
            </a:r>
            <a:r>
              <a:rPr lang="fi-FI" sz="1600" dirty="0"/>
              <a:t> datan ja vaihtoehtoisten tietojen käsittely</a:t>
            </a:r>
          </a:p>
          <a:p>
            <a:endParaRPr lang="fi-FI" dirty="0"/>
          </a:p>
          <a:p>
            <a:endParaRPr lang="fi-FI" dirty="0"/>
          </a:p>
          <a:p>
            <a:endParaRPr lang="fi-FI" dirty="0"/>
          </a:p>
          <a:p>
            <a:endParaRPr lang="sv-FI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EAE9A54B-5DE1-9967-DC0A-BD80B9DA40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BUSINESS LAB JA QUANTUM</a:t>
            </a:r>
          </a:p>
        </p:txBody>
      </p:sp>
    </p:spTree>
    <p:extLst>
      <p:ext uri="{BB962C8B-B14F-4D97-AF65-F5344CB8AC3E}">
        <p14:creationId xmlns:p14="http://schemas.microsoft.com/office/powerpoint/2010/main" val="69887161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89459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walking up stairs outside a building&#10;&#10;Description automatically generated">
            <a:extLst>
              <a:ext uri="{FF2B5EF4-FFF2-40B4-BE49-F238E27FC236}">
                <a16:creationId xmlns:a16="http://schemas.microsoft.com/office/drawing/2014/main" id="{9ECCA5DD-A67C-157E-9F2C-06C3547AB7C1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41C52440-0116-E6F7-9B48-8876ED08871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928083" y="2030824"/>
            <a:ext cx="6588595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Perustettu 1909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Yliopistostatus 1927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Oikeus kouluttaa kauppatieteiden kandidaatteja, maistereita ja tohtoreita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Vaasan yksikkö perustettiin 1980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Liikevaihto 27,3 milj. € (2024)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Taseen loppusumma 185,9 milj. € (2024)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Kansainväliset akkreditoinnit: EQUIS, AACSB ja AMBA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Kansainväliset vertailut: FT Masters in Management (57) ja US News (110)</a:t>
            </a:r>
          </a:p>
          <a:p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2EC9BA1-D14B-BF22-0EDA-0C7941EE67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199" y="856368"/>
            <a:ext cx="6908800" cy="711881"/>
          </a:xfrm>
        </p:spPr>
        <p:txBody>
          <a:bodyPr/>
          <a:lstStyle/>
          <a:p>
            <a:r>
              <a:rPr lang="sv-FI" dirty="0"/>
              <a:t>KAUPPAKORKEAKOULU HANKEN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33A7020-4848-B60E-315E-A8C8109AA0C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38605728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person standing outside a building&#10;&#10;Description automatically generated">
            <a:extLst>
              <a:ext uri="{FF2B5EF4-FFF2-40B4-BE49-F238E27FC236}">
                <a16:creationId xmlns:a16="http://schemas.microsoft.com/office/drawing/2014/main" id="{06F7B58C-F483-0EA7-9342-8150F00CEF8C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47000" y="0"/>
            <a:ext cx="4445000" cy="6858000"/>
          </a:xfr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EC731003-1640-6784-5665-1A78C730927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Opetuskielet ruotsi ja englanti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Neljä laitosta ja kielikeskus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2 815 opiskelijaa (2024)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2 690 kandidaatti- ja maisteriopiskelijaa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125 tohtorikoulutettavaa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20 % Vaasan yksikössä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307 työntekijää (2024)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Ainoa itsenäinen yliopistotasoinen kauppakorkeakoulu Suomessa</a:t>
            </a:r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1522EED-7746-8440-3D70-333FD7AF68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HANKEN TÄNÄÄN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5B641AD-36C7-0F9A-EA16-36A08EE6413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408922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31A76C8-61EB-98D0-85A5-51EBB8D48B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 dirty="0"/>
              <a:t>U</a:t>
            </a:r>
            <a:r>
              <a:rPr lang="sv-FI" dirty="0"/>
              <a:t>UTISIA </a:t>
            </a:r>
          </a:p>
        </p:txBody>
      </p:sp>
      <p:pic>
        <p:nvPicPr>
          <p:cNvPr id="7" name="Picture Placeholder 6" descr="A window with a table and chairs in it&#10;&#10;Description automatically generated">
            <a:extLst>
              <a:ext uri="{FF2B5EF4-FFF2-40B4-BE49-F238E27FC236}">
                <a16:creationId xmlns:a16="http://schemas.microsoft.com/office/drawing/2014/main" id="{2E5C0C49-C3D1-148F-F033-C1520843963F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3E42BB-218D-4F08-EAD3-F5AC46C23F76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  <p:sp>
        <p:nvSpPr>
          <p:cNvPr id="5" name="Content Placeholder 2">
            <a:extLst>
              <a:ext uri="{FF2B5EF4-FFF2-40B4-BE49-F238E27FC236}">
                <a16:creationId xmlns:a16="http://schemas.microsoft.com/office/drawing/2014/main" id="{1256CBDB-A37D-96F5-8A39-ED1D73EA8263}"/>
              </a:ext>
            </a:extLst>
          </p:cNvPr>
          <p:cNvSpPr txBox="1">
            <a:spLocks/>
          </p:cNvSpPr>
          <p:nvPr/>
        </p:nvSpPr>
        <p:spPr>
          <a:xfrm>
            <a:off x="1233612" y="1546568"/>
            <a:ext cx="6343266" cy="417671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880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4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492000" indent="-228600" algn="l" defTabSz="914400" rtl="0" eaLnBrk="1" latinLnBrk="0" hangingPunct="1"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Font typeface="Arial Narrow" panose="020B0606020202030204" pitchFamily="34" charset="0"/>
              <a:buChar char="―"/>
              <a:defRPr sz="1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r>
              <a:rPr lang="fi-FI" sz="1600" b="1" dirty="0"/>
              <a:t>Global ranking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Financial Times, Masters in Management: #57 (2024)</a:t>
            </a:r>
          </a:p>
          <a:p>
            <a:pPr marL="0" indent="0"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</a:pPr>
            <a:br>
              <a:rPr lang="fi-FI" sz="1600" dirty="0"/>
            </a:br>
            <a:r>
              <a:rPr lang="fi-FI" sz="1600" b="1" dirty="0"/>
              <a:t>Koulutus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Ennätysmäärä hakijoita 2024 (kaikkiin ohjelmiin)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Uusi englanninkielinen kandidaattiohjelma syksyllä 2024, 80 opiskelupaikkaa (1376 hakijaa). </a:t>
            </a:r>
          </a:p>
          <a:p>
            <a:pPr marL="457200" lvl="1" indent="0">
              <a:spcBef>
                <a:spcPts val="0"/>
              </a:spcBef>
              <a:spcAft>
                <a:spcPts val="0"/>
              </a:spcAft>
              <a:buNone/>
            </a:pPr>
            <a:endParaRPr lang="fi-FI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dirty="0"/>
              <a:t>Tutkimus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Korkein tieteellinen vaikuttavuus kaikista Suomen ylipistoista  (‘top 10 </a:t>
            </a:r>
            <a:r>
              <a:rPr lang="fi-FI" sz="1600" dirty="0" err="1"/>
              <a:t>index</a:t>
            </a:r>
            <a:r>
              <a:rPr lang="fi-FI" sz="1600" dirty="0"/>
              <a:t>’, Suomen Akatemia, 2023)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i-FI" sz="1600" dirty="0"/>
          </a:p>
          <a:p>
            <a:pPr marL="0" indent="0">
              <a:spcBef>
                <a:spcPts val="0"/>
              </a:spcBef>
              <a:spcAft>
                <a:spcPts val="0"/>
              </a:spcAft>
              <a:buNone/>
            </a:pPr>
            <a:r>
              <a:rPr lang="fi-FI" sz="1600" b="1" dirty="0"/>
              <a:t>ENGAGE.EU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fi-FI" sz="1600" dirty="0"/>
              <a:t>Hanken täysjäsen ENGAGE.EU-yliopistoallianssissa, johon kuuluu 9 yliopistoa, 1.11.2023 lähtien   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endParaRPr lang="fi-FI" sz="1600" dirty="0"/>
          </a:p>
          <a:p>
            <a:pPr marL="0" indent="0">
              <a:spcBef>
                <a:spcPts val="0"/>
              </a:spcBef>
              <a:buNone/>
            </a:pPr>
            <a:endParaRPr lang="fi-FI" sz="1600" dirty="0"/>
          </a:p>
          <a:p>
            <a:pPr marL="457200" lvl="1" indent="0">
              <a:buNone/>
            </a:pPr>
            <a:endParaRPr lang="fi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fi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fi-FI" sz="1600" dirty="0"/>
          </a:p>
          <a:p>
            <a:pPr marL="0" indent="0">
              <a:spcBef>
                <a:spcPts val="0"/>
              </a:spcBef>
              <a:buFont typeface="Arial" panose="020B0604020202020204" pitchFamily="34" charset="0"/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123935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window with a table and chairs in it&#10;&#10;Description automatically generated">
            <a:extLst>
              <a:ext uri="{FF2B5EF4-FFF2-40B4-BE49-F238E27FC236}">
                <a16:creationId xmlns:a16="http://schemas.microsoft.com/office/drawing/2014/main" id="{E8F9B236-415D-2D31-106F-B6A0F741BAF7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5A9EECB-25E7-EF09-01ED-5691D656FEA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6" y="1483189"/>
            <a:ext cx="6100038" cy="4827176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Ainoa itsenäinen yliopistotasoinen kauppakorkeakoulu Suomessa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Tutkimuslähtöinen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Kansainvälisesti suuntautunut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Edistää sosiaalista vastuuta kaikessa toiminnassaan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Vahvat ja monipuoliset talouselämäkontaktit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Osallistuu aktiivisesti kansalliseen ja kansainväliseen yhteistyöhön ja verkostoihin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FEBBB541-3A2D-3455-35E2-A40237F2DE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STRATEGINEN PROFILOINTI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BB2901-F81F-09E6-AD42-47F0452E534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 dirty="0"/>
          </a:p>
        </p:txBody>
      </p:sp>
    </p:spTree>
    <p:extLst>
      <p:ext uri="{BB962C8B-B14F-4D97-AF65-F5344CB8AC3E}">
        <p14:creationId xmlns:p14="http://schemas.microsoft.com/office/powerpoint/2010/main" val="3854638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4082029-DFB6-50DF-9132-40ADDCB324CB}"/>
              </a:ext>
            </a:extLst>
          </p:cNvPr>
          <p:cNvSpPr/>
          <p:nvPr/>
        </p:nvSpPr>
        <p:spPr>
          <a:xfrm>
            <a:off x="4534090" y="2610138"/>
            <a:ext cx="3043879" cy="3148574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MISSI</a:t>
            </a:r>
            <a:r>
              <a:rPr lang="fi-FI" sz="1600" b="1" dirty="0">
                <a:solidFill>
                  <a:schemeClr val="accent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O</a:t>
            </a:r>
            <a:endParaRPr lang="fi-FI" sz="1600" b="1" kern="1200" dirty="0">
              <a:solidFill>
                <a:schemeClr val="accent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endParaRPr lang="fi-FI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>
              <a:spcAft>
                <a:spcPts val="400"/>
              </a:spcAft>
            </a:pPr>
            <a:r>
              <a:rPr lang="fi-FI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Hanken on tutkimuspohjainen kauppakorkeakoulu, joka tiiviissä yhteistyössä elinkeinoelämän kanssa kasvattaa vastuullisia ammattilaisia, jotka edistävät kestävää tulevaisuutta. Itsenäisenä, vahvoja pohjoismaisia arvoja vaalivana kauppakorkeakouluna tarjoamme korkealaatuisia tutkinto-ohjelmia ruotsiksi ja englanniksi.    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C41D29-3693-90A6-D16F-634584F6D2D9}"/>
              </a:ext>
            </a:extLst>
          </p:cNvPr>
          <p:cNvSpPr/>
          <p:nvPr/>
        </p:nvSpPr>
        <p:spPr>
          <a:xfrm>
            <a:off x="821715" y="2605567"/>
            <a:ext cx="3235293" cy="2305797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1600" b="1" kern="1200" dirty="0">
                <a:solidFill>
                  <a:schemeClr val="accent1"/>
                </a:solidFill>
                <a:effectLst/>
                <a:ea typeface="Times New Roman" panose="02020603050405020304" pitchFamily="18" charset="0"/>
                <a:cs typeface="Calibri" panose="020F0502020204030204" pitchFamily="34" charset="0"/>
              </a:rPr>
              <a:t>VISIO</a:t>
            </a:r>
          </a:p>
          <a:p>
            <a:pPr algn="ctr"/>
            <a:endParaRPr lang="fi-FI" sz="1600" b="1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fi-FI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Yhä arvostetumpi kansainvälinen kauppakorkeakoulu, joka edistää sekä elinkeinoelämän ja yhteiskunnan tulevaisuutta.  </a:t>
            </a:r>
            <a:endParaRPr lang="fi-FI" sz="1600" kern="1200" dirty="0">
              <a:solidFill>
                <a:schemeClr val="tx1"/>
              </a:solidFill>
              <a:effectLst/>
              <a:ea typeface="Times New Roman" panose="02020603050405020304" pitchFamily="18" charset="0"/>
              <a:cs typeface="Calibri" panose="020F0502020204030204" pitchFamily="34" charset="0"/>
            </a:endParaRPr>
          </a:p>
        </p:txBody>
      </p:sp>
      <p:pic>
        <p:nvPicPr>
          <p:cNvPr id="7" name="Picture 6" descr="A planet with buildings and trees&#10;&#10;Description automatically generated">
            <a:extLst>
              <a:ext uri="{FF2B5EF4-FFF2-40B4-BE49-F238E27FC236}">
                <a16:creationId xmlns:a16="http://schemas.microsoft.com/office/drawing/2014/main" id="{85C315AE-A47A-83AD-FF1F-3CB875ECC647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2107" y="-71131"/>
            <a:ext cx="4471173" cy="301743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BA12C680-F2E1-98C8-6092-EE14BA1957C4}"/>
              </a:ext>
            </a:extLst>
          </p:cNvPr>
          <p:cNvSpPr txBox="1"/>
          <p:nvPr/>
        </p:nvSpPr>
        <p:spPr>
          <a:xfrm>
            <a:off x="519586" y="590240"/>
            <a:ext cx="11525373" cy="13849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sv-FI" sz="3600" dirty="0">
                <a:latin typeface="+mj-lt"/>
              </a:rPr>
              <a:t>HANKEN STRATEGIA 2030: </a:t>
            </a:r>
            <a:endParaRPr lang="sv-FI" sz="3600" b="0" i="0" u="none" strike="noStrike" baseline="0" dirty="0">
              <a:latin typeface="+mj-lt"/>
            </a:endParaRPr>
          </a:p>
          <a:p>
            <a:pPr algn="ctr"/>
            <a:r>
              <a:rPr lang="sv-FI" sz="2400" b="1" i="0" u="none" strike="noStrike" baseline="0" dirty="0">
                <a:solidFill>
                  <a:schemeClr val="accent1"/>
                </a:solidFill>
                <a:latin typeface="+mj-lt"/>
              </a:rPr>
              <a:t>KANSAINVÄLISEN SUOMEN JA </a:t>
            </a:r>
          </a:p>
          <a:p>
            <a:pPr algn="ctr"/>
            <a:r>
              <a:rPr lang="sv-FI" sz="2400" b="1" i="0" u="none" strike="noStrike" baseline="0" dirty="0">
                <a:solidFill>
                  <a:schemeClr val="accent1"/>
                </a:solidFill>
                <a:latin typeface="+mj-lt"/>
              </a:rPr>
              <a:t>KESTÄVÄN MAAILMAN PUOLESTA </a:t>
            </a:r>
            <a:endParaRPr lang="sv-FI" sz="2400" b="1" dirty="0">
              <a:solidFill>
                <a:schemeClr val="accent1"/>
              </a:solidFill>
              <a:latin typeface="+mj-lt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4ACA87D-36FA-457F-429D-7F6A6C3C9AE0}"/>
              </a:ext>
            </a:extLst>
          </p:cNvPr>
          <p:cNvSpPr/>
          <p:nvPr/>
        </p:nvSpPr>
        <p:spPr>
          <a:xfrm>
            <a:off x="8124619" y="2605567"/>
            <a:ext cx="3043879" cy="1259950"/>
          </a:xfrm>
          <a:prstGeom prst="rect">
            <a:avLst/>
          </a:prstGeom>
          <a:noFill/>
          <a:ln w="635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fi-FI" sz="1600" b="1" dirty="0">
                <a:solidFill>
                  <a:schemeClr val="accent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ARVOT</a:t>
            </a:r>
          </a:p>
          <a:p>
            <a:pPr algn="ctr"/>
            <a:endParaRPr lang="fi-FI" sz="1600" b="1" dirty="0">
              <a:solidFill>
                <a:schemeClr val="tx1"/>
              </a:solidFill>
              <a:ea typeface="Times New Roman" panose="02020603050405020304" pitchFamily="18" charset="0"/>
              <a:cs typeface="Calibri" panose="020F0502020204030204" pitchFamily="34" charset="0"/>
            </a:endParaRPr>
          </a:p>
          <a:p>
            <a:pPr algn="ctr"/>
            <a:r>
              <a:rPr lang="fi-FI" sz="1600" dirty="0">
                <a:solidFill>
                  <a:schemeClr val="tx1"/>
                </a:solidFill>
                <a:ea typeface="Times New Roman" panose="02020603050405020304" pitchFamily="18" charset="0"/>
                <a:cs typeface="Calibri" panose="020F0502020204030204" pitchFamily="34" charset="0"/>
              </a:rPr>
              <a:t>Yhteisömme ominaisuudet ovat yhdenvertaisuus, avoimuus ja integriteetti ja keskitymme korkeaan laatuun, jatkuvaan edistykseen ja kestävään kehitykseen.   </a:t>
            </a:r>
          </a:p>
        </p:txBody>
      </p:sp>
    </p:spTree>
    <p:extLst>
      <p:ext uri="{BB962C8B-B14F-4D97-AF65-F5344CB8AC3E}">
        <p14:creationId xmlns:p14="http://schemas.microsoft.com/office/powerpoint/2010/main" val="112649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583C9A52-815B-0EDE-5C98-105590AFDB3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52870" y="1483188"/>
            <a:ext cx="9655350" cy="4163800"/>
          </a:xfrm>
        </p:spPr>
        <p:txBody>
          <a:bodyPr/>
          <a:lstStyle/>
          <a:p>
            <a:r>
              <a:rPr lang="fi-FI" sz="1600" dirty="0"/>
              <a:t>Keskukset toimivat Hankenin laitosten yhteydessä ja niillä on tiiviit suhteet elinkeinoelämään. </a:t>
            </a:r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749BCF-C40E-EEE0-4AF4-8AC2A4E983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TUTKIMUS- JA OSAAMISKESKUKSET</a:t>
            </a:r>
          </a:p>
        </p:txBody>
      </p:sp>
      <p:graphicFrame>
        <p:nvGraphicFramePr>
          <p:cNvPr id="4" name="Table 12">
            <a:extLst>
              <a:ext uri="{FF2B5EF4-FFF2-40B4-BE49-F238E27FC236}">
                <a16:creationId xmlns:a16="http://schemas.microsoft.com/office/drawing/2014/main" id="{8474617A-2A31-2752-A503-DE84287697A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7004073"/>
              </p:ext>
            </p:extLst>
          </p:nvPr>
        </p:nvGraphicFramePr>
        <p:xfrm>
          <a:off x="966718" y="1879466"/>
          <a:ext cx="8251709" cy="3545840"/>
        </p:xfrm>
        <a:graphic>
          <a:graphicData uri="http://schemas.openxmlformats.org/drawingml/2006/table">
            <a:tbl>
              <a:tblPr firstRow="1" bandRow="1">
                <a:tableStyleId>{16D9F66E-5EB9-4882-86FB-DCBF35E3C3E4}</a:tableStyleId>
              </a:tblPr>
              <a:tblGrid>
                <a:gridCol w="2369699">
                  <a:extLst>
                    <a:ext uri="{9D8B030D-6E8A-4147-A177-3AD203B41FA5}">
                      <a16:colId xmlns:a16="http://schemas.microsoft.com/office/drawing/2014/main" val="1966896092"/>
                    </a:ext>
                  </a:extLst>
                </a:gridCol>
                <a:gridCol w="5882010">
                  <a:extLst>
                    <a:ext uri="{9D8B030D-6E8A-4147-A177-3AD203B41FA5}">
                      <a16:colId xmlns:a16="http://schemas.microsoft.com/office/drawing/2014/main" val="114348308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GB" sz="1400" noProof="0" dirty="0">
                          <a:latin typeface="+mn-lt"/>
                        </a:rPr>
                        <a:t>CCR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b="0" noProof="0" dirty="0"/>
                        <a:t>Centre for Corporate Responsibility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8369799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CERS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Centre for Relationship Marketing and Service Management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5949009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EPCE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 err="1"/>
                        <a:t>Erling</a:t>
                      </a:r>
                      <a:r>
                        <a:rPr lang="en-GB" sz="1600" noProof="0" dirty="0"/>
                        <a:t>-Persson Centre for Entrepreneurship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58634196"/>
                  </a:ext>
                </a:extLst>
              </a:tr>
              <a:tr h="431185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GODESS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Gender, Organisation Diversity, Equality and Social Sustainability in Transnational Times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0016506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GB" sz="1400" b="1" noProof="0" dirty="0">
                        <a:latin typeface="+mj-lt"/>
                      </a:endParaRP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Hanken Centre for Accounting, Finance and Governance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8921960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Helsinki GSE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Helsinki Graduate School of Economics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8920152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HUMLOG Institute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/>
                        <a:t>The Humanitarian Logistics and Supply Chain Research Institute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444467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IPR University Centre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Centre for Intellectual Property Rights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683768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GB" sz="1400" b="1" noProof="0" dirty="0">
                          <a:latin typeface="+mn-lt"/>
                        </a:rPr>
                        <a:t>WCEFIR</a:t>
                      </a:r>
                    </a:p>
                  </a:txBody>
                  <a:tcP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GB" sz="1600" noProof="0" dirty="0"/>
                        <a:t>Wallenberg Centre for Financial Research</a:t>
                      </a:r>
                    </a:p>
                  </a:txBody>
                  <a:tcP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904014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3383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Placeholder 6" descr="A group of people in a room&#10;&#10;Description automatically generated">
            <a:extLst>
              <a:ext uri="{FF2B5EF4-FFF2-40B4-BE49-F238E27FC236}">
                <a16:creationId xmlns:a16="http://schemas.microsoft.com/office/drawing/2014/main" id="{AAB59467-77DA-D3EB-336B-A6C89F9594A2}"/>
              </a:ext>
            </a:extLst>
          </p:cNvPr>
          <p:cNvPicPr>
            <a:picLocks noGrp="1" noChangeAspect="1"/>
          </p:cNvPicPr>
          <p:nvPr>
            <p:ph type="pic" sz="quarter" idx="1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52AA559F-D749-54AC-786F-38AD7A51E1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6195731" cy="4827176"/>
          </a:xfrm>
        </p:spPr>
        <p:txBody>
          <a:bodyPr/>
          <a:lstStyle/>
          <a:p>
            <a:r>
              <a:rPr lang="fi-FI" sz="1600" dirty="0"/>
              <a:t>Yhdistetty kandidaatin ja maisterin tutkinto (3+2 vuotta)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Opetus pääasiassa ruotsiksi, mutta kursseja järjestetään myös englanniksi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Vuosittain hyväksytään noin 300 uutta opiskelijaa, joista noin 250 yhteishaun kautta kauppatieteelliseen koulutukseen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Englanninkielinen Bachelor in Business -ohjelma alkaa vuonna 2024, 80 opiskelupaikkaa.</a:t>
            </a:r>
          </a:p>
          <a:p>
            <a:r>
              <a:rPr lang="fi-FI" sz="1600" dirty="0"/>
              <a:t>Maisterintutkinto (2 vuotta)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Opetuskielet ruotsi ja englanti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Vuosittain hyväksytään noin 140 uutta opiskelijaa</a:t>
            </a:r>
          </a:p>
          <a:p>
            <a:r>
              <a:rPr lang="fi-FI" sz="1600" dirty="0"/>
              <a:t>Tohtorikoulutus (4 vuotta)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Opetus pääasiassa englanniksi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fi-FI" sz="1600" dirty="0"/>
              <a:t>Tavoitteena 14 tohtorin valmistuminen vuosittain</a:t>
            </a:r>
          </a:p>
          <a:p>
            <a:endParaRPr lang="sv-FI" sz="1600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8B8F9AFD-3679-A071-DD5F-946E66CDEB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TUTKINTO-OHJELMAT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DD94937-2898-E943-E47E-EF4ADF8AAEF5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endParaRPr lang="sv-FI"/>
          </a:p>
        </p:txBody>
      </p:sp>
    </p:spTree>
    <p:extLst>
      <p:ext uri="{BB962C8B-B14F-4D97-AF65-F5344CB8AC3E}">
        <p14:creationId xmlns:p14="http://schemas.microsoft.com/office/powerpoint/2010/main" val="20008655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2B0BB3A-BBFF-83C6-F4F5-4A6B56A3C999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68325" y="1483189"/>
            <a:ext cx="3792773" cy="4163800"/>
          </a:xfrm>
        </p:spPr>
        <p:txBody>
          <a:bodyPr/>
          <a:lstStyle/>
          <a:p>
            <a:r>
              <a:rPr lang="fi-FI" sz="1600" dirty="0"/>
              <a:t>Pääaineet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Yrittäjyys ja johtaminen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Rahoitus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Johtaminen ja organisaatiot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Kauppaoikeus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Markkinointi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Taloustiede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Laskentatoimi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Logistiikka ja yritysvastuu (maisteri- ja tohtoritutkinnoissa)</a:t>
            </a:r>
          </a:p>
          <a:p>
            <a:endParaRPr lang="fi-FI" sz="1600" dirty="0"/>
          </a:p>
          <a:p>
            <a:endParaRPr lang="sv-FI" sz="16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DEE9F05-CAAC-EA82-A485-0D960904A0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FI" dirty="0"/>
              <a:t>AINEET</a:t>
            </a:r>
          </a:p>
        </p:txBody>
      </p:sp>
      <p:sp>
        <p:nvSpPr>
          <p:cNvPr id="4" name="Subtitle 1">
            <a:extLst>
              <a:ext uri="{FF2B5EF4-FFF2-40B4-BE49-F238E27FC236}">
                <a16:creationId xmlns:a16="http://schemas.microsoft.com/office/drawing/2014/main" id="{E12DBCC9-A41D-D510-2A66-08E8938A6C57}"/>
              </a:ext>
            </a:extLst>
          </p:cNvPr>
          <p:cNvSpPr txBox="1">
            <a:spLocks/>
          </p:cNvSpPr>
          <p:nvPr/>
        </p:nvSpPr>
        <p:spPr>
          <a:xfrm>
            <a:off x="5491223" y="1483188"/>
            <a:ext cx="3792773" cy="4163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i-FI" sz="1600" dirty="0"/>
              <a:t>Muut aineet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Tietojenkäsittely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Tilastotiede</a:t>
            </a:r>
          </a:p>
          <a:p>
            <a:endParaRPr lang="fi-FI" sz="1600" dirty="0"/>
          </a:p>
          <a:p>
            <a:r>
              <a:rPr lang="fi-FI" sz="1600" dirty="0"/>
              <a:t>Kielet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Ruotsi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Suomi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Englanti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Ranska</a:t>
            </a:r>
          </a:p>
          <a:p>
            <a:endParaRPr lang="sv-FI" sz="1600" dirty="0"/>
          </a:p>
        </p:txBody>
      </p:sp>
      <p:sp>
        <p:nvSpPr>
          <p:cNvPr id="6" name="Subtitle 1">
            <a:extLst>
              <a:ext uri="{FF2B5EF4-FFF2-40B4-BE49-F238E27FC236}">
                <a16:creationId xmlns:a16="http://schemas.microsoft.com/office/drawing/2014/main" id="{545BC48B-B238-57FC-5EC1-D5A88C4BD63B}"/>
              </a:ext>
            </a:extLst>
          </p:cNvPr>
          <p:cNvSpPr txBox="1">
            <a:spLocks/>
          </p:cNvSpPr>
          <p:nvPr/>
        </p:nvSpPr>
        <p:spPr>
          <a:xfrm>
            <a:off x="7079019" y="3177309"/>
            <a:ext cx="1958655" cy="112887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 dirty="0"/>
              <a:t>Saksa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1600"/>
              <a:t>Espanja</a:t>
            </a: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02431321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HANKEN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A2B3B0"/>
      </a:accent5>
      <a:accent6>
        <a:srgbClr val="DBDFC7"/>
      </a:accent6>
      <a:hlink>
        <a:srgbClr val="B7AF67"/>
      </a:hlink>
      <a:folHlink>
        <a:srgbClr val="A2B3B0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F0427BED-7417-4811-B74B-AD78AE8E393B}"/>
    </a:ext>
  </a:extLst>
</a:theme>
</file>

<file path=ppt/theme/theme2.xml><?xml version="1.0" encoding="utf-8"?>
<a:theme xmlns:a="http://schemas.openxmlformats.org/drawingml/2006/main" name="Custom Design">
  <a:themeElements>
    <a:clrScheme name="Custom 1">
      <a:dk1>
        <a:srgbClr val="262626"/>
      </a:dk1>
      <a:lt1>
        <a:sysClr val="window" lastClr="FFFFFF"/>
      </a:lt1>
      <a:dk2>
        <a:srgbClr val="7C8735"/>
      </a:dk2>
      <a:lt2>
        <a:srgbClr val="FFFFFF"/>
      </a:lt2>
      <a:accent1>
        <a:srgbClr val="07758C"/>
      </a:accent1>
      <a:accent2>
        <a:srgbClr val="B7AF67"/>
      </a:accent2>
      <a:accent3>
        <a:srgbClr val="E7AEA0"/>
      </a:accent3>
      <a:accent4>
        <a:srgbClr val="DE7143"/>
      </a:accent4>
      <a:accent5>
        <a:srgbClr val="7DA4A1"/>
      </a:accent5>
      <a:accent6>
        <a:srgbClr val="A2B3B0"/>
      </a:accent6>
      <a:hlink>
        <a:srgbClr val="B7AF67"/>
      </a:hlink>
      <a:folHlink>
        <a:srgbClr val="A2B3B0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45210BC-1AB3-49B6-93B0-1831588C30A2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Custom 1">
      <a:majorFont>
        <a:latin typeface="Aptos ExtraBold"/>
        <a:ea typeface=""/>
        <a:cs typeface=""/>
      </a:majorFont>
      <a:minorFont>
        <a:latin typeface="Apto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TT 2024-06-13 XS - web photos.pptx" id="{5258CBB7-F477-4912-913C-A84DC54826A7}" vid="{08448932-94F0-49BA-80E1-D3E64809938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e5632ad3-7c0f-488d-a5e8-26b18da0eb7a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C384EF400343B4385B2B2F14046597D" ma:contentTypeVersion="16" ma:contentTypeDescription="Create a new document." ma:contentTypeScope="" ma:versionID="fa3594f6ae212de8e922c5e13c4444b2">
  <xsd:schema xmlns:xsd="http://www.w3.org/2001/XMLSchema" xmlns:xs="http://www.w3.org/2001/XMLSchema" xmlns:p="http://schemas.microsoft.com/office/2006/metadata/properties" xmlns:ns3="e5632ad3-7c0f-488d-a5e8-26b18da0eb7a" xmlns:ns4="d867e5a5-5a72-4279-b3fe-d5c726f7d865" targetNamespace="http://schemas.microsoft.com/office/2006/metadata/properties" ma:root="true" ma:fieldsID="d2c33f5e16b83a34627cec85799951ba" ns3:_="" ns4:_="">
    <xsd:import namespace="e5632ad3-7c0f-488d-a5e8-26b18da0eb7a"/>
    <xsd:import namespace="d867e5a5-5a72-4279-b3fe-d5c726f7d865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5632ad3-7c0f-488d-a5e8-26b18da0eb7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867e5a5-5a72-4279-b3fe-d5c726f7d865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E62541A-038B-402C-BC69-C05800DAC239}">
  <ds:schemaRefs>
    <ds:schemaRef ds:uri="http://purl.org/dc/terms/"/>
    <ds:schemaRef ds:uri="http://www.w3.org/XML/1998/namespace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d867e5a5-5a72-4279-b3fe-d5c726f7d865"/>
    <ds:schemaRef ds:uri="http://schemas.microsoft.com/office/2006/metadata/properties"/>
    <ds:schemaRef ds:uri="http://schemas.microsoft.com/office/infopath/2007/PartnerControls"/>
    <ds:schemaRef ds:uri="e5632ad3-7c0f-488d-a5e8-26b18da0eb7a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C809E991-5917-427A-A7AF-EE3EC309EFFA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F28DDC9-50AB-4FFA-9FB5-BB7BA2916A1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5632ad3-7c0f-488d-a5e8-26b18da0eb7a"/>
    <ds:schemaRef ds:uri="d867e5a5-5a72-4279-b3fe-d5c726f7d865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332</TotalTime>
  <Words>902</Words>
  <Application>Microsoft Office PowerPoint</Application>
  <PresentationFormat>Widescreen</PresentationFormat>
  <Paragraphs>170</Paragraphs>
  <Slides>19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19</vt:i4>
      </vt:variant>
    </vt:vector>
  </HeadingPairs>
  <TitlesOfParts>
    <vt:vector size="24" baseType="lpstr">
      <vt:lpstr>Arial</vt:lpstr>
      <vt:lpstr>Times New Roman</vt:lpstr>
      <vt:lpstr>Office Theme</vt:lpstr>
      <vt:lpstr>Custom Design</vt:lpstr>
      <vt:lpstr>1_Custom Design</vt:lpstr>
      <vt:lpstr>PowerPoint Presentation</vt:lpstr>
      <vt:lpstr>KAUPPAKORKEAKOULU HANKEN</vt:lpstr>
      <vt:lpstr>HANKEN TÄNÄÄN</vt:lpstr>
      <vt:lpstr>UUTISIA </vt:lpstr>
      <vt:lpstr>STRATEGINEN PROFILOINTI</vt:lpstr>
      <vt:lpstr>PowerPoint Presentation</vt:lpstr>
      <vt:lpstr>TUTKIMUS- JA OSAAMISKESKUKSET</vt:lpstr>
      <vt:lpstr>TUTKINTO-OHJELMAT</vt:lpstr>
      <vt:lpstr>AINEET</vt:lpstr>
      <vt:lpstr>ENGLANNINKIELISESSÄ MAISTERIOHJELMASSA:</vt:lpstr>
      <vt:lpstr>MASTER’S DOUBLE DEGREE PROGRAMME</vt:lpstr>
      <vt:lpstr>MASSIVE OPEN ONLINE COURSE (MOOC)</vt:lpstr>
      <vt:lpstr>OPISKELIJAVAIHTO</vt:lpstr>
      <vt:lpstr>HANKENIN KUMPPANIYLIOPISTOT</vt:lpstr>
      <vt:lpstr>HANKEN &amp; SSE EXECUTIVE EDUCATION</vt:lpstr>
      <vt:lpstr>HANKEN EXECUTIVE MBA STRATEGIC LEADERSHIP FOR IMPACT</vt:lpstr>
      <vt:lpstr>HANKENIN ALUMNIT</vt:lpstr>
      <vt:lpstr>HANKEN BUSINESS LAB JA QUANTUM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Kajsa Quinterno</dc:creator>
  <cp:lastModifiedBy>Matilda Saarinen</cp:lastModifiedBy>
  <cp:revision>26</cp:revision>
  <dcterms:created xsi:type="dcterms:W3CDTF">2024-06-13T10:11:02Z</dcterms:created>
  <dcterms:modified xsi:type="dcterms:W3CDTF">2025-06-03T10:06:26Z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0x010100AC384EF400343B4385B2B2F14046597D</vt:lpwstr>
  </property>
</Properties>
</file>