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73" r:id="rId5"/>
    <p:sldMasterId id="2147483678" r:id="rId6"/>
  </p:sldMasterIdLst>
  <p:sldIdLst>
    <p:sldId id="257" r:id="rId7"/>
    <p:sldId id="258" r:id="rId8"/>
    <p:sldId id="259" r:id="rId9"/>
    <p:sldId id="260" r:id="rId10"/>
    <p:sldId id="275" r:id="rId11"/>
    <p:sldId id="261" r:id="rId12"/>
    <p:sldId id="262" r:id="rId13"/>
    <p:sldId id="263" r:id="rId14"/>
    <p:sldId id="264" r:id="rId15"/>
    <p:sldId id="276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</p:sldIdLst>
  <p:sldSz cx="12192000" cy="6858000"/>
  <p:notesSz cx="6858000" cy="9144000"/>
  <p:defaultTextStyle>
    <a:defPPr>
      <a:defRPr lang="sv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96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144590497@N04/albums" TargetMode="External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144590497@N04/albums" TargetMode="External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gif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gif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8.gi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outline of a person's head with a sword and a snake&#10;&#10;Description automatically generated">
            <a:extLst>
              <a:ext uri="{FF2B5EF4-FFF2-40B4-BE49-F238E27FC236}">
                <a16:creationId xmlns:a16="http://schemas.microsoft.com/office/drawing/2014/main" id="{348E896C-3938-F676-C97C-FC1FEB92B559}"/>
              </a:ext>
            </a:extLst>
          </p:cNvPr>
          <p:cNvPicPr/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2864" y="2164405"/>
            <a:ext cx="2906272" cy="2906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7250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0EF368AB-F5F7-BA8E-4B86-A3547BC0E19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268325" y="1483189"/>
            <a:ext cx="9655350" cy="482717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Body</a:t>
            </a:r>
            <a:endParaRPr lang="sv-FI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CF397021-2515-5A0C-F3D6-793E6F2EA0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771307"/>
            <a:ext cx="10085475" cy="711881"/>
          </a:xfrm>
          <a:prstGeom prst="rect">
            <a:avLst/>
          </a:prstGeom>
        </p:spPr>
        <p:txBody>
          <a:bodyPr/>
          <a:lstStyle>
            <a:lvl1pPr>
              <a:defRPr sz="3600" b="1"/>
            </a:lvl1pPr>
          </a:lstStyle>
          <a:p>
            <a:r>
              <a:rPr lang="en-US" dirty="0"/>
              <a:t>HEADLINE</a:t>
            </a:r>
            <a:endParaRPr lang="sv-FI" dirty="0"/>
          </a:p>
        </p:txBody>
      </p:sp>
    </p:spTree>
    <p:extLst>
      <p:ext uri="{BB962C8B-B14F-4D97-AF65-F5344CB8AC3E}">
        <p14:creationId xmlns:p14="http://schemas.microsoft.com/office/powerpoint/2010/main" val="18040279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15FE1C6-BF05-D0A1-C40D-D42F0308DB1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747000" y="0"/>
            <a:ext cx="4445000" cy="685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4A670ACB-D68A-2335-E54D-D2150C75D43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268325" y="1483189"/>
            <a:ext cx="6478675" cy="482717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Body</a:t>
            </a:r>
            <a:endParaRPr lang="sv-FI" dirty="0"/>
          </a:p>
        </p:txBody>
      </p:sp>
      <p:sp>
        <p:nvSpPr>
          <p:cNvPr id="3" name="Title 8">
            <a:extLst>
              <a:ext uri="{FF2B5EF4-FFF2-40B4-BE49-F238E27FC236}">
                <a16:creationId xmlns:a16="http://schemas.microsoft.com/office/drawing/2014/main" id="{54F743ED-BAAB-559B-9D73-E84B80B125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1" y="771307"/>
            <a:ext cx="6908800" cy="711881"/>
          </a:xfrm>
          <a:prstGeom prst="rect">
            <a:avLst/>
          </a:prstGeom>
        </p:spPr>
        <p:txBody>
          <a:bodyPr/>
          <a:lstStyle>
            <a:lvl1pPr>
              <a:defRPr sz="3600" b="1"/>
            </a:lvl1pPr>
          </a:lstStyle>
          <a:p>
            <a:r>
              <a:rPr lang="en-US" dirty="0"/>
              <a:t>HEADLINE</a:t>
            </a:r>
            <a:endParaRPr lang="sv-FI" dirty="0"/>
          </a:p>
        </p:txBody>
      </p:sp>
      <p:sp>
        <p:nvSpPr>
          <p:cNvPr id="4" name="Text Placeholder 15">
            <a:extLst>
              <a:ext uri="{FF2B5EF4-FFF2-40B4-BE49-F238E27FC236}">
                <a16:creationId xmlns:a16="http://schemas.microsoft.com/office/drawing/2014/main" id="{D0861134-6525-AA76-0779-90E2FCDCED3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234056" y="0"/>
            <a:ext cx="957943" cy="957943"/>
          </a:xfrm>
          <a:prstGeom prst="rect">
            <a:avLst/>
          </a:prstGeo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>
              <a:defRPr>
                <a:noFill/>
              </a:defRPr>
            </a:lvl1pPr>
          </a:lstStyle>
          <a:p>
            <a:pPr lvl="0"/>
            <a:r>
              <a:rPr lang="en-US" dirty="0"/>
              <a:t> </a:t>
            </a:r>
            <a:endParaRPr lang="sv-FI" dirty="0"/>
          </a:p>
        </p:txBody>
      </p:sp>
    </p:spTree>
    <p:extLst>
      <p:ext uri="{BB962C8B-B14F-4D97-AF65-F5344CB8AC3E}">
        <p14:creationId xmlns:p14="http://schemas.microsoft.com/office/powerpoint/2010/main" val="36957658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518A5E7D-C6E5-D802-4545-A61718B8E47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268325" y="1483189"/>
            <a:ext cx="6478675" cy="482717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Body</a:t>
            </a:r>
            <a:endParaRPr lang="sv-FI" dirty="0"/>
          </a:p>
        </p:txBody>
      </p:sp>
      <p:sp>
        <p:nvSpPr>
          <p:cNvPr id="4" name="Title 8">
            <a:extLst>
              <a:ext uri="{FF2B5EF4-FFF2-40B4-BE49-F238E27FC236}">
                <a16:creationId xmlns:a16="http://schemas.microsoft.com/office/drawing/2014/main" id="{A8A0A887-1048-3E42-5E1F-4A06E66E985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1" y="771307"/>
            <a:ext cx="6908800" cy="711881"/>
          </a:xfrm>
          <a:prstGeom prst="rect">
            <a:avLst/>
          </a:prstGeom>
        </p:spPr>
        <p:txBody>
          <a:bodyPr/>
          <a:lstStyle>
            <a:lvl1pPr>
              <a:defRPr sz="3600" b="1"/>
            </a:lvl1pPr>
          </a:lstStyle>
          <a:p>
            <a:r>
              <a:rPr lang="en-US" dirty="0"/>
              <a:t>HEADLINE</a:t>
            </a:r>
            <a:endParaRPr lang="sv-FI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B4FE4EA-4568-0CA0-358A-EBE70AB6C1B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228541" y="0"/>
            <a:ext cx="963460" cy="963460"/>
          </a:xfrm>
          <a:prstGeom prst="rect">
            <a:avLst/>
          </a:prstGeo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>
              <a:defRPr>
                <a:noFill/>
              </a:defRPr>
            </a:lvl1pPr>
          </a:lstStyle>
          <a:p>
            <a:pPr lvl="0"/>
            <a:r>
              <a:rPr lang="en-US" dirty="0"/>
              <a:t> </a:t>
            </a:r>
            <a:endParaRPr lang="sv-FI" dirty="0"/>
          </a:p>
        </p:txBody>
      </p:sp>
      <p:sp>
        <p:nvSpPr>
          <p:cNvPr id="2" name="Picture Placeholder 5">
            <a:extLst>
              <a:ext uri="{FF2B5EF4-FFF2-40B4-BE49-F238E27FC236}">
                <a16:creationId xmlns:a16="http://schemas.microsoft.com/office/drawing/2014/main" id="{96C4213F-385A-070F-6DA4-C168EBA5583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747000" y="0"/>
            <a:ext cx="4445000" cy="685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6630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8676165B-DB4D-029D-FD6E-37E23BA43992}"/>
              </a:ext>
            </a:extLst>
          </p:cNvPr>
          <p:cNvGrpSpPr/>
          <p:nvPr userDrawn="1"/>
        </p:nvGrpSpPr>
        <p:grpSpPr>
          <a:xfrm>
            <a:off x="-614" y="5648960"/>
            <a:ext cx="12192614" cy="1209040"/>
            <a:chOff x="10187" y="5650031"/>
            <a:chExt cx="12181813" cy="1207969"/>
          </a:xfrm>
        </p:grpSpPr>
        <p:pic>
          <p:nvPicPr>
            <p:cNvPr id="11" name="Picture 10" descr="A group of people walking in a hallway&#10;&#10;Description automatically generated">
              <a:extLst>
                <a:ext uri="{FF2B5EF4-FFF2-40B4-BE49-F238E27FC236}">
                  <a16:creationId xmlns:a16="http://schemas.microsoft.com/office/drawing/2014/main" id="{2E747453-987F-9411-64F2-2F8979C322BC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470689" y="5650619"/>
              <a:ext cx="1756826" cy="1207381"/>
            </a:xfrm>
            <a:prstGeom prst="rect">
              <a:avLst/>
            </a:prstGeom>
          </p:spPr>
        </p:pic>
        <p:pic>
          <p:nvPicPr>
            <p:cNvPr id="12" name="Picture 11" descr="A room with tables and chairs&#10;&#10;Description automatically generated">
              <a:extLst>
                <a:ext uri="{FF2B5EF4-FFF2-40B4-BE49-F238E27FC236}">
                  <a16:creationId xmlns:a16="http://schemas.microsoft.com/office/drawing/2014/main" id="{F65ECF6A-BC4A-0CEA-68D1-FFCFBE09DABD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974062" y="5650031"/>
              <a:ext cx="2217938" cy="1206000"/>
            </a:xfrm>
            <a:prstGeom prst="rect">
              <a:avLst/>
            </a:prstGeom>
          </p:spPr>
        </p:pic>
        <p:pic>
          <p:nvPicPr>
            <p:cNvPr id="13" name="Picture 12" descr="A high angle view of people sitting at tables&#10;&#10;Description automatically generated">
              <a:extLst>
                <a:ext uri="{FF2B5EF4-FFF2-40B4-BE49-F238E27FC236}">
                  <a16:creationId xmlns:a16="http://schemas.microsoft.com/office/drawing/2014/main" id="{9447AEDB-2D0A-E33C-8522-869BC9287BF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27131" y="5650031"/>
              <a:ext cx="1812069" cy="1206000"/>
            </a:xfrm>
            <a:prstGeom prst="rect">
              <a:avLst/>
            </a:prstGeom>
          </p:spPr>
        </p:pic>
        <p:pic>
          <p:nvPicPr>
            <p:cNvPr id="14" name="Picture 13" descr="Long room with blue floor and tables and chairs&#10;&#10;Description automatically generated">
              <a:extLst>
                <a:ext uri="{FF2B5EF4-FFF2-40B4-BE49-F238E27FC236}">
                  <a16:creationId xmlns:a16="http://schemas.microsoft.com/office/drawing/2014/main" id="{FA1D1714-A423-AE2F-69A5-7DDE5A79BB1A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187" y="5652000"/>
              <a:ext cx="1457698" cy="1206000"/>
            </a:xfrm>
            <a:prstGeom prst="rect">
              <a:avLst/>
            </a:prstGeom>
          </p:spPr>
        </p:pic>
        <p:pic>
          <p:nvPicPr>
            <p:cNvPr id="15" name="Picture 14" descr="Several flags in front of a building&#10;&#10;Description automatically generated">
              <a:extLst>
                <a:ext uri="{FF2B5EF4-FFF2-40B4-BE49-F238E27FC236}">
                  <a16:creationId xmlns:a16="http://schemas.microsoft.com/office/drawing/2014/main" id="{37901D36-0952-2001-0017-E46F4EDDFF6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53537" y="5650031"/>
              <a:ext cx="1929599" cy="1206000"/>
            </a:xfrm>
            <a:prstGeom prst="rect">
              <a:avLst/>
            </a:prstGeom>
          </p:spPr>
        </p:pic>
        <p:pic>
          <p:nvPicPr>
            <p:cNvPr id="16" name="Picture 15" descr="A person and person standing outside of a building&#10;&#10;Description automatically generated">
              <a:extLst>
                <a:ext uri="{FF2B5EF4-FFF2-40B4-BE49-F238E27FC236}">
                  <a16:creationId xmlns:a16="http://schemas.microsoft.com/office/drawing/2014/main" id="{EE970F80-A322-DF7E-AF47-371A65FECD5E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7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/>
            <a:stretch/>
          </p:blipFill>
          <p:spPr>
            <a:xfrm>
              <a:off x="5036391" y="5650031"/>
              <a:ext cx="3008998" cy="1206000"/>
            </a:xfrm>
            <a:prstGeom prst="rect">
              <a:avLst/>
            </a:prstGeom>
          </p:spPr>
        </p:pic>
      </p:grpSp>
      <p:sp>
        <p:nvSpPr>
          <p:cNvPr id="2" name="Subtitle 2">
            <a:extLst>
              <a:ext uri="{FF2B5EF4-FFF2-40B4-BE49-F238E27FC236}">
                <a16:creationId xmlns:a16="http://schemas.microsoft.com/office/drawing/2014/main" id="{C2A1F0D9-17B9-6671-CAC8-07CCB9E23D5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268325" y="1483189"/>
            <a:ext cx="9655350" cy="41638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Body</a:t>
            </a:r>
            <a:endParaRPr lang="sv-FI" dirty="0"/>
          </a:p>
        </p:txBody>
      </p:sp>
      <p:sp>
        <p:nvSpPr>
          <p:cNvPr id="3" name="Title 8">
            <a:extLst>
              <a:ext uri="{FF2B5EF4-FFF2-40B4-BE49-F238E27FC236}">
                <a16:creationId xmlns:a16="http://schemas.microsoft.com/office/drawing/2014/main" id="{57992BF9-3DB9-F6D7-386E-8A7679826C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771307"/>
            <a:ext cx="10085475" cy="711881"/>
          </a:xfrm>
          <a:prstGeom prst="rect">
            <a:avLst/>
          </a:prstGeom>
        </p:spPr>
        <p:txBody>
          <a:bodyPr/>
          <a:lstStyle>
            <a:lvl1pPr>
              <a:defRPr sz="3600" b="1"/>
            </a:lvl1pPr>
          </a:lstStyle>
          <a:p>
            <a:r>
              <a:rPr lang="en-US" dirty="0"/>
              <a:t>HEADLINE</a:t>
            </a:r>
            <a:endParaRPr lang="sv-FI" dirty="0"/>
          </a:p>
        </p:txBody>
      </p:sp>
    </p:spTree>
    <p:extLst>
      <p:ext uri="{BB962C8B-B14F-4D97-AF65-F5344CB8AC3E}">
        <p14:creationId xmlns:p14="http://schemas.microsoft.com/office/powerpoint/2010/main" val="17818391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65CD8C02-53D5-77D3-64A4-387330CF7038}"/>
              </a:ext>
            </a:extLst>
          </p:cNvPr>
          <p:cNvGrpSpPr/>
          <p:nvPr userDrawn="1"/>
        </p:nvGrpSpPr>
        <p:grpSpPr>
          <a:xfrm>
            <a:off x="0" y="5657796"/>
            <a:ext cx="12192000" cy="1210363"/>
            <a:chOff x="10801" y="5658860"/>
            <a:chExt cx="12181199" cy="1209291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934095D0-48F3-0371-3657-29EC3A3E3659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841"/>
            <a:stretch/>
          </p:blipFill>
          <p:spPr>
            <a:xfrm>
              <a:off x="10316856" y="5663219"/>
              <a:ext cx="1875144" cy="1204932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38A95654-8588-B3DA-684B-341E500DF0B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159190" y="5660603"/>
              <a:ext cx="2217938" cy="1206000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03C3F577-8B08-2503-D9FC-51CDBDE3F4AD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-658"/>
            <a:stretch/>
          </p:blipFill>
          <p:spPr>
            <a:xfrm>
              <a:off x="6371753" y="5658860"/>
              <a:ext cx="2046814" cy="1204931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21BB957D-7AA2-5188-B91B-E0A22120B712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402823" y="5660603"/>
              <a:ext cx="1954151" cy="1206000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4DFD3309-BF20-37C6-F092-D4FFCF72782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801" y="5660603"/>
              <a:ext cx="1808999" cy="1206000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7197C3FD-8AB6-6D84-877D-9120EA011190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7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819800" y="5660603"/>
              <a:ext cx="2339390" cy="1206000"/>
            </a:xfrm>
            <a:prstGeom prst="rect">
              <a:avLst/>
            </a:prstGeom>
          </p:spPr>
        </p:pic>
      </p:grpSp>
      <p:sp>
        <p:nvSpPr>
          <p:cNvPr id="2" name="Subtitle 2">
            <a:extLst>
              <a:ext uri="{FF2B5EF4-FFF2-40B4-BE49-F238E27FC236}">
                <a16:creationId xmlns:a16="http://schemas.microsoft.com/office/drawing/2014/main" id="{31CA3E42-195E-AC57-FC8E-0BC9C29DFC5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268325" y="1483189"/>
            <a:ext cx="9655350" cy="41638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Body</a:t>
            </a:r>
            <a:endParaRPr lang="sv-FI" dirty="0"/>
          </a:p>
        </p:txBody>
      </p:sp>
      <p:sp>
        <p:nvSpPr>
          <p:cNvPr id="3" name="Title 8">
            <a:extLst>
              <a:ext uri="{FF2B5EF4-FFF2-40B4-BE49-F238E27FC236}">
                <a16:creationId xmlns:a16="http://schemas.microsoft.com/office/drawing/2014/main" id="{2CAEAFFA-2789-827C-BB60-CBE0300EC1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771307"/>
            <a:ext cx="10085475" cy="711881"/>
          </a:xfrm>
          <a:prstGeom prst="rect">
            <a:avLst/>
          </a:prstGeom>
        </p:spPr>
        <p:txBody>
          <a:bodyPr/>
          <a:lstStyle>
            <a:lvl1pPr>
              <a:defRPr sz="3600" b="1"/>
            </a:lvl1pPr>
          </a:lstStyle>
          <a:p>
            <a:r>
              <a:rPr lang="en-US" dirty="0"/>
              <a:t>HEADLINE</a:t>
            </a:r>
            <a:endParaRPr lang="sv-FI" dirty="0"/>
          </a:p>
        </p:txBody>
      </p:sp>
    </p:spTree>
    <p:extLst>
      <p:ext uri="{BB962C8B-B14F-4D97-AF65-F5344CB8AC3E}">
        <p14:creationId xmlns:p14="http://schemas.microsoft.com/office/powerpoint/2010/main" val="21528498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oup of people in a room&#10;&#10;Description automatically generated">
            <a:extLst>
              <a:ext uri="{FF2B5EF4-FFF2-40B4-BE49-F238E27FC236}">
                <a16:creationId xmlns:a16="http://schemas.microsoft.com/office/drawing/2014/main" id="{DB3369C0-5893-55A2-B972-1637644DBBA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5" name="Title 8">
            <a:extLst>
              <a:ext uri="{FF2B5EF4-FFF2-40B4-BE49-F238E27FC236}">
                <a16:creationId xmlns:a16="http://schemas.microsoft.com/office/drawing/2014/main" id="{84D4CDD0-82E6-4B60-960C-B91C3DBD0B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53262" y="3096536"/>
            <a:ext cx="10085475" cy="664928"/>
          </a:xfrm>
          <a:prstGeom prst="rect">
            <a:avLst/>
          </a:prstGeom>
        </p:spPr>
        <p:txBody>
          <a:bodyPr/>
          <a:lstStyle>
            <a:lvl1pPr algn="ctr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HEADLINE</a:t>
            </a:r>
            <a:endParaRPr lang="sv-FI" dirty="0"/>
          </a:p>
        </p:txBody>
      </p:sp>
      <p:sp>
        <p:nvSpPr>
          <p:cNvPr id="2" name="Text Placeholder 5">
            <a:extLst>
              <a:ext uri="{FF2B5EF4-FFF2-40B4-BE49-F238E27FC236}">
                <a16:creationId xmlns:a16="http://schemas.microsoft.com/office/drawing/2014/main" id="{970ED760-F0E0-4D45-E6D5-1B2B0E8FB99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228541" y="0"/>
            <a:ext cx="963460" cy="963460"/>
          </a:xfrm>
          <a:prstGeom prst="rect">
            <a:avLst/>
          </a:prstGeom>
          <a:blipFill dpi="0" rotWithShape="1">
            <a:blip r:embed="rId3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>
              <a:defRPr>
                <a:noFill/>
              </a:defRPr>
            </a:lvl1pPr>
          </a:lstStyle>
          <a:p>
            <a:pPr lvl="0"/>
            <a:r>
              <a:rPr lang="en-US" dirty="0"/>
              <a:t> </a:t>
            </a:r>
            <a:endParaRPr lang="sv-FI" dirty="0"/>
          </a:p>
        </p:txBody>
      </p:sp>
    </p:spTree>
    <p:extLst>
      <p:ext uri="{BB962C8B-B14F-4D97-AF65-F5344CB8AC3E}">
        <p14:creationId xmlns:p14="http://schemas.microsoft.com/office/powerpoint/2010/main" val="26544682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B3BEB58B-9EB7-9732-9FCE-8CDD20B7908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/>
          <a:p>
            <a:endParaRPr lang="sv-FI" dirty="0"/>
          </a:p>
        </p:txBody>
      </p:sp>
      <p:sp>
        <p:nvSpPr>
          <p:cNvPr id="2" name="Text Placeholder 5">
            <a:extLst>
              <a:ext uri="{FF2B5EF4-FFF2-40B4-BE49-F238E27FC236}">
                <a16:creationId xmlns:a16="http://schemas.microsoft.com/office/drawing/2014/main" id="{CA57BE68-A770-427B-59E6-35307FFE954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228541" y="0"/>
            <a:ext cx="963460" cy="963460"/>
          </a:xfrm>
          <a:prstGeom prst="rect">
            <a:avLst/>
          </a:prstGeo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>
              <a:defRPr>
                <a:noFill/>
              </a:defRPr>
            </a:lvl1pPr>
          </a:lstStyle>
          <a:p>
            <a:pPr lvl="0"/>
            <a:r>
              <a:rPr lang="en-US" dirty="0"/>
              <a:t> </a:t>
            </a:r>
            <a:endParaRPr lang="sv-FI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B5FD18-501F-0F17-6524-1EB7CE7CD9C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427857" y="963460"/>
            <a:ext cx="5336286" cy="14962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sv-SE" dirty="0"/>
              <a:t>INSERT ANY BACKGROUND PICTURE BY DOUBLE CLICKING THE ICON BELOW. A SELECTION OF HANKEN BACKGROUND PHOTOGRAPHS CAN BE FOUND HERE:</a:t>
            </a:r>
          </a:p>
          <a:p>
            <a:pPr lvl="0"/>
            <a:r>
              <a:rPr lang="sv-FI" dirty="0">
                <a:hlinkClick r:id="rId3"/>
              </a:rPr>
              <a:t>Hanken </a:t>
            </a:r>
            <a:r>
              <a:rPr lang="sv-FI" dirty="0" err="1">
                <a:hlinkClick r:id="rId3"/>
              </a:rPr>
              <a:t>School</a:t>
            </a:r>
            <a:r>
              <a:rPr lang="sv-FI" dirty="0">
                <a:hlinkClick r:id="rId3"/>
              </a:rPr>
              <a:t> </a:t>
            </a:r>
            <a:r>
              <a:rPr lang="sv-FI" dirty="0" err="1">
                <a:hlinkClick r:id="rId3"/>
              </a:rPr>
              <a:t>of</a:t>
            </a:r>
            <a:r>
              <a:rPr lang="sv-FI" dirty="0">
                <a:hlinkClick r:id="rId3"/>
              </a:rPr>
              <a:t> </a:t>
            </a:r>
            <a:r>
              <a:rPr lang="sv-FI" dirty="0" err="1">
                <a:hlinkClick r:id="rId3"/>
              </a:rPr>
              <a:t>Economics’s</a:t>
            </a:r>
            <a:r>
              <a:rPr lang="sv-FI" dirty="0">
                <a:hlinkClick r:id="rId3"/>
              </a:rPr>
              <a:t> albums | Flickr</a:t>
            </a:r>
            <a:endParaRPr lang="sv-FI" dirty="0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D4D9EDA8-ECB5-B324-30DD-08FAADF6D99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02090" y="963460"/>
            <a:ext cx="3089910" cy="14962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sv-SE" dirty="0"/>
              <a:t>USE THIS SLIDE FOR DARKER PHOTOS. THE WHITE LOGO WILL FLOAT ON TOP OF BACKGROUND PHOTO</a:t>
            </a:r>
            <a:endParaRPr lang="sv-FI" dirty="0"/>
          </a:p>
        </p:txBody>
      </p:sp>
    </p:spTree>
    <p:extLst>
      <p:ext uri="{BB962C8B-B14F-4D97-AF65-F5344CB8AC3E}">
        <p14:creationId xmlns:p14="http://schemas.microsoft.com/office/powerpoint/2010/main" val="38182257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B3BEB58B-9EB7-9732-9FCE-8CDD20B7908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/>
          <a:p>
            <a:endParaRPr lang="sv-FI" dirty="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B3A3B57E-6B6F-63A1-AC5A-0170DBA094F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234056" y="0"/>
            <a:ext cx="957943" cy="957943"/>
          </a:xfrm>
          <a:prstGeom prst="rect">
            <a:avLst/>
          </a:prstGeo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>
              <a:defRPr>
                <a:noFill/>
              </a:defRPr>
            </a:lvl1pPr>
          </a:lstStyle>
          <a:p>
            <a:pPr lvl="0"/>
            <a:r>
              <a:rPr lang="en-US" dirty="0"/>
              <a:t> </a:t>
            </a:r>
            <a:endParaRPr lang="sv-FI" dirty="0"/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F6AE8268-3A1F-A828-DDFD-34182EFF422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02090" y="963460"/>
            <a:ext cx="3089910" cy="14962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sv-SE" dirty="0"/>
              <a:t>USE THIS SLIDE FOR LIGHETER PHOTOS. THE BLACK LOGO WILL FLOAT ON TOP OF BACKGROUND PHOTO</a:t>
            </a:r>
            <a:endParaRPr lang="sv-FI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3DD4B8E-3A34-0889-0D22-68FB2D54A84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427857" y="963460"/>
            <a:ext cx="5336286" cy="14962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sv-SE" dirty="0"/>
              <a:t>INSERT ANY BACKGROUND PICTURE BY DOUBLE CLICKING THE ICON BELOW. A SELECTION OF HANKEN BACKGROUND PHOTOGRAPHS CAN BE FOUND HERE:</a:t>
            </a:r>
          </a:p>
          <a:p>
            <a:pPr lvl="0"/>
            <a:r>
              <a:rPr lang="sv-FI" dirty="0">
                <a:hlinkClick r:id="rId3"/>
              </a:rPr>
              <a:t>Hanken </a:t>
            </a:r>
            <a:r>
              <a:rPr lang="sv-FI" dirty="0" err="1">
                <a:hlinkClick r:id="rId3"/>
              </a:rPr>
              <a:t>School</a:t>
            </a:r>
            <a:r>
              <a:rPr lang="sv-FI" dirty="0">
                <a:hlinkClick r:id="rId3"/>
              </a:rPr>
              <a:t> </a:t>
            </a:r>
            <a:r>
              <a:rPr lang="sv-FI" dirty="0" err="1">
                <a:hlinkClick r:id="rId3"/>
              </a:rPr>
              <a:t>of</a:t>
            </a:r>
            <a:r>
              <a:rPr lang="sv-FI" dirty="0">
                <a:hlinkClick r:id="rId3"/>
              </a:rPr>
              <a:t> </a:t>
            </a:r>
            <a:r>
              <a:rPr lang="sv-FI" dirty="0" err="1">
                <a:hlinkClick r:id="rId3"/>
              </a:rPr>
              <a:t>Economics’s</a:t>
            </a:r>
            <a:r>
              <a:rPr lang="sv-FI" dirty="0">
                <a:hlinkClick r:id="rId3"/>
              </a:rPr>
              <a:t> albums | Flickr</a:t>
            </a:r>
            <a:endParaRPr lang="sv-FI" dirty="0"/>
          </a:p>
        </p:txBody>
      </p:sp>
    </p:spTree>
    <p:extLst>
      <p:ext uri="{BB962C8B-B14F-4D97-AF65-F5344CB8AC3E}">
        <p14:creationId xmlns:p14="http://schemas.microsoft.com/office/powerpoint/2010/main" val="22614920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outline of a person's head with a sword and a snake&#10;&#10;Description automatically generated">
            <a:extLst>
              <a:ext uri="{FF2B5EF4-FFF2-40B4-BE49-F238E27FC236}">
                <a16:creationId xmlns:a16="http://schemas.microsoft.com/office/drawing/2014/main" id="{423645DE-99A3-2AFD-4545-BADD3E1741E7}"/>
              </a:ext>
            </a:extLst>
          </p:cNvPr>
          <p:cNvPicPr/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2864" y="2164405"/>
            <a:ext cx="2906272" cy="2906272"/>
          </a:xfrm>
          <a:prstGeom prst="rect">
            <a:avLst/>
          </a:prstGeom>
        </p:spPr>
      </p:pic>
      <p:pic>
        <p:nvPicPr>
          <p:cNvPr id="4" name="Picture 3" descr="A black and white logo&#10;&#10;Description automatically generated">
            <a:extLst>
              <a:ext uri="{FF2B5EF4-FFF2-40B4-BE49-F238E27FC236}">
                <a16:creationId xmlns:a16="http://schemas.microsoft.com/office/drawing/2014/main" id="{732BC0DF-7EF1-6173-79B2-0D4BFC5B4B2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4406" y="6386389"/>
            <a:ext cx="895927" cy="305237"/>
          </a:xfrm>
          <a:prstGeom prst="rect">
            <a:avLst/>
          </a:prstGeom>
        </p:spPr>
      </p:pic>
      <p:pic>
        <p:nvPicPr>
          <p:cNvPr id="5" name="Picture 4" descr="A black and white logo&#10;&#10;Description automatically generated">
            <a:extLst>
              <a:ext uri="{FF2B5EF4-FFF2-40B4-BE49-F238E27FC236}">
                <a16:creationId xmlns:a16="http://schemas.microsoft.com/office/drawing/2014/main" id="{B46CB851-20E2-5B41-673D-26C7209AB00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8816" y="6428823"/>
            <a:ext cx="895927" cy="262805"/>
          </a:xfrm>
          <a:prstGeom prst="rect">
            <a:avLst/>
          </a:prstGeom>
        </p:spPr>
      </p:pic>
      <p:pic>
        <p:nvPicPr>
          <p:cNvPr id="6" name="Picture 5" descr="A white text with circles and dots on a black background&#10;&#10;Description automatically generated">
            <a:extLst>
              <a:ext uri="{FF2B5EF4-FFF2-40B4-BE49-F238E27FC236}">
                <a16:creationId xmlns:a16="http://schemas.microsoft.com/office/drawing/2014/main" id="{44A2B50B-C7A4-7F0E-E288-4CD5B65D90D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9375" y="6310665"/>
            <a:ext cx="617774" cy="380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4490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white outline of a person's head with a sword and a snake&#10;&#10;Description automatically generated">
            <a:extLst>
              <a:ext uri="{FF2B5EF4-FFF2-40B4-BE49-F238E27FC236}">
                <a16:creationId xmlns:a16="http://schemas.microsoft.com/office/drawing/2014/main" id="{68858EE5-B2E6-6BB6-D227-A55435A2F868}"/>
              </a:ext>
            </a:extLst>
          </p:cNvPr>
          <p:cNvPicPr/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2864" y="2164405"/>
            <a:ext cx="2906272" cy="2906272"/>
          </a:xfrm>
          <a:prstGeom prst="rect">
            <a:avLst/>
          </a:prstGeom>
        </p:spPr>
      </p:pic>
      <p:pic>
        <p:nvPicPr>
          <p:cNvPr id="5" name="Picture 4" descr="A black and white logo&#10;&#10;Description automatically generated">
            <a:extLst>
              <a:ext uri="{FF2B5EF4-FFF2-40B4-BE49-F238E27FC236}">
                <a16:creationId xmlns:a16="http://schemas.microsoft.com/office/drawing/2014/main" id="{325B08DE-43A0-D45A-B922-85E3F6B57DD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4406" y="6386389"/>
            <a:ext cx="895927" cy="305237"/>
          </a:xfrm>
          <a:prstGeom prst="rect">
            <a:avLst/>
          </a:prstGeom>
        </p:spPr>
      </p:pic>
      <p:pic>
        <p:nvPicPr>
          <p:cNvPr id="6" name="Picture 5" descr="A black and white logo&#10;&#10;Description automatically generated">
            <a:extLst>
              <a:ext uri="{FF2B5EF4-FFF2-40B4-BE49-F238E27FC236}">
                <a16:creationId xmlns:a16="http://schemas.microsoft.com/office/drawing/2014/main" id="{B912F814-8F85-0E9D-8A71-0EC5104E1C6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8816" y="6428823"/>
            <a:ext cx="895927" cy="262805"/>
          </a:xfrm>
          <a:prstGeom prst="rect">
            <a:avLst/>
          </a:prstGeom>
        </p:spPr>
      </p:pic>
      <p:pic>
        <p:nvPicPr>
          <p:cNvPr id="7" name="Picture 6" descr="A white text with circles and dots on a black background&#10;&#10;Description automatically generated">
            <a:extLst>
              <a:ext uri="{FF2B5EF4-FFF2-40B4-BE49-F238E27FC236}">
                <a16:creationId xmlns:a16="http://schemas.microsoft.com/office/drawing/2014/main" id="{618FBF91-72EF-E7D1-2FD3-6056AD1AE2F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9375" y="6310665"/>
            <a:ext cx="617774" cy="380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1211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oom with rows of chairs&#10;&#10;Description automatically generated">
            <a:extLst>
              <a:ext uri="{FF2B5EF4-FFF2-40B4-BE49-F238E27FC236}">
                <a16:creationId xmlns:a16="http://schemas.microsoft.com/office/drawing/2014/main" id="{00E43F64-276A-D721-FB8A-061E6BD1CFE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pic>
        <p:nvPicPr>
          <p:cNvPr id="8" name="Picture 7" descr="A white outline of a person's head with a sword and a snake&#10;&#10;Description automatically generated">
            <a:extLst>
              <a:ext uri="{FF2B5EF4-FFF2-40B4-BE49-F238E27FC236}">
                <a16:creationId xmlns:a16="http://schemas.microsoft.com/office/drawing/2014/main" id="{89FDB5C0-A2BA-9566-0ED6-CAAFECDA31FC}"/>
              </a:ext>
            </a:extLst>
          </p:cNvPr>
          <p:cNvPicPr/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2864" y="2164405"/>
            <a:ext cx="2906272" cy="2906272"/>
          </a:xfrm>
          <a:prstGeom prst="rect">
            <a:avLst/>
          </a:prstGeom>
        </p:spPr>
      </p:pic>
      <p:pic>
        <p:nvPicPr>
          <p:cNvPr id="9" name="Picture 8" descr="A black and white logo&#10;&#10;Description automatically generated">
            <a:extLst>
              <a:ext uri="{FF2B5EF4-FFF2-40B4-BE49-F238E27FC236}">
                <a16:creationId xmlns:a16="http://schemas.microsoft.com/office/drawing/2014/main" id="{37580ADA-2372-AFDC-6637-622FD53E9B4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4406" y="6386389"/>
            <a:ext cx="895927" cy="305237"/>
          </a:xfrm>
          <a:prstGeom prst="rect">
            <a:avLst/>
          </a:prstGeom>
        </p:spPr>
      </p:pic>
      <p:pic>
        <p:nvPicPr>
          <p:cNvPr id="10" name="Picture 9" descr="A black and white logo&#10;&#10;Description automatically generated">
            <a:extLst>
              <a:ext uri="{FF2B5EF4-FFF2-40B4-BE49-F238E27FC236}">
                <a16:creationId xmlns:a16="http://schemas.microsoft.com/office/drawing/2014/main" id="{F0102E14-7786-B671-7099-017896D57904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8816" y="6428823"/>
            <a:ext cx="895927" cy="262805"/>
          </a:xfrm>
          <a:prstGeom prst="rect">
            <a:avLst/>
          </a:prstGeom>
        </p:spPr>
      </p:pic>
      <p:pic>
        <p:nvPicPr>
          <p:cNvPr id="11" name="Picture 10" descr="A white text with circles and dots on a black background&#10;&#10;Description automatically generated">
            <a:extLst>
              <a:ext uri="{FF2B5EF4-FFF2-40B4-BE49-F238E27FC236}">
                <a16:creationId xmlns:a16="http://schemas.microsoft.com/office/drawing/2014/main" id="{ACAEB532-F17A-F2EE-9BF4-EAAAE3AFBCA8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9375" y="6310665"/>
            <a:ext cx="617774" cy="380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688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in a room&#10;&#10;Description automatically generated">
            <a:extLst>
              <a:ext uri="{FF2B5EF4-FFF2-40B4-BE49-F238E27FC236}">
                <a16:creationId xmlns:a16="http://schemas.microsoft.com/office/drawing/2014/main" id="{6F105F04-A3BD-C41D-718D-F76D841CB26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98680" cy="6918008"/>
          </a:xfrm>
          <a:prstGeom prst="rect">
            <a:avLst/>
          </a:prstGeom>
        </p:spPr>
      </p:pic>
      <p:pic>
        <p:nvPicPr>
          <p:cNvPr id="9" name="Picture 8" descr="A white outline of a person's head with a sword and a snake&#10;&#10;Description automatically generated">
            <a:extLst>
              <a:ext uri="{FF2B5EF4-FFF2-40B4-BE49-F238E27FC236}">
                <a16:creationId xmlns:a16="http://schemas.microsoft.com/office/drawing/2014/main" id="{40BFFBDE-41DD-4F48-9286-13D5000B1C2D}"/>
              </a:ext>
            </a:extLst>
          </p:cNvPr>
          <p:cNvPicPr/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2864" y="2164405"/>
            <a:ext cx="2906272" cy="2906272"/>
          </a:xfrm>
          <a:prstGeom prst="rect">
            <a:avLst/>
          </a:prstGeom>
        </p:spPr>
      </p:pic>
      <p:pic>
        <p:nvPicPr>
          <p:cNvPr id="10" name="Picture 9" descr="A black and white logo&#10;&#10;Description automatically generated">
            <a:extLst>
              <a:ext uri="{FF2B5EF4-FFF2-40B4-BE49-F238E27FC236}">
                <a16:creationId xmlns:a16="http://schemas.microsoft.com/office/drawing/2014/main" id="{10A043E4-10B4-F839-8119-263E9F28609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4406" y="6386389"/>
            <a:ext cx="895927" cy="305237"/>
          </a:xfrm>
          <a:prstGeom prst="rect">
            <a:avLst/>
          </a:prstGeom>
        </p:spPr>
      </p:pic>
      <p:pic>
        <p:nvPicPr>
          <p:cNvPr id="11" name="Picture 10" descr="A black and white logo&#10;&#10;Description automatically generated">
            <a:extLst>
              <a:ext uri="{FF2B5EF4-FFF2-40B4-BE49-F238E27FC236}">
                <a16:creationId xmlns:a16="http://schemas.microsoft.com/office/drawing/2014/main" id="{A2AF74B5-6C82-8913-678D-55617E0B5CCB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8816" y="6428823"/>
            <a:ext cx="895927" cy="262805"/>
          </a:xfrm>
          <a:prstGeom prst="rect">
            <a:avLst/>
          </a:prstGeom>
        </p:spPr>
      </p:pic>
      <p:pic>
        <p:nvPicPr>
          <p:cNvPr id="12" name="Picture 11" descr="A white text with circles and dots on a black background&#10;&#10;Description automatically generated">
            <a:extLst>
              <a:ext uri="{FF2B5EF4-FFF2-40B4-BE49-F238E27FC236}">
                <a16:creationId xmlns:a16="http://schemas.microsoft.com/office/drawing/2014/main" id="{87A9C235-9BE8-06F9-1616-ECB79A4C528F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9375" y="6310665"/>
            <a:ext cx="617774" cy="380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8590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55930CA7-5352-B53B-99EC-595E8FD8D2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pic>
        <p:nvPicPr>
          <p:cNvPr id="5" name="Picture 4" descr="A white outline of a person's head with a sword and a snake&#10;&#10;Description automatically generated">
            <a:extLst>
              <a:ext uri="{FF2B5EF4-FFF2-40B4-BE49-F238E27FC236}">
                <a16:creationId xmlns:a16="http://schemas.microsoft.com/office/drawing/2014/main" id="{FEB49CA3-C0F1-889E-6347-105DEDD09E08}"/>
              </a:ext>
            </a:extLst>
          </p:cNvPr>
          <p:cNvPicPr/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2864" y="2164405"/>
            <a:ext cx="2906272" cy="2906272"/>
          </a:xfrm>
          <a:prstGeom prst="rect">
            <a:avLst/>
          </a:prstGeom>
        </p:spPr>
      </p:pic>
      <p:pic>
        <p:nvPicPr>
          <p:cNvPr id="2" name="Picture 1" descr="A black and white logo&#10;&#10;Description automatically generated">
            <a:extLst>
              <a:ext uri="{FF2B5EF4-FFF2-40B4-BE49-F238E27FC236}">
                <a16:creationId xmlns:a16="http://schemas.microsoft.com/office/drawing/2014/main" id="{810D8A62-9D77-6481-B129-31B50EA6DED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4406" y="6386389"/>
            <a:ext cx="895927" cy="305237"/>
          </a:xfrm>
          <a:prstGeom prst="rect">
            <a:avLst/>
          </a:prstGeom>
        </p:spPr>
      </p:pic>
      <p:pic>
        <p:nvPicPr>
          <p:cNvPr id="3" name="Picture 2" descr="A black and white logo&#10;&#10;Description automatically generated">
            <a:extLst>
              <a:ext uri="{FF2B5EF4-FFF2-40B4-BE49-F238E27FC236}">
                <a16:creationId xmlns:a16="http://schemas.microsoft.com/office/drawing/2014/main" id="{06212035-180D-5A0D-E69C-7759A66EEF8D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8816" y="6428823"/>
            <a:ext cx="895927" cy="262805"/>
          </a:xfrm>
          <a:prstGeom prst="rect">
            <a:avLst/>
          </a:prstGeom>
        </p:spPr>
      </p:pic>
      <p:pic>
        <p:nvPicPr>
          <p:cNvPr id="6" name="Picture 5" descr="A white text with circles and dots on a black background&#10;&#10;Description automatically generated">
            <a:extLst>
              <a:ext uri="{FF2B5EF4-FFF2-40B4-BE49-F238E27FC236}">
                <a16:creationId xmlns:a16="http://schemas.microsoft.com/office/drawing/2014/main" id="{0FC4034D-7101-13AA-B409-5C2BB9DD6014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9375" y="6310665"/>
            <a:ext cx="617774" cy="380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6668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Custom Layou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outline of a person's head with a sword and a snake&#10;&#10;Description automatically generated">
            <a:extLst>
              <a:ext uri="{FF2B5EF4-FFF2-40B4-BE49-F238E27FC236}">
                <a16:creationId xmlns:a16="http://schemas.microsoft.com/office/drawing/2014/main" id="{9903DA6E-6B28-CB7D-7B77-1472D5141CB4}"/>
              </a:ext>
            </a:extLst>
          </p:cNvPr>
          <p:cNvPicPr/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2864" y="2164405"/>
            <a:ext cx="2906272" cy="2906272"/>
          </a:xfrm>
          <a:prstGeom prst="rect">
            <a:avLst/>
          </a:prstGeom>
        </p:spPr>
      </p:pic>
      <p:pic>
        <p:nvPicPr>
          <p:cNvPr id="4" name="Picture 3" descr="A black and white logo&#10;&#10;Description automatically generated">
            <a:extLst>
              <a:ext uri="{FF2B5EF4-FFF2-40B4-BE49-F238E27FC236}">
                <a16:creationId xmlns:a16="http://schemas.microsoft.com/office/drawing/2014/main" id="{24813E19-AD4D-4A80-70BC-E10F48A5136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4406" y="6386389"/>
            <a:ext cx="895927" cy="305237"/>
          </a:xfrm>
          <a:prstGeom prst="rect">
            <a:avLst/>
          </a:prstGeom>
        </p:spPr>
      </p:pic>
      <p:pic>
        <p:nvPicPr>
          <p:cNvPr id="5" name="Picture 4" descr="A black and white logo&#10;&#10;Description automatically generated">
            <a:extLst>
              <a:ext uri="{FF2B5EF4-FFF2-40B4-BE49-F238E27FC236}">
                <a16:creationId xmlns:a16="http://schemas.microsoft.com/office/drawing/2014/main" id="{A7383DE6-4BB7-855F-22B7-289DA7B89DA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8816" y="6428823"/>
            <a:ext cx="895927" cy="262805"/>
          </a:xfrm>
          <a:prstGeom prst="rect">
            <a:avLst/>
          </a:prstGeom>
        </p:spPr>
      </p:pic>
      <p:pic>
        <p:nvPicPr>
          <p:cNvPr id="6" name="Picture 5" descr="A white text with circles and dots on a black background&#10;&#10;Description automatically generated">
            <a:extLst>
              <a:ext uri="{FF2B5EF4-FFF2-40B4-BE49-F238E27FC236}">
                <a16:creationId xmlns:a16="http://schemas.microsoft.com/office/drawing/2014/main" id="{8BFCDA6D-E435-2C38-45B6-7886234FBD4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9375" y="6310665"/>
            <a:ext cx="617774" cy="380961"/>
          </a:xfrm>
          <a:prstGeom prst="rect">
            <a:avLst/>
          </a:prstGeom>
        </p:spPr>
      </p:pic>
      <p:pic>
        <p:nvPicPr>
          <p:cNvPr id="7" name="Picture 6" descr="A white logo with black background&#10;&#10;Description automatically generated">
            <a:extLst>
              <a:ext uri="{FF2B5EF4-FFF2-40B4-BE49-F238E27FC236}">
                <a16:creationId xmlns:a16="http://schemas.microsoft.com/office/drawing/2014/main" id="{708E0023-995B-0023-14D6-597BEE3D2597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50" y="6044183"/>
            <a:ext cx="923925" cy="622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14611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outline of a person's head with a sword and a snake&#10;&#10;Description automatically generated">
            <a:extLst>
              <a:ext uri="{FF2B5EF4-FFF2-40B4-BE49-F238E27FC236}">
                <a16:creationId xmlns:a16="http://schemas.microsoft.com/office/drawing/2014/main" id="{9903DA6E-6B28-CB7D-7B77-1472D5141CB4}"/>
              </a:ext>
            </a:extLst>
          </p:cNvPr>
          <p:cNvPicPr/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2864" y="2164405"/>
            <a:ext cx="2906272" cy="2906272"/>
          </a:xfrm>
          <a:prstGeom prst="rect">
            <a:avLst/>
          </a:prstGeom>
        </p:spPr>
      </p:pic>
      <p:pic>
        <p:nvPicPr>
          <p:cNvPr id="4" name="Picture 3" descr="A black and white logo&#10;&#10;Description automatically generated">
            <a:extLst>
              <a:ext uri="{FF2B5EF4-FFF2-40B4-BE49-F238E27FC236}">
                <a16:creationId xmlns:a16="http://schemas.microsoft.com/office/drawing/2014/main" id="{24813E19-AD4D-4A80-70BC-E10F48A5136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4406" y="6386389"/>
            <a:ext cx="895927" cy="305237"/>
          </a:xfrm>
          <a:prstGeom prst="rect">
            <a:avLst/>
          </a:prstGeom>
        </p:spPr>
      </p:pic>
      <p:pic>
        <p:nvPicPr>
          <p:cNvPr id="5" name="Picture 4" descr="A black and white logo&#10;&#10;Description automatically generated">
            <a:extLst>
              <a:ext uri="{FF2B5EF4-FFF2-40B4-BE49-F238E27FC236}">
                <a16:creationId xmlns:a16="http://schemas.microsoft.com/office/drawing/2014/main" id="{A7383DE6-4BB7-855F-22B7-289DA7B89DA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8816" y="6428823"/>
            <a:ext cx="895927" cy="262805"/>
          </a:xfrm>
          <a:prstGeom prst="rect">
            <a:avLst/>
          </a:prstGeom>
        </p:spPr>
      </p:pic>
      <p:pic>
        <p:nvPicPr>
          <p:cNvPr id="6" name="Picture 5" descr="A white text with circles and dots on a black background&#10;&#10;Description automatically generated">
            <a:extLst>
              <a:ext uri="{FF2B5EF4-FFF2-40B4-BE49-F238E27FC236}">
                <a16:creationId xmlns:a16="http://schemas.microsoft.com/office/drawing/2014/main" id="{8BFCDA6D-E435-2C38-45B6-7886234FBD4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9375" y="6310665"/>
            <a:ext cx="617774" cy="380961"/>
          </a:xfrm>
          <a:prstGeom prst="rect">
            <a:avLst/>
          </a:prstGeom>
        </p:spPr>
      </p:pic>
      <p:pic>
        <p:nvPicPr>
          <p:cNvPr id="7" name="Picture 6" descr="A white logo with black background&#10;&#10;Description automatically generated">
            <a:extLst>
              <a:ext uri="{FF2B5EF4-FFF2-40B4-BE49-F238E27FC236}">
                <a16:creationId xmlns:a16="http://schemas.microsoft.com/office/drawing/2014/main" id="{708E0023-995B-0023-14D6-597BEE3D2597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50" y="6044183"/>
            <a:ext cx="923925" cy="622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24554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in a room&#10;&#10;Description automatically generated">
            <a:extLst>
              <a:ext uri="{FF2B5EF4-FFF2-40B4-BE49-F238E27FC236}">
                <a16:creationId xmlns:a16="http://schemas.microsoft.com/office/drawing/2014/main" id="{B29CBA5B-68A2-8B53-48EA-836C1239002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pic>
        <p:nvPicPr>
          <p:cNvPr id="5" name="Picture 4" descr="A white outline of a person's head with a sword and a snake&#10;&#10;Description automatically generated">
            <a:extLst>
              <a:ext uri="{FF2B5EF4-FFF2-40B4-BE49-F238E27FC236}">
                <a16:creationId xmlns:a16="http://schemas.microsoft.com/office/drawing/2014/main" id="{AF0E96E4-FE3E-6604-0FB8-75CF4C6DFB26}"/>
              </a:ext>
            </a:extLst>
          </p:cNvPr>
          <p:cNvPicPr/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2864" y="2164405"/>
            <a:ext cx="2906272" cy="2906272"/>
          </a:xfrm>
          <a:prstGeom prst="rect">
            <a:avLst/>
          </a:prstGeom>
        </p:spPr>
      </p:pic>
      <p:pic>
        <p:nvPicPr>
          <p:cNvPr id="6" name="Picture 5" descr="A black and white logo&#10;&#10;Description automatically generated">
            <a:extLst>
              <a:ext uri="{FF2B5EF4-FFF2-40B4-BE49-F238E27FC236}">
                <a16:creationId xmlns:a16="http://schemas.microsoft.com/office/drawing/2014/main" id="{519FDCBA-21BE-F099-F083-D335CA11567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4406" y="6386389"/>
            <a:ext cx="895927" cy="305237"/>
          </a:xfrm>
          <a:prstGeom prst="rect">
            <a:avLst/>
          </a:prstGeom>
        </p:spPr>
      </p:pic>
      <p:pic>
        <p:nvPicPr>
          <p:cNvPr id="7" name="Picture 6" descr="A black and white logo&#10;&#10;Description automatically generated">
            <a:extLst>
              <a:ext uri="{FF2B5EF4-FFF2-40B4-BE49-F238E27FC236}">
                <a16:creationId xmlns:a16="http://schemas.microsoft.com/office/drawing/2014/main" id="{F4F17937-4E19-6E1F-F5CC-0A378484A86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8816" y="6428823"/>
            <a:ext cx="895927" cy="262805"/>
          </a:xfrm>
          <a:prstGeom prst="rect">
            <a:avLst/>
          </a:prstGeom>
        </p:spPr>
      </p:pic>
      <p:pic>
        <p:nvPicPr>
          <p:cNvPr id="9" name="Picture 8" descr="A white text with circles and dots on a black background&#10;&#10;Description automatically generated">
            <a:extLst>
              <a:ext uri="{FF2B5EF4-FFF2-40B4-BE49-F238E27FC236}">
                <a16:creationId xmlns:a16="http://schemas.microsoft.com/office/drawing/2014/main" id="{2A562F9B-3829-BBF1-D1F7-3B2C2C9DD28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9375" y="6310665"/>
            <a:ext cx="617774" cy="380961"/>
          </a:xfrm>
          <a:prstGeom prst="rect">
            <a:avLst/>
          </a:prstGeom>
        </p:spPr>
      </p:pic>
      <p:pic>
        <p:nvPicPr>
          <p:cNvPr id="10" name="Picture 9" descr="A white logo with black background&#10;&#10;Description automatically generated">
            <a:extLst>
              <a:ext uri="{FF2B5EF4-FFF2-40B4-BE49-F238E27FC236}">
                <a16:creationId xmlns:a16="http://schemas.microsoft.com/office/drawing/2014/main" id="{DAE3B73B-7FFD-3F0E-9B04-33575248788A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50" y="6044183"/>
            <a:ext cx="923925" cy="622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1449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9.png"/><Relationship Id="rId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0154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4" r:id="rId2"/>
    <p:sldLayoutId id="2147483666" r:id="rId3"/>
    <p:sldLayoutId id="2147483650" r:id="rId4"/>
    <p:sldLayoutId id="2147483700" r:id="rId5"/>
    <p:sldLayoutId id="2147483692" r:id="rId6"/>
    <p:sldLayoutId id="2147483703" r:id="rId7"/>
    <p:sldLayoutId id="2147483667" r:id="rId8"/>
    <p:sldLayoutId id="2147483709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1BE80AED-A296-CD9E-2B10-745565F2659A}"/>
              </a:ext>
            </a:extLst>
          </p:cNvPr>
          <p:cNvPicPr/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8540" y="0"/>
            <a:ext cx="963460" cy="963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4776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91" r:id="rId3"/>
    <p:sldLayoutId id="2147483676" r:id="rId4"/>
    <p:sldLayoutId id="2147483677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213C105E-655D-7A9F-BED7-3B031F7F9798}"/>
              </a:ext>
            </a:extLst>
          </p:cNvPr>
          <p:cNvPicPr/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8540" y="0"/>
            <a:ext cx="963460" cy="963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8015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16" r:id="rId2"/>
    <p:sldLayoutId id="2147483715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hanken.fi/masters" TargetMode="Externa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75097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A80DDFB4-DEC7-D3D0-C16F-D0BEE5448FB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i="0" dirty="0">
                <a:solidFill>
                  <a:srgbClr val="000000"/>
                </a:solidFill>
                <a:effectLst/>
              </a:rPr>
              <a:t>Master’s Double Degree Programme i</a:t>
            </a:r>
            <a:r>
              <a:rPr lang="en-GB" dirty="0">
                <a:solidFill>
                  <a:srgbClr val="000000"/>
                </a:solidFill>
              </a:rPr>
              <a:t>n </a:t>
            </a:r>
            <a:r>
              <a:rPr lang="en-GB" sz="1400" i="0" dirty="0">
                <a:solidFill>
                  <a:srgbClr val="000000"/>
                </a:solidFill>
                <a:effectLst/>
              </a:rPr>
              <a:t>Sustainability Reporting and Financial Analysis together with </a:t>
            </a:r>
            <a:r>
              <a:rPr lang="en-GB" sz="1400" i="0" dirty="0" err="1">
                <a:solidFill>
                  <a:srgbClr val="000000"/>
                </a:solidFill>
                <a:effectLst/>
              </a:rPr>
              <a:t>Umeå</a:t>
            </a:r>
            <a:r>
              <a:rPr lang="en-GB" sz="1400" i="0" dirty="0">
                <a:solidFill>
                  <a:srgbClr val="000000"/>
                </a:solidFill>
                <a:effectLst/>
              </a:rPr>
              <a:t> University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i="0" dirty="0">
                <a:solidFill>
                  <a:srgbClr val="000000"/>
                </a:solidFill>
                <a:effectLst/>
              </a:rPr>
              <a:t>The Double Degree programme includes one semester at </a:t>
            </a:r>
            <a:r>
              <a:rPr lang="en-GB" sz="1400" i="0" dirty="0" err="1">
                <a:solidFill>
                  <a:srgbClr val="000000"/>
                </a:solidFill>
                <a:effectLst/>
              </a:rPr>
              <a:t>Umeå</a:t>
            </a:r>
            <a:r>
              <a:rPr lang="en-GB" sz="1400" i="0" dirty="0">
                <a:solidFill>
                  <a:srgbClr val="000000"/>
                </a:solidFill>
                <a:effectLst/>
              </a:rPr>
              <a:t> University in </a:t>
            </a:r>
            <a:r>
              <a:rPr lang="en-GB" sz="1400" i="0" dirty="0" err="1">
                <a:solidFill>
                  <a:srgbClr val="000000"/>
                </a:solidFill>
                <a:effectLst/>
              </a:rPr>
              <a:t>Umeå</a:t>
            </a:r>
            <a:r>
              <a:rPr lang="en-GB" sz="1400" i="0" dirty="0">
                <a:solidFill>
                  <a:srgbClr val="000000"/>
                </a:solidFill>
                <a:effectLst/>
              </a:rPr>
              <a:t>, Sweden and one semester at Hanken in Vaasa, Finland</a:t>
            </a:r>
            <a:endParaRPr lang="sv-FI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54BB3FA-1581-38A2-5B7B-1786FB6F48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FI" dirty="0"/>
              <a:t>MASTER’S DOUBLE DEGREE PROGRAMME</a:t>
            </a:r>
          </a:p>
        </p:txBody>
      </p:sp>
      <p:pic>
        <p:nvPicPr>
          <p:cNvPr id="5" name="Picture 4" descr="A logo on a black background&#10;&#10;AI-generated content may be incorrect.">
            <a:extLst>
              <a:ext uri="{FF2B5EF4-FFF2-40B4-BE49-F238E27FC236}">
                <a16:creationId xmlns:a16="http://schemas.microsoft.com/office/drawing/2014/main" id="{73F7B69D-395C-9F4D-5BB3-8628F0648A4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0730" y="4351663"/>
            <a:ext cx="3171270" cy="1222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5889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E073B646-B814-3F50-DAF0-C477FD9330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68325" y="1483189"/>
            <a:ext cx="9233135" cy="4163800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Hanken offers globally accessible courses that are free and open to all. </a:t>
            </a:r>
            <a:r>
              <a:rPr lang="en-GB" sz="1600" dirty="0" err="1"/>
              <a:t>Hanken's</a:t>
            </a:r>
            <a:r>
              <a:rPr lang="en-GB" sz="1600" dirty="0"/>
              <a:t> course offerings include MOOCs on topics such as service research, logistics and sustainable development.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Hanken offers MOOCs on the </a:t>
            </a:r>
            <a:r>
              <a:rPr lang="en-GB" sz="1600" dirty="0" err="1"/>
              <a:t>FutureLearn</a:t>
            </a:r>
            <a:r>
              <a:rPr lang="en-GB" sz="1600" dirty="0"/>
              <a:t> platform. Course participants can access short lectures, articles, discussions and tests remotely. All course material is adapted for use on both mobile devices and computers.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For questions about </a:t>
            </a:r>
            <a:r>
              <a:rPr lang="en-GB" sz="1600" dirty="0" err="1"/>
              <a:t>Hanken's</a:t>
            </a:r>
            <a:r>
              <a:rPr lang="en-GB" sz="1600" dirty="0"/>
              <a:t> MOOCs, </a:t>
            </a:r>
            <a:br>
              <a:rPr lang="en-GB" sz="1600" dirty="0"/>
            </a:br>
            <a:r>
              <a:rPr lang="en-GB" sz="1600" dirty="0"/>
              <a:t>please contact Teaching Lab: teachinglab@hanken.fi.</a:t>
            </a:r>
            <a:endParaRPr lang="sv-FI" sz="1600" dirty="0"/>
          </a:p>
          <a:p>
            <a:endParaRPr lang="sv-FI" sz="16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BA6A323-E5DA-5EE8-F85A-AC391049B6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MASSIVE OPEN ONLINE COURSE (MOOC)</a:t>
            </a:r>
            <a:endParaRPr lang="sv-FI" dirty="0"/>
          </a:p>
        </p:txBody>
      </p:sp>
    </p:spTree>
    <p:extLst>
      <p:ext uri="{BB962C8B-B14F-4D97-AF65-F5344CB8AC3E}">
        <p14:creationId xmlns:p14="http://schemas.microsoft.com/office/powerpoint/2010/main" val="11812291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2E06B5AD-3395-19E4-A11E-1C69B0AE74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68325" y="1483189"/>
            <a:ext cx="6084581" cy="4827176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A term abroad (exchange studies or internship) is included in the Bachelor’s programme.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Each year Hanken sends about 260 exchange students around the world, and welcomes about 220 incoming exchange students to Hanken.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All incoming exchange students are welcomed by </a:t>
            </a:r>
            <a:r>
              <a:rPr lang="en-GB" sz="1600" dirty="0" err="1"/>
              <a:t>Hanken’s</a:t>
            </a:r>
            <a:r>
              <a:rPr lang="en-GB" sz="1600" dirty="0"/>
              <a:t> committed tutors who provide help and support and arrange social events throughout the term.</a:t>
            </a:r>
          </a:p>
          <a:p>
            <a:endParaRPr lang="sv-FI" sz="16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CAE635F-5469-1D71-C7F1-247814EDB9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FI" dirty="0"/>
              <a:t>STUDENT EXCHANGE</a:t>
            </a:r>
          </a:p>
        </p:txBody>
      </p:sp>
      <p:pic>
        <p:nvPicPr>
          <p:cNvPr id="7" name="Picture Placeholder 6" descr="A group of people standing outside a building&#10;&#10;Description automatically generated">
            <a:extLst>
              <a:ext uri="{FF2B5EF4-FFF2-40B4-BE49-F238E27FC236}">
                <a16:creationId xmlns:a16="http://schemas.microsoft.com/office/drawing/2014/main" id="{C4C0AE18-9636-495D-246D-0AA1CC309DB3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027AEEC-31C7-469E-5120-1E5155071C6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27644924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77054634-A92A-B482-D280-44D14E9BE8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68325" y="1483189"/>
            <a:ext cx="4827675" cy="4827176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Hanken has over 130 partner universities in more than 38 countries.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Hanken is active in the Erasmus+ and </a:t>
            </a:r>
            <a:r>
              <a:rPr lang="en-GB" sz="1600" dirty="0" err="1"/>
              <a:t>Nordplus</a:t>
            </a:r>
            <a:r>
              <a:rPr lang="en-GB" sz="1600" dirty="0"/>
              <a:t> programmes.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/>
              <a:t>Joint </a:t>
            </a:r>
            <a:r>
              <a:rPr lang="en-GB" sz="1600" dirty="0"/>
              <a:t>Winter School with Lund University, School of Economics and Management .</a:t>
            </a:r>
          </a:p>
          <a:p>
            <a:endParaRPr lang="sv-FI" sz="16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EC1C9B1-1FAC-1E5F-0D73-ECD3F05514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FI" dirty="0"/>
              <a:t>HANKEN’S PARTNER UNIVERSITIES</a:t>
            </a:r>
          </a:p>
        </p:txBody>
      </p:sp>
      <p:pic>
        <p:nvPicPr>
          <p:cNvPr id="4" name="Picture 3" descr="Map&#10;&#10;Description automatically generated">
            <a:extLst>
              <a:ext uri="{FF2B5EF4-FFF2-40B4-BE49-F238E27FC236}">
                <a16:creationId xmlns:a16="http://schemas.microsoft.com/office/drawing/2014/main" id="{19A9EEA7-4B0F-8510-31FF-B55CA5FE99D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01566" y="1993009"/>
            <a:ext cx="5447791" cy="3637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7584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0CFEC649-76D5-3474-A3F1-87D81F72D7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9348" y="2030824"/>
            <a:ext cx="6478675" cy="4827176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Transforms academic research and the latest business insight into impact in practice to accelerate the growth and renewal of people and organisations.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Offers top-quality development solutions in areas such as strategic renewal, leadership and competence development to leaders, management teams, teams and experts worldwide.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Supports and coaches organisations and individuals in workforce adjustment and change situations.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Owned by Hanken and Stockholm School of Economics (SSE).</a:t>
            </a:r>
          </a:p>
          <a:p>
            <a:endParaRPr lang="sv-FI" sz="16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9C1533D-6D2C-DD9F-D3B0-A525CEAB9A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FI" dirty="0"/>
              <a:t>HANKEN &amp; SSE EXECUTIVE EDUCATION</a:t>
            </a:r>
          </a:p>
        </p:txBody>
      </p:sp>
      <p:pic>
        <p:nvPicPr>
          <p:cNvPr id="7" name="Picture Placeholder 6" descr="A couple of men in suits&#10;&#10;Description automatically generated">
            <a:extLst>
              <a:ext uri="{FF2B5EF4-FFF2-40B4-BE49-F238E27FC236}">
                <a16:creationId xmlns:a16="http://schemas.microsoft.com/office/drawing/2014/main" id="{EB1C8150-644E-0FFA-1606-8ABE5824DF10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9D6DC08-8988-F50B-249B-49AC7033555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24252189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12B0BA21-94F2-EDC0-A942-D9E705AE43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9349" y="2546445"/>
            <a:ext cx="6478675" cy="4827176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Hanken Executive MBA is a post-degree programme in English in Helsinki.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The flexible part-time programme enables you to grow as a professional, strengthen your business competence, and develop your leadership skills.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Studies can start in March or October and be completed in 1.5, 2, or 2.5 years.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The Hanken Executive MBA is internationally triple-crown accredited (AMBA, AACSB, EQUIS).</a:t>
            </a:r>
          </a:p>
          <a:p>
            <a:endParaRPr lang="sv-FI" sz="16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ECA07C3-2233-B963-2672-505E7DC37B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HANKEN EXECUTIVE MBA</a:t>
            </a:r>
            <a:br>
              <a:rPr lang="en-GB" dirty="0"/>
            </a:br>
            <a:r>
              <a:rPr lang="en-GB" dirty="0"/>
              <a:t>STRATEGIC LEADERSHIP </a:t>
            </a:r>
            <a:br>
              <a:rPr lang="en-GB" dirty="0"/>
            </a:br>
            <a:r>
              <a:rPr lang="en-GB" dirty="0"/>
              <a:t>FOR IMPACT</a:t>
            </a:r>
            <a:endParaRPr lang="sv-FI" dirty="0"/>
          </a:p>
        </p:txBody>
      </p:sp>
      <p:pic>
        <p:nvPicPr>
          <p:cNvPr id="7" name="Picture Placeholder 6" descr="A group of people sitting at a table&#10;&#10;Description automatically generated">
            <a:extLst>
              <a:ext uri="{FF2B5EF4-FFF2-40B4-BE49-F238E27FC236}">
                <a16:creationId xmlns:a16="http://schemas.microsoft.com/office/drawing/2014/main" id="{3899480F-6C06-23B8-7932-623C8FF77ACE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7310EB-8146-5F6E-C04E-8DABA8473D3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5329242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E4565525-9108-2D45-41C0-C7855D9EE482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47000" y="0"/>
            <a:ext cx="4445000" cy="6858000"/>
          </a:xfr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C999A92F-F363-38D6-EF7E-DF9C321564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53263" y="1488450"/>
            <a:ext cx="6478675" cy="4827176"/>
          </a:xfrm>
        </p:spPr>
        <p:txBody>
          <a:bodyPr/>
          <a:lstStyle/>
          <a:p>
            <a:r>
              <a:rPr lang="en-GB" sz="1600" dirty="0"/>
              <a:t>16 000 alumni in 70 countries worldwide</a:t>
            </a:r>
          </a:p>
          <a:p>
            <a:r>
              <a:rPr lang="en-GB" sz="1600" dirty="0"/>
              <a:t>Committed alumni network</a:t>
            </a:r>
          </a:p>
          <a:p>
            <a:r>
              <a:rPr lang="en-GB" sz="1600" dirty="0"/>
              <a:t>Approximately 10 alumni events yearly in Helsinki and Vaasa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GB" sz="1600" dirty="0"/>
              <a:t>Homecoming day ”</a:t>
            </a:r>
            <a:r>
              <a:rPr lang="en-GB" sz="1600" dirty="0" err="1"/>
              <a:t>Hankendagen</a:t>
            </a:r>
            <a:r>
              <a:rPr lang="en-GB" sz="1600" dirty="0"/>
              <a:t>” (Helsinki and Vaasa)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GB" sz="1600" dirty="0"/>
              <a:t>International homecoming days (Stockholm, London, Brussels, Zürich, Berlin)</a:t>
            </a:r>
          </a:p>
          <a:p>
            <a:r>
              <a:rPr lang="en-GB" sz="1600" dirty="0"/>
              <a:t>More than 70 mentors sign up annually to guide students and recent graduates</a:t>
            </a:r>
          </a:p>
          <a:p>
            <a:r>
              <a:rPr lang="en-GB" sz="1600" dirty="0"/>
              <a:t>Active communication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GB" sz="1600" dirty="0"/>
              <a:t>Monthly alumni newsletter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GB" sz="1600" dirty="0"/>
              <a:t>Hanken magazine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GB" sz="1600" dirty="0"/>
              <a:t>Hanken Alumni groups on Facebook and LinkedIn</a:t>
            </a:r>
          </a:p>
          <a:p>
            <a:endParaRPr lang="en-GB" sz="1600" dirty="0"/>
          </a:p>
          <a:p>
            <a:endParaRPr lang="en-GB" sz="160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CB13BF0-6C6A-7732-8543-9292484ED2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HANKEN ALUMNI</a:t>
            </a:r>
            <a:endParaRPr lang="sv-FI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868B49F-4ADE-5098-E11B-448AAA26757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1999753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0C91563A-9B04-70C6-3D5A-44B0771D12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74057" y="1483188"/>
            <a:ext cx="9655350" cy="4163800"/>
          </a:xfrm>
        </p:spPr>
        <p:txBody>
          <a:bodyPr/>
          <a:lstStyle/>
          <a:p>
            <a:r>
              <a:rPr lang="en-AU" sz="1600" b="1"/>
              <a:t>Hanken Business Lab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AU" sz="1600" dirty="0"/>
              <a:t>Pre-business incubator The Playground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AU" sz="1600" dirty="0"/>
              <a:t>Business incubator for entrepreneurs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AU" sz="1600" dirty="0"/>
              <a:t>Target groups: start-ups, scale-ups, non-profit organisations and individuals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AU" sz="1600" dirty="0"/>
              <a:t>Wants to help members achieve significant growth</a:t>
            </a:r>
          </a:p>
          <a:p>
            <a:r>
              <a:rPr lang="en-AU" sz="1600" b="1" dirty="0"/>
              <a:t>Quantum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AU" sz="1600" dirty="0"/>
              <a:t>Data lab focusing on data-driven value creation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AU" sz="1600" dirty="0"/>
              <a:t>Databases with company data and financial data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AU" sz="1600" dirty="0"/>
              <a:t>Management of big data and alternative data</a:t>
            </a:r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DFFB5FC-85CC-7589-E9B0-27ABD9A89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FI" dirty="0"/>
              <a:t>START-UP INCUBATOR AND QUANTUM</a:t>
            </a:r>
          </a:p>
        </p:txBody>
      </p:sp>
    </p:spTree>
    <p:extLst>
      <p:ext uri="{BB962C8B-B14F-4D97-AF65-F5344CB8AC3E}">
        <p14:creationId xmlns:p14="http://schemas.microsoft.com/office/powerpoint/2010/main" val="12557102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250470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DEC0DB1B-6014-2E9F-F8E4-55BAA3C82CF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Founded in 1909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University status 1927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Comprehensive business school that offers BSc, MSc and PhD in economic sciences as well as executive education (Hanken &amp; Stockholm School of Economics)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Branch set up in Vaasa in 1980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Turnover 27,3 M€ (2024)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Assets 185,9 M€ (2024)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International accreditations: EQUIS, AACSB and AMBA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International rankings: FT Masters in Management (57) and </a:t>
            </a:r>
            <a:br>
              <a:rPr lang="en-GB" sz="1600" dirty="0"/>
            </a:br>
            <a:r>
              <a:rPr lang="en-GB" sz="1600" dirty="0"/>
              <a:t>US News (110)</a:t>
            </a:r>
          </a:p>
          <a:p>
            <a:endParaRPr lang="en-GB" sz="1600" dirty="0"/>
          </a:p>
          <a:p>
            <a:endParaRPr lang="sv-FI" sz="16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CB1A3E1-042C-44C7-984D-02ECB05994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FI" dirty="0"/>
              <a:t>ABOUT HANKEN</a:t>
            </a:r>
          </a:p>
        </p:txBody>
      </p:sp>
      <p:pic>
        <p:nvPicPr>
          <p:cNvPr id="7" name="Picture Placeholder 6" descr="A group of people walking up stairs outside a building&#10;&#10;Description automatically generated">
            <a:extLst>
              <a:ext uri="{FF2B5EF4-FFF2-40B4-BE49-F238E27FC236}">
                <a16:creationId xmlns:a16="http://schemas.microsoft.com/office/drawing/2014/main" id="{6C6AAA41-EA83-D2BB-26BC-4FE619A6EA38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CA6C5C-CEA8-C81F-8AC1-83EC30AF030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16166300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C09E0125-28B7-6A5A-7918-D7684D0AFC0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Teaching in Swedish and English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4 departments and a language centre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2 815 students (2024)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GB" sz="1600" dirty="0"/>
              <a:t>2 690 BSc and MSc students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GB" sz="1600" dirty="0"/>
              <a:t>125 PhD students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GB" sz="1600" dirty="0"/>
              <a:t>20% in Vaasa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307 employees (2023)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Finland´s only free-standing business school </a:t>
            </a:r>
          </a:p>
          <a:p>
            <a:endParaRPr lang="sv-FI" sz="16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2D7C80F-D44D-D2D0-293A-FC44AAEA11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FI" dirty="0"/>
              <a:t>HANKEN TODAY</a:t>
            </a:r>
          </a:p>
        </p:txBody>
      </p:sp>
      <p:pic>
        <p:nvPicPr>
          <p:cNvPr id="7" name="Picture Placeholder 6" descr="A person standing outside a building&#10;&#10;Description automatically generated">
            <a:extLst>
              <a:ext uri="{FF2B5EF4-FFF2-40B4-BE49-F238E27FC236}">
                <a16:creationId xmlns:a16="http://schemas.microsoft.com/office/drawing/2014/main" id="{1F0198DF-8DBA-393B-3820-A2E2A8F85194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47000" y="0"/>
            <a:ext cx="4445000" cy="6858000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8EC7EFD-92DB-B955-F62D-3B73B8CCA4A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23090893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31A76C8-61EB-98D0-85A5-51EBB8D48B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FI" dirty="0"/>
              <a:t>RECENT DEVELOPMENTS</a:t>
            </a:r>
          </a:p>
        </p:txBody>
      </p:sp>
      <p:pic>
        <p:nvPicPr>
          <p:cNvPr id="7" name="Picture Placeholder 6" descr="A window with a table and chairs in it&#10;&#10;Description automatically generated">
            <a:extLst>
              <a:ext uri="{FF2B5EF4-FFF2-40B4-BE49-F238E27FC236}">
                <a16:creationId xmlns:a16="http://schemas.microsoft.com/office/drawing/2014/main" id="{2E5C0C49-C3D1-148F-F033-C1520843963F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3E42BB-218D-4F08-EAD3-F5AC46C23F7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256CBDB-A37D-96F5-8A39-ED1D73EA8263}"/>
              </a:ext>
            </a:extLst>
          </p:cNvPr>
          <p:cNvSpPr txBox="1">
            <a:spLocks/>
          </p:cNvSpPr>
          <p:nvPr/>
        </p:nvSpPr>
        <p:spPr>
          <a:xfrm>
            <a:off x="1233612" y="1546568"/>
            <a:ext cx="6343266" cy="417671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 Narrow" panose="020B0606020202030204" pitchFamily="34" charset="0"/>
              <a:buChar char="―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 Narrow" panose="020B0606020202030204" pitchFamily="34" charset="0"/>
              <a:buChar char="―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 Narrow" panose="020B0606020202030204" pitchFamily="34" charset="0"/>
              <a:buChar char="―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800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 Narrow" panose="020B0606020202030204" pitchFamily="34" charset="0"/>
              <a:buChar char="―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40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 Narrow" panose="020B0606020202030204" pitchFamily="34" charset="0"/>
              <a:buChar char="―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920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 Narrow" panose="020B0606020202030204" pitchFamily="34" charset="0"/>
              <a:buChar char="―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GB" sz="1600" b="1" dirty="0"/>
              <a:t>Global ranking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GB" sz="1600" dirty="0"/>
              <a:t>Financial Times, Masters in Management: #57 (2024)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br>
              <a:rPr lang="en-GB" sz="1600" dirty="0"/>
            </a:br>
            <a:r>
              <a:rPr lang="en-GB" sz="1600" b="1" dirty="0"/>
              <a:t>Education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GB" sz="1600" dirty="0"/>
              <a:t>Record number of applications in 2024 (all levels)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GB" sz="1600" dirty="0"/>
              <a:t>New BSc in Business program (in English) starting in 2024 with 80 students chosen among 1376 applicants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GB" sz="1600" dirty="0"/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 dirty="0"/>
              <a:t>Research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GB" sz="1600" dirty="0"/>
              <a:t>Highest scientific impact (‘top 10 index’) of the Finnish universities (Academy of Finland, 2023)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endParaRPr lang="en-GB" sz="1600" dirty="0"/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 dirty="0"/>
              <a:t>ENGAGE.EU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GB" sz="1600" dirty="0"/>
              <a:t>Hanken full member of the EU university alliance since November 1, 2023 with 8 other leading universities and business schools</a:t>
            </a:r>
          </a:p>
          <a:p>
            <a:pPr marL="0" indent="0">
              <a:spcBef>
                <a:spcPts val="0"/>
              </a:spcBef>
              <a:buNone/>
            </a:pPr>
            <a:endParaRPr lang="en-GB" sz="1600" dirty="0"/>
          </a:p>
          <a:p>
            <a:pPr marL="457200" lvl="1" indent="0">
              <a:buNone/>
            </a:pPr>
            <a:endParaRPr lang="en-GB" sz="1600" dirty="0"/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GB" sz="1600" dirty="0"/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GB" sz="1600" dirty="0"/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GB" sz="1600" dirty="0"/>
          </a:p>
          <a:p>
            <a:pPr marL="0" indent="0">
              <a:buNone/>
            </a:pPr>
            <a:endParaRPr lang="sv-FI" sz="1600" dirty="0"/>
          </a:p>
        </p:txBody>
      </p:sp>
    </p:spTree>
    <p:extLst>
      <p:ext uri="{BB962C8B-B14F-4D97-AF65-F5344CB8AC3E}">
        <p14:creationId xmlns:p14="http://schemas.microsoft.com/office/powerpoint/2010/main" val="2123935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4082029-DFB6-50DF-9132-40ADDCB324CB}"/>
              </a:ext>
            </a:extLst>
          </p:cNvPr>
          <p:cNvSpPr/>
          <p:nvPr/>
        </p:nvSpPr>
        <p:spPr>
          <a:xfrm>
            <a:off x="4760334" y="2874084"/>
            <a:ext cx="3043879" cy="3148574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AU" sz="1600" b="1" kern="1200" dirty="0">
                <a:solidFill>
                  <a:schemeClr val="accent1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MISSION</a:t>
            </a:r>
          </a:p>
          <a:p>
            <a:pPr algn="ctr"/>
            <a:endParaRPr lang="en-AU" sz="1600" b="1" kern="1200" dirty="0">
              <a:solidFill>
                <a:schemeClr val="tx1"/>
              </a:solidFill>
              <a:effectLst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ctr">
              <a:spcAft>
                <a:spcPts val="400"/>
              </a:spcAft>
            </a:pPr>
            <a:r>
              <a:rPr lang="en-AU" sz="1600" dirty="0">
                <a:solidFill>
                  <a:schemeClr val="tx1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Collaborating closely with business and society, Hanken is a research-driven business school that foster responsible professionals to drive a sustainable future.</a:t>
            </a:r>
          </a:p>
          <a:p>
            <a:pPr algn="ctr">
              <a:spcAft>
                <a:spcPts val="400"/>
              </a:spcAft>
            </a:pPr>
            <a:r>
              <a:rPr lang="en-AU" sz="1600" dirty="0">
                <a:solidFill>
                  <a:schemeClr val="tx1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Being a stand-alone business school with strong Nordic roots, we offer high-quality degree programmes in Swedish and English. </a:t>
            </a:r>
          </a:p>
          <a:p>
            <a:pPr algn="ctr">
              <a:spcAft>
                <a:spcPts val="400"/>
              </a:spcAft>
            </a:pPr>
            <a:endParaRPr lang="en-AU" sz="1600" dirty="0">
              <a:solidFill>
                <a:schemeClr val="tx1"/>
              </a:solidFill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5C41D29-3693-90A6-D16F-634584F6D2D9}"/>
              </a:ext>
            </a:extLst>
          </p:cNvPr>
          <p:cNvSpPr/>
          <p:nvPr/>
        </p:nvSpPr>
        <p:spPr>
          <a:xfrm>
            <a:off x="1047960" y="2897794"/>
            <a:ext cx="3043880" cy="1400269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sv-FI" sz="1600" b="1" kern="1200" dirty="0">
                <a:solidFill>
                  <a:schemeClr val="accent1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VISION</a:t>
            </a:r>
          </a:p>
          <a:p>
            <a:pPr algn="ctr"/>
            <a:endParaRPr lang="sv-FI" sz="1600" b="1" kern="1200" dirty="0">
              <a:solidFill>
                <a:schemeClr val="tx1"/>
              </a:solidFill>
              <a:effectLst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ctr"/>
            <a:r>
              <a:rPr lang="en-GB" sz="1600" dirty="0">
                <a:solidFill>
                  <a:schemeClr val="tx1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An increasingly highly regarded international business school contributing to the future of business and society.</a:t>
            </a:r>
            <a:endParaRPr lang="sv-FI" sz="1600" kern="1200" dirty="0">
              <a:solidFill>
                <a:schemeClr val="tx1"/>
              </a:solidFill>
              <a:effectLst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pic>
        <p:nvPicPr>
          <p:cNvPr id="7" name="Picture 6" descr="A planet with buildings and trees&#10;&#10;Description automatically generated">
            <a:extLst>
              <a:ext uri="{FF2B5EF4-FFF2-40B4-BE49-F238E27FC236}">
                <a16:creationId xmlns:a16="http://schemas.microsoft.com/office/drawing/2014/main" id="{85C315AE-A47A-83AD-FF1F-3CB875ECC64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51879" y="0"/>
            <a:ext cx="4471173" cy="301743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A12C680-F2E1-98C8-6092-EE14BA1957C4}"/>
              </a:ext>
            </a:extLst>
          </p:cNvPr>
          <p:cNvSpPr txBox="1"/>
          <p:nvPr/>
        </p:nvSpPr>
        <p:spPr>
          <a:xfrm>
            <a:off x="519586" y="561959"/>
            <a:ext cx="11525373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sv-FI" sz="3600" dirty="0">
                <a:latin typeface="+mj-lt"/>
              </a:rPr>
              <a:t>HANKEN STRATEGY 2030: </a:t>
            </a:r>
            <a:endParaRPr lang="sv-FI" sz="3600" b="0" i="0" u="none" strike="noStrike" baseline="0" dirty="0">
              <a:latin typeface="+mj-lt"/>
            </a:endParaRPr>
          </a:p>
          <a:p>
            <a:pPr algn="ctr"/>
            <a:r>
              <a:rPr lang="sv-FI" sz="2400" b="1" i="0" u="none" strike="noStrike" baseline="0" dirty="0">
                <a:solidFill>
                  <a:schemeClr val="accent1"/>
                </a:solidFill>
                <a:latin typeface="+mj-lt"/>
              </a:rPr>
              <a:t>FOR AN INTERNATIONAL FINLAND </a:t>
            </a:r>
          </a:p>
          <a:p>
            <a:pPr algn="ctr"/>
            <a:r>
              <a:rPr lang="sv-FI" sz="2400" b="1" i="0" u="none" strike="noStrike" baseline="0" dirty="0">
                <a:solidFill>
                  <a:schemeClr val="accent1"/>
                </a:solidFill>
                <a:latin typeface="+mj-lt"/>
              </a:rPr>
              <a:t>AND A SUSTAINABLE WORLD </a:t>
            </a:r>
            <a:endParaRPr lang="sv-FI" sz="24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0EF736C-4016-8AA6-ECC3-67310ABB74B3}"/>
              </a:ext>
            </a:extLst>
          </p:cNvPr>
          <p:cNvSpPr/>
          <p:nvPr/>
        </p:nvSpPr>
        <p:spPr>
          <a:xfrm>
            <a:off x="8472707" y="2869512"/>
            <a:ext cx="3043879" cy="3148573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sv-FI" sz="1600" b="1" dirty="0">
                <a:solidFill>
                  <a:schemeClr val="accent1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VALUES</a:t>
            </a:r>
          </a:p>
          <a:p>
            <a:pPr algn="ctr"/>
            <a:endParaRPr lang="sv-FI" sz="1600" b="1" dirty="0">
              <a:solidFill>
                <a:schemeClr val="tx1"/>
              </a:solidFill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ctr"/>
            <a:r>
              <a:rPr lang="en-GB" sz="1600" dirty="0">
                <a:solidFill>
                  <a:schemeClr val="tx1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Our community is characterised by equity, openness and integrity, and a focus on high quality, continuous  improvement, </a:t>
            </a:r>
          </a:p>
          <a:p>
            <a:pPr algn="ctr"/>
            <a:r>
              <a:rPr lang="en-GB" sz="1600" dirty="0">
                <a:solidFill>
                  <a:schemeClr val="tx1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and sustainability</a:t>
            </a:r>
            <a:r>
              <a:rPr lang="sv-FI" sz="1600" dirty="0">
                <a:solidFill>
                  <a:schemeClr val="tx1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01429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E9D20C40-D542-08CD-0095-19055C2300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1347100"/>
            <a:ext cx="10353061" cy="4163800"/>
          </a:xfrm>
        </p:spPr>
        <p:txBody>
          <a:bodyPr/>
          <a:lstStyle/>
          <a:p>
            <a:r>
              <a:rPr lang="en-GB" sz="1600" dirty="0"/>
              <a:t>The centres are linked to the departments at Hanken and work in close contact with the business community.</a:t>
            </a:r>
          </a:p>
          <a:p>
            <a:endParaRPr lang="sv-FI" sz="16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0BF18FB-D63C-8E1B-76BF-0CC1AD2E27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FI" dirty="0"/>
              <a:t>RESEARCH AND COMPETENCE CENTRES</a:t>
            </a:r>
          </a:p>
        </p:txBody>
      </p:sp>
      <p:graphicFrame>
        <p:nvGraphicFramePr>
          <p:cNvPr id="6" name="Table 12">
            <a:extLst>
              <a:ext uri="{FF2B5EF4-FFF2-40B4-BE49-F238E27FC236}">
                <a16:creationId xmlns:a16="http://schemas.microsoft.com/office/drawing/2014/main" id="{530B5A9A-B9C5-1BA7-C122-DF25F8C55C9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7173456"/>
              </p:ext>
            </p:extLst>
          </p:nvPr>
        </p:nvGraphicFramePr>
        <p:xfrm>
          <a:off x="937931" y="1800602"/>
          <a:ext cx="9985744" cy="3545840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2740218">
                  <a:extLst>
                    <a:ext uri="{9D8B030D-6E8A-4147-A177-3AD203B41FA5}">
                      <a16:colId xmlns:a16="http://schemas.microsoft.com/office/drawing/2014/main" val="1966896092"/>
                    </a:ext>
                  </a:extLst>
                </a:gridCol>
                <a:gridCol w="7245526">
                  <a:extLst>
                    <a:ext uri="{9D8B030D-6E8A-4147-A177-3AD203B41FA5}">
                      <a16:colId xmlns:a16="http://schemas.microsoft.com/office/drawing/2014/main" val="114348308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1600" noProof="0"/>
                        <a:t>CCR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b="0" noProof="0"/>
                        <a:t>Centre for Corporate Responsibility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36979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b="1" noProof="0"/>
                        <a:t>CERS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noProof="0"/>
                        <a:t>Centre for Relationship Marketing and Service Management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94900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b="1" noProof="0"/>
                        <a:t>EPCE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noProof="0"/>
                        <a:t>Erling-Persson Centre for Entrepreneurship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8634196"/>
                  </a:ext>
                </a:extLst>
              </a:tr>
              <a:tr h="431185">
                <a:tc>
                  <a:txBody>
                    <a:bodyPr/>
                    <a:lstStyle/>
                    <a:p>
                      <a:r>
                        <a:rPr lang="en-GB" sz="1600" b="1" noProof="0"/>
                        <a:t>GODESS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noProof="0"/>
                        <a:t>Gender, Organisation Diversity, Equality and Social Sustainability in Transnational Times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01650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sz="1600" b="1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noProof="0" dirty="0"/>
                        <a:t>Hanken Centre for Accounting, Finance and Governance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92196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b="1" noProof="0" dirty="0"/>
                        <a:t>Helsinki GSE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noProof="0" dirty="0"/>
                        <a:t>Helsinki Graduate School of Economics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92015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b="1" noProof="0"/>
                        <a:t>HUMLOG Institute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noProof="0"/>
                        <a:t>The Humanitarian Logistics and Supply Chain Research Institute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44467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b="1" noProof="0" dirty="0"/>
                        <a:t>IPR University Centre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noProof="0"/>
                        <a:t>Centre for Intellectual Property Rights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83768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b="1" noProof="0"/>
                        <a:t>WCEFIR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noProof="0" dirty="0"/>
                        <a:t>Wallenberg Centre for Financial Research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90401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846597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 descr="A group of people in a room&#10;&#10;Description automatically generated">
            <a:extLst>
              <a:ext uri="{FF2B5EF4-FFF2-40B4-BE49-F238E27FC236}">
                <a16:creationId xmlns:a16="http://schemas.microsoft.com/office/drawing/2014/main" id="{AA61498E-5B4E-592D-DEDC-CD28856E1BC3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34A3A8B2-E759-5CB8-CCDB-A9B9E8FC7F3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sz="1600" b="1" dirty="0"/>
              <a:t>Integrated Bachelor’s and Master’s degree programme (3+2 years)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GB" sz="1600" dirty="0"/>
              <a:t>Swedish main language of tuition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GB" sz="1600" dirty="0"/>
              <a:t>Enrolment approximately 300 new students/year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GB" sz="1600" dirty="0"/>
              <a:t>Bachelor in Business programme in English will begin in 2024, 80 study spots.</a:t>
            </a:r>
          </a:p>
          <a:p>
            <a:r>
              <a:rPr lang="en-GB" sz="1600" b="1" dirty="0"/>
              <a:t>Master’s programme (2 years)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GB" sz="1600" dirty="0"/>
              <a:t>Tuition in Swedish and English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GB" sz="1600" dirty="0"/>
              <a:t>Enrolment approximately 140 students/year</a:t>
            </a:r>
          </a:p>
          <a:p>
            <a:r>
              <a:rPr lang="en-GB" sz="1600" b="1" dirty="0"/>
              <a:t>PhD programme (4 years)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GB" sz="1600" dirty="0"/>
              <a:t>Tuition mainly in English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GB" sz="1600" dirty="0"/>
              <a:t>Goal: 14 PhD degrees awarded per year</a:t>
            </a:r>
          </a:p>
          <a:p>
            <a:endParaRPr lang="sv-FI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FEE5588-1824-7C12-E059-52944B3784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FI" dirty="0"/>
              <a:t>ACADEMIC PROGRAMMES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26B79F2-A6D6-11E3-05E2-9788BCBDC95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27837286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0E710051-6597-31D2-8B8A-B4BFF0646A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68325" y="1483189"/>
            <a:ext cx="3909731" cy="4163800"/>
          </a:xfrm>
        </p:spPr>
        <p:txBody>
          <a:bodyPr/>
          <a:lstStyle/>
          <a:p>
            <a:r>
              <a:rPr lang="en-GB" sz="1600" dirty="0"/>
              <a:t>Major subjects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Accounting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Commercial Law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Economics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Entrepreneurship, management and organisation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Finance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Management and organisation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Marketing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Supply chain management and social responsibility (master’s and PhD level only)</a:t>
            </a:r>
          </a:p>
          <a:p>
            <a:endParaRPr lang="sv-FI" sz="16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5B54637-EDDE-D135-0CE6-C40E8C63DE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FI" dirty="0"/>
              <a:t>SUBJECTS</a:t>
            </a:r>
          </a:p>
        </p:txBody>
      </p:sp>
      <p:sp>
        <p:nvSpPr>
          <p:cNvPr id="4" name="Subtitle 1">
            <a:extLst>
              <a:ext uri="{FF2B5EF4-FFF2-40B4-BE49-F238E27FC236}">
                <a16:creationId xmlns:a16="http://schemas.microsoft.com/office/drawing/2014/main" id="{866B3C6C-7D8B-0740-139C-52901295A8F0}"/>
              </a:ext>
            </a:extLst>
          </p:cNvPr>
          <p:cNvSpPr txBox="1">
            <a:spLocks/>
          </p:cNvSpPr>
          <p:nvPr/>
        </p:nvSpPr>
        <p:spPr>
          <a:xfrm>
            <a:off x="5576284" y="1483188"/>
            <a:ext cx="3909731" cy="41638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dirty="0"/>
              <a:t>Other subjects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Information systems science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Statistics</a:t>
            </a:r>
          </a:p>
          <a:p>
            <a:endParaRPr lang="en-GB" sz="1600" dirty="0"/>
          </a:p>
          <a:p>
            <a:r>
              <a:rPr lang="en-GB" sz="1600" dirty="0"/>
              <a:t>Languages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Swedish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Finnish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English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French</a:t>
            </a:r>
          </a:p>
          <a:p>
            <a:endParaRPr lang="sv-FI" sz="1600" dirty="0"/>
          </a:p>
        </p:txBody>
      </p:sp>
      <p:sp>
        <p:nvSpPr>
          <p:cNvPr id="5" name="Subtitle 1">
            <a:extLst>
              <a:ext uri="{FF2B5EF4-FFF2-40B4-BE49-F238E27FC236}">
                <a16:creationId xmlns:a16="http://schemas.microsoft.com/office/drawing/2014/main" id="{52CDDC99-D44D-EDFB-70CB-8FE6D0A76ECA}"/>
              </a:ext>
            </a:extLst>
          </p:cNvPr>
          <p:cNvSpPr txBox="1">
            <a:spLocks/>
          </p:cNvSpPr>
          <p:nvPr/>
        </p:nvSpPr>
        <p:spPr>
          <a:xfrm>
            <a:off x="7013946" y="3207798"/>
            <a:ext cx="3909731" cy="41638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/>
              <a:t>German  </a:t>
            </a:r>
            <a:endParaRPr lang="en-GB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Spanish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/>
          </a:p>
          <a:p>
            <a:endParaRPr lang="sv-FI" sz="1600" dirty="0"/>
          </a:p>
        </p:txBody>
      </p:sp>
    </p:spTree>
    <p:extLst>
      <p:ext uri="{BB962C8B-B14F-4D97-AF65-F5344CB8AC3E}">
        <p14:creationId xmlns:p14="http://schemas.microsoft.com/office/powerpoint/2010/main" val="12530156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37D8299A-7EFD-D932-1B09-9F499DDB714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285750" indent="-285750">
              <a:buClrTx/>
              <a:buFont typeface="Arial" panose="020B0604020202020204" pitchFamily="34" charset="0"/>
              <a:buChar char="•"/>
            </a:pPr>
            <a:r>
              <a:rPr lang="en-GB" sz="1600" dirty="0"/>
              <a:t>Accounting</a:t>
            </a:r>
          </a:p>
          <a:p>
            <a:pPr marL="285750" indent="-285750">
              <a:buClrTx/>
              <a:buFont typeface="Arial" panose="020B0604020202020204" pitchFamily="34" charset="0"/>
              <a:buChar char="•"/>
            </a:pPr>
            <a:r>
              <a:rPr lang="en-GB" sz="1600" dirty="0"/>
              <a:t>Economics</a:t>
            </a:r>
          </a:p>
          <a:p>
            <a:pPr marL="285750" indent="-285750">
              <a:buClrTx/>
              <a:buFont typeface="Arial" panose="020B0604020202020204" pitchFamily="34" charset="0"/>
              <a:buChar char="•"/>
            </a:pPr>
            <a:r>
              <a:rPr lang="en-GB" sz="1600" dirty="0"/>
              <a:t>Finance</a:t>
            </a:r>
          </a:p>
          <a:p>
            <a:pPr marL="285750" indent="-285750">
              <a:buClrTx/>
              <a:buFont typeface="Arial" panose="020B0604020202020204" pitchFamily="34" charset="0"/>
              <a:buChar char="•"/>
            </a:pPr>
            <a:r>
              <a:rPr lang="en-GB" sz="1600" dirty="0"/>
              <a:t>Intellectual Property and Business Law</a:t>
            </a:r>
          </a:p>
          <a:p>
            <a:pPr marL="285750" indent="-285750">
              <a:buClrTx/>
              <a:buFont typeface="Arial" panose="020B0604020202020204" pitchFamily="34" charset="0"/>
              <a:buChar char="•"/>
            </a:pPr>
            <a:r>
              <a:rPr lang="en-GB" sz="1600" dirty="0"/>
              <a:t>International Strategy and Sustainability</a:t>
            </a:r>
          </a:p>
          <a:p>
            <a:pPr marL="285750" indent="-285750">
              <a:buClrTx/>
              <a:buFont typeface="Arial" panose="020B0604020202020204" pitchFamily="34" charset="0"/>
              <a:buChar char="•"/>
            </a:pPr>
            <a:r>
              <a:rPr lang="en-GB" sz="1600" dirty="0"/>
              <a:t>Marketing</a:t>
            </a:r>
          </a:p>
          <a:p>
            <a:pPr marL="285750" indent="-285750">
              <a:buClrTx/>
              <a:buFont typeface="Arial" panose="020B0604020202020204" pitchFamily="34" charset="0"/>
              <a:buChar char="•"/>
            </a:pPr>
            <a:r>
              <a:rPr lang="en-GB" sz="1600" dirty="0"/>
              <a:t>Supply Chain Management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Marketing and Management (Vaasa</a:t>
            </a:r>
            <a:r>
              <a:rPr lang="en-GB" sz="1600"/>
              <a:t>) </a:t>
            </a:r>
            <a:endParaRPr lang="en-GB" sz="1600" dirty="0"/>
          </a:p>
          <a:p>
            <a:endParaRPr lang="sv-FI" sz="16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5E74E6A-AF08-F105-55E2-47AD0057CE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MASTER’S PROGRAMME OFFER:</a:t>
            </a:r>
            <a:endParaRPr lang="sv-FI" dirty="0"/>
          </a:p>
        </p:txBody>
      </p:sp>
      <p:sp>
        <p:nvSpPr>
          <p:cNvPr id="4" name="Subtitle 1">
            <a:extLst>
              <a:ext uri="{FF2B5EF4-FFF2-40B4-BE49-F238E27FC236}">
                <a16:creationId xmlns:a16="http://schemas.microsoft.com/office/drawing/2014/main" id="{8CC42EDB-245D-E7DD-0CE3-9F6EB7CC9FCB}"/>
              </a:ext>
            </a:extLst>
          </p:cNvPr>
          <p:cNvSpPr txBox="1">
            <a:spLocks/>
          </p:cNvSpPr>
          <p:nvPr/>
        </p:nvSpPr>
        <p:spPr>
          <a:xfrm>
            <a:off x="5237813" y="1483188"/>
            <a:ext cx="9655350" cy="41638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1600" dirty="0" err="1"/>
              <a:t>More</a:t>
            </a:r>
            <a:r>
              <a:rPr lang="sv-SE" sz="1600" dirty="0"/>
              <a:t> information: </a:t>
            </a:r>
          </a:p>
          <a:p>
            <a:r>
              <a:rPr lang="en-GB" sz="1600" dirty="0"/>
              <a:t> </a:t>
            </a:r>
            <a:r>
              <a:rPr lang="en-GB" sz="1600" dirty="0">
                <a:hlinkClick r:id="rId2"/>
              </a:rPr>
              <a:t>www.hanken.fi/masters</a:t>
            </a:r>
            <a:endParaRPr lang="en-GB" sz="1600" dirty="0"/>
          </a:p>
          <a:p>
            <a:endParaRPr lang="sv-FI" sz="1600" dirty="0"/>
          </a:p>
        </p:txBody>
      </p:sp>
    </p:spTree>
    <p:extLst>
      <p:ext uri="{BB962C8B-B14F-4D97-AF65-F5344CB8AC3E}">
        <p14:creationId xmlns:p14="http://schemas.microsoft.com/office/powerpoint/2010/main" val="15437808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HANKEN">
      <a:dk1>
        <a:srgbClr val="262626"/>
      </a:dk1>
      <a:lt1>
        <a:sysClr val="window" lastClr="FFFFFF"/>
      </a:lt1>
      <a:dk2>
        <a:srgbClr val="7C8735"/>
      </a:dk2>
      <a:lt2>
        <a:srgbClr val="FFFFFF"/>
      </a:lt2>
      <a:accent1>
        <a:srgbClr val="07758C"/>
      </a:accent1>
      <a:accent2>
        <a:srgbClr val="B7AF67"/>
      </a:accent2>
      <a:accent3>
        <a:srgbClr val="E7AEA0"/>
      </a:accent3>
      <a:accent4>
        <a:srgbClr val="DE7143"/>
      </a:accent4>
      <a:accent5>
        <a:srgbClr val="A2B3B0"/>
      </a:accent5>
      <a:accent6>
        <a:srgbClr val="DBDFC7"/>
      </a:accent6>
      <a:hlink>
        <a:srgbClr val="B7AF67"/>
      </a:hlink>
      <a:folHlink>
        <a:srgbClr val="A2B3B0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TT 2024-06-13 XS - web photos.pptx" id="{5258CBB7-F477-4912-913C-A84DC54826A7}" vid="{F0427BED-7417-4811-B74B-AD78AE8E393B}"/>
    </a:ext>
  </a:extLst>
</a:theme>
</file>

<file path=ppt/theme/theme2.xml><?xml version="1.0" encoding="utf-8"?>
<a:theme xmlns:a="http://schemas.openxmlformats.org/drawingml/2006/main" name="Custom Design">
  <a:themeElements>
    <a:clrScheme name="Custom 1">
      <a:dk1>
        <a:srgbClr val="262626"/>
      </a:dk1>
      <a:lt1>
        <a:sysClr val="window" lastClr="FFFFFF"/>
      </a:lt1>
      <a:dk2>
        <a:srgbClr val="7C8735"/>
      </a:dk2>
      <a:lt2>
        <a:srgbClr val="FFFFFF"/>
      </a:lt2>
      <a:accent1>
        <a:srgbClr val="07758C"/>
      </a:accent1>
      <a:accent2>
        <a:srgbClr val="B7AF67"/>
      </a:accent2>
      <a:accent3>
        <a:srgbClr val="E7AEA0"/>
      </a:accent3>
      <a:accent4>
        <a:srgbClr val="DE7143"/>
      </a:accent4>
      <a:accent5>
        <a:srgbClr val="7DA4A1"/>
      </a:accent5>
      <a:accent6>
        <a:srgbClr val="A2B3B0"/>
      </a:accent6>
      <a:hlink>
        <a:srgbClr val="B7AF67"/>
      </a:hlink>
      <a:folHlink>
        <a:srgbClr val="A2B3B0"/>
      </a:folHlink>
    </a:clrScheme>
    <a:fontScheme name="Custom 1">
      <a:majorFont>
        <a:latin typeface="Aptos ExtraBold"/>
        <a:ea typeface=""/>
        <a:cs typeface=""/>
      </a:majorFont>
      <a:minorFont>
        <a:latin typeface="Apto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TT 2024-06-13 XS - web photos.pptx" id="{5258CBB7-F477-4912-913C-A84DC54826A7}" vid="{045210BC-1AB3-49B6-93B0-1831588C30A2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Custom 1">
      <a:majorFont>
        <a:latin typeface="Aptos ExtraBold"/>
        <a:ea typeface=""/>
        <a:cs typeface=""/>
      </a:majorFont>
      <a:minorFont>
        <a:latin typeface="Apto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TT 2024-06-13 XS - web photos.pptx" id="{5258CBB7-F477-4912-913C-A84DC54826A7}" vid="{08448932-94F0-49BA-80E1-D3E648099385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e5632ad3-7c0f-488d-a5e8-26b18da0eb7a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C384EF400343B4385B2B2F14046597D" ma:contentTypeVersion="16" ma:contentTypeDescription="Create a new document." ma:contentTypeScope="" ma:versionID="fa3594f6ae212de8e922c5e13c4444b2">
  <xsd:schema xmlns:xsd="http://www.w3.org/2001/XMLSchema" xmlns:xs="http://www.w3.org/2001/XMLSchema" xmlns:p="http://schemas.microsoft.com/office/2006/metadata/properties" xmlns:ns3="e5632ad3-7c0f-488d-a5e8-26b18da0eb7a" xmlns:ns4="d867e5a5-5a72-4279-b3fe-d5c726f7d865" targetNamespace="http://schemas.microsoft.com/office/2006/metadata/properties" ma:root="true" ma:fieldsID="d2c33f5e16b83a34627cec85799951ba" ns3:_="" ns4:_="">
    <xsd:import namespace="e5632ad3-7c0f-488d-a5e8-26b18da0eb7a"/>
    <xsd:import namespace="d867e5a5-5a72-4279-b3fe-d5c726f7d865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_activity" minOccurs="0"/>
                <xsd:element ref="ns3:MediaServiceObjectDetectorVersions" minOccurs="0"/>
                <xsd:element ref="ns3:MediaServiceSystemTag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5632ad3-7c0f-488d-a5e8-26b18da0eb7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_activity" ma:index="20" nillable="true" ma:displayName="_activity" ma:hidden="true" ma:internalName="_activity">
      <xsd:simpleType>
        <xsd:restriction base="dms:Note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22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867e5a5-5a72-4279-b3fe-d5c726f7d865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E62541A-038B-402C-BC69-C05800DAC239}">
  <ds:schemaRefs>
    <ds:schemaRef ds:uri="http://purl.org/dc/terms/"/>
    <ds:schemaRef ds:uri="http://www.w3.org/XML/1998/namespace"/>
    <ds:schemaRef ds:uri="http://schemas.openxmlformats.org/package/2006/metadata/core-properties"/>
    <ds:schemaRef ds:uri="http://schemas.microsoft.com/office/2006/documentManagement/types"/>
    <ds:schemaRef ds:uri="http://purl.org/dc/elements/1.1/"/>
    <ds:schemaRef ds:uri="d867e5a5-5a72-4279-b3fe-d5c726f7d865"/>
    <ds:schemaRef ds:uri="http://schemas.microsoft.com/office/2006/metadata/properties"/>
    <ds:schemaRef ds:uri="http://schemas.microsoft.com/office/infopath/2007/PartnerControls"/>
    <ds:schemaRef ds:uri="e5632ad3-7c0f-488d-a5e8-26b18da0eb7a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C809E991-5917-427A-A7AF-EE3EC309EFF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F28DDC9-50AB-4FFA-9FB5-BB7BA2916A1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5632ad3-7c0f-488d-a5e8-26b18da0eb7a"/>
    <ds:schemaRef ds:uri="d867e5a5-5a72-4279-b3fe-d5c726f7d86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329</TotalTime>
  <Words>1078</Words>
  <Application>Microsoft Office PowerPoint</Application>
  <PresentationFormat>Widescreen</PresentationFormat>
  <Paragraphs>158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Times New Roman</vt:lpstr>
      <vt:lpstr>Office Theme</vt:lpstr>
      <vt:lpstr>Custom Design</vt:lpstr>
      <vt:lpstr>1_Custom Design</vt:lpstr>
      <vt:lpstr>PowerPoint Presentation</vt:lpstr>
      <vt:lpstr>ABOUT HANKEN</vt:lpstr>
      <vt:lpstr>HANKEN TODAY</vt:lpstr>
      <vt:lpstr>RECENT DEVELOPMENTS</vt:lpstr>
      <vt:lpstr>PowerPoint Presentation</vt:lpstr>
      <vt:lpstr>RESEARCH AND COMPETENCE CENTRES</vt:lpstr>
      <vt:lpstr>ACADEMIC PROGRAMMES</vt:lpstr>
      <vt:lpstr>SUBJECTS</vt:lpstr>
      <vt:lpstr>THE MASTER’S PROGRAMME OFFER:</vt:lpstr>
      <vt:lpstr>MASTER’S DOUBLE DEGREE PROGRAMME</vt:lpstr>
      <vt:lpstr>MASSIVE OPEN ONLINE COURSE (MOOC)</vt:lpstr>
      <vt:lpstr>STUDENT EXCHANGE</vt:lpstr>
      <vt:lpstr>HANKEN’S PARTNER UNIVERSITIES</vt:lpstr>
      <vt:lpstr>HANKEN &amp; SSE EXECUTIVE EDUCATION</vt:lpstr>
      <vt:lpstr>HANKEN EXECUTIVE MBA STRATEGIC LEADERSHIP  FOR IMPACT</vt:lpstr>
      <vt:lpstr>HANKEN ALUMNI</vt:lpstr>
      <vt:lpstr>START-UP INCUBATOR AND QUANTUM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Kajsa Quinterno</dc:creator>
  <cp:lastModifiedBy>Matilda Saarinen</cp:lastModifiedBy>
  <cp:revision>26</cp:revision>
  <dcterms:created xsi:type="dcterms:W3CDTF">2024-06-13T10:11:02Z</dcterms:created>
  <dcterms:modified xsi:type="dcterms:W3CDTF">2025-06-03T10:05:54Z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0x010100AC384EF400343B4385B2B2F14046597D</vt:lpwstr>
  </property>
</Properties>
</file>