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89" r:id="rId5"/>
    <p:sldId id="263" r:id="rId6"/>
    <p:sldId id="290" r:id="rId7"/>
    <p:sldId id="291" r:id="rId8"/>
    <p:sldId id="283" r:id="rId9"/>
    <p:sldId id="292" r:id="rId10"/>
    <p:sldId id="293" r:id="rId11"/>
    <p:sldId id="294" r:id="rId12"/>
    <p:sldId id="295" r:id="rId13"/>
    <p:sldId id="296" r:id="rId14"/>
    <p:sldId id="306" r:id="rId15"/>
    <p:sldId id="297" r:id="rId16"/>
    <p:sldId id="305" r:id="rId17"/>
    <p:sldId id="307" r:id="rId18"/>
    <p:sldId id="310" r:id="rId19"/>
    <p:sldId id="299" r:id="rId20"/>
    <p:sldId id="309" r:id="rId21"/>
    <p:sldId id="300" r:id="rId22"/>
    <p:sldId id="302" r:id="rId23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Bjurlefors" initials="CB" lastIdx="1" clrIdx="0">
    <p:extLst>
      <p:ext uri="{19B8F6BF-5375-455C-9EA6-DF929625EA0E}">
        <p15:presenceInfo xmlns:p15="http://schemas.microsoft.com/office/powerpoint/2012/main" userId="S::carolina@rehngruppen.se::d3a9b529-2d61-408e-bfb3-93ab56c1a8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7" autoAdjust="0"/>
    <p:restoredTop sz="90823" autoAdjust="0"/>
  </p:normalViewPr>
  <p:slideViewPr>
    <p:cSldViewPr snapToGrid="0" showGuides="1">
      <p:cViewPr varScale="1">
        <p:scale>
          <a:sx n="60" d="100"/>
          <a:sy n="60" d="100"/>
        </p:scale>
        <p:origin x="111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5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317BD1-D68A-4984-AE67-5B9C0F3770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FCE10-E27A-4D6E-AA7A-0D32BBFEDA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504ED92-49CB-490F-ADD0-AB3EF5129506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FC2A7-C04D-4C2F-837B-1CFC376A65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7DF75-5E51-4BC7-8CDC-66F33EBA3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C3E3857-ADD6-42FF-A5B9-78A1A4ED6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531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D3735D9-C622-4B5D-97D0-D3B8DD4D43D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CA3599A-B860-4459-8435-0DA526491C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8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7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053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3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55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88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BEA1E7-3B13-4BC3-93CF-C5FF847712BF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90E0151-B0E4-4F0B-82B3-6A0FF0604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58" y="1578559"/>
            <a:ext cx="3084885" cy="3146058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AD07178-7747-4123-AADA-93A49BF3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CA72E8-A1C2-4E43-BC97-AE44E4A76D60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A8A7CE6-304C-4521-9391-DE9E5510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569" y="-283554"/>
            <a:ext cx="1614197" cy="144104"/>
          </a:xfrm>
          <a:prstGeom prst="rect">
            <a:avLst/>
          </a:prstGeom>
        </p:spPr>
        <p:txBody>
          <a:bodyPr/>
          <a:lstStyle/>
          <a:p>
            <a:r>
              <a:rPr lang="en-GB"/>
              <a:t>Hanken School of Economics</a:t>
            </a:r>
            <a:endParaRPr lang="en-GB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7E9103-37DE-494C-A46F-497D32E4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5354" y="-283554"/>
            <a:ext cx="867133" cy="144104"/>
          </a:xfrm>
          <a:prstGeom prst="rect">
            <a:avLst/>
          </a:prstGeom>
        </p:spPr>
        <p:txBody>
          <a:bodyPr/>
          <a:lstStyle/>
          <a:p>
            <a:fld id="{20F5467F-CA83-4951-87CD-A29B7285744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D0C8A5B-7A6E-5F46-990F-D090E0203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CDCBA-F9BD-B54E-90D0-A64A1C4F64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54D192F-E827-4E0B-AA7A-07672563A5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8" y="5988813"/>
            <a:ext cx="1025974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DE13368-09FB-40EF-BBEB-229D687F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639E7EDF-F72F-4364-A321-09BB3EA71B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AAEBC2-AD7F-4479-BE70-6825BE1F78A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10314D7-3688-4361-A978-6197E6A29514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5E852A-1E9D-487A-8B07-89024B0EFF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4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A10B3478-8931-4F11-A58B-7128CDB90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B6E7A1-BF71-4F46-B0EE-688B07BC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C7CE8D5-22A5-43C9-BB78-FA915448CF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2ECE7-BDD9-469D-AB39-EA2CCD689DE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3D18530-1104-424F-AA71-75DE061B192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7EB36EAC-2555-4059-B80A-37628D640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9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multi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186B041-E0E9-42F2-95E1-10436D2A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C03CB-4DB7-4DC5-87E7-782EE73DE83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59488" y="0"/>
            <a:ext cx="6132513" cy="685799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2C327-2451-4173-AAEB-CB95A732D02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4BD301F-131D-4B14-850B-C24C2FF87FD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C4992289-0594-4FE9-884E-80417D326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9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8CF4742-2DB4-4D2F-BF83-68F45E309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b="947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D5E9C91-C263-4367-86AB-31C173CB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89E7AA3-9B2C-4A83-A045-E70A6162716D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918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ken 2030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473FF7C-AC0D-4224-A5DC-C33EFAD1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68448118-73F3-45C9-8492-342029AB60C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DFF99AE-370B-4DE5-AD64-674E43F91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"/>
            <a:ext cx="12192000" cy="68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3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589843-B4CC-4943-BF88-4FE0FF826C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9728" y="1614792"/>
            <a:ext cx="2869660" cy="49319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DAE3-EE16-43F6-AB44-40B0F6D05EE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CD53C79B-5EBB-44F0-B7C8-110120E6499C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8E29EB19-3524-4F89-A71E-F1CE4263A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36F431-276D-4B5A-BC9C-BB4AC374F0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6646" y="0"/>
            <a:ext cx="2165353" cy="442722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D6966-6030-47B5-96DF-EE773997E9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216A1881-3018-4817-AAB1-E931E542E3D9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2810739B-BC2D-4D5E-9F10-709F39DA1D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3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nk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byggnad, kupol, bord&#10;&#10;Automatiskt genererad beskrivning">
            <a:extLst>
              <a:ext uri="{FF2B5EF4-FFF2-40B4-BE49-F238E27FC236}">
                <a16:creationId xmlns:a16="http://schemas.microsoft.com/office/drawing/2014/main" id="{88859D97-3B14-4FEE-A5C2-A2AD6CA81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3859554"/>
            <a:ext cx="2324100" cy="30435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E1B025-29BE-4119-9343-E5708116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FF8F00-3F7E-4D56-86A5-579631DD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4B2BF-FC0D-4768-A371-22D04C28F821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56350FD-4B55-4F95-A900-D1D8915536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59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byggnad, vaxkaka, fönster&#10;&#10;Automatiskt genererad beskrivning">
            <a:extLst>
              <a:ext uri="{FF2B5EF4-FFF2-40B4-BE49-F238E27FC236}">
                <a16:creationId xmlns:a16="http://schemas.microsoft.com/office/drawing/2014/main" id="{368D4227-4F6B-4C0D-8FC8-4E1D85BDB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25" y="199555"/>
            <a:ext cx="3606385" cy="59245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6302BB-F292-4366-A34D-D39E508D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EFE1F-7E80-4E11-9BC1-3CAB4C7A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CE19-E43B-43A3-90D0-03B263EA9400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AE986A63-6AC0-4838-B9B2-9C897AF25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27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axkaka&#10;&#10;Automatiskt genererad beskrivning">
            <a:extLst>
              <a:ext uri="{FF2B5EF4-FFF2-40B4-BE49-F238E27FC236}">
                <a16:creationId xmlns:a16="http://schemas.microsoft.com/office/drawing/2014/main" id="{9FFAD8EE-EF61-4E0C-B4CF-77DABA854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/>
          <a:stretch/>
        </p:blipFill>
        <p:spPr>
          <a:xfrm>
            <a:off x="9324972" y="1824415"/>
            <a:ext cx="2867027" cy="50335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E9CA18-CBE3-4914-BCF6-1CC1EB85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8B619-9DB8-4589-803B-9543F3BE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B9892A-4B7D-4936-87C6-2307F9411B3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7989F16E-FC20-40D8-98D9-832104F85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1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D4103-4018-40DF-B16C-A5416B0415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1A10F7D-A3FD-479F-8768-FF14994E4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9DCAC0-3D41-4882-957A-4FC81EC3CB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A97FBE-752A-42DD-8807-57B6EDC7843C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92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picture and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5EAD16C-033F-4601-BD86-C04CE5B7C8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1281538-723C-4763-A98A-AF28DAC1F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B4ACEF5-534C-4C95-84D8-1E4F0FDBAFD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931FBE4-A677-4525-9A28-36F04E6B5F42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84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5A6B9BD-AACB-4145-87E1-A72DBE9882C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4B2642-75BE-4F32-B5D8-5B10E8C0D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827BA3-AD49-4E6E-9378-E6DB543E2D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832B7807-5395-4F90-AFC6-3808A7CDB353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962AA2-D2C6-1A47-B7FD-76FE0B62E7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BB290-0AEA-D345-A237-C7076ACDA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28B63B-D8A6-48C5-A737-D39C3477746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E9E014-9DE4-480A-82D6-64BF37D8884F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2852F79C-E0E0-4765-8D2E-D82E4D321F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03ECF8A-F600-4A6B-B793-A7F57635F0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8" y="5988813"/>
            <a:ext cx="1025974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6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C5005BF-F5AE-43DE-A52A-DA6184D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6DF75A6-F098-4DEC-A7C0-5ADC3E1269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2C9B46-4260-4A53-B720-67F09C10A9E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716F14-F3AA-4940-80FF-4A3AFB010DF5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FB9BE09-CA3A-42F0-AF35-62F4516101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A4AA24B-19FD-416D-933A-C5C84D8311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F556D7B5-89B1-4D8F-8A6A-4E3A05D49924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F2C91DEF-B61D-2D46-9B80-DC22EF28D1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CE9DF-B2D0-1742-A39D-9510994A7B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772B7D6-B613-49BB-BDDB-3A8E9FC018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6" y="5979719"/>
            <a:ext cx="1034877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9CAB088C-0A3C-48A0-ABD1-F703C408E692}"/>
              </a:ext>
            </a:extLst>
          </p:cNvPr>
          <p:cNvSpPr/>
          <p:nvPr userDrawn="1"/>
        </p:nvSpPr>
        <p:spPr>
          <a:xfrm>
            <a:off x="9240820" y="2266401"/>
            <a:ext cx="2946024" cy="4540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C29DE-0077-499A-A476-60E3E85B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57C54-315E-4027-8259-28136E4053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3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spcBef>
                <a:spcPts val="0"/>
              </a:spcBef>
              <a:buNone/>
              <a:defRPr sz="16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200"/>
            </a:lvl4pPr>
            <a:lvl5pPr marL="1828800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6F3EDF26-F6A9-40DF-A210-F9ED10D702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11449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spcBef>
                <a:spcPts val="0"/>
              </a:spcBef>
              <a:buNone/>
              <a:defRPr sz="16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200"/>
            </a:lvl4pPr>
            <a:lvl5pPr marL="1828800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76B613C-7739-4989-8CE4-FA368499081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BFADE8D-D3F8-4B52-AC82-64938DFC17AE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EF704D17-2288-4EA3-B732-807545E25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79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1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50D88DBF-4CE3-441C-872E-BB2428E54F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7129463" cy="4060825"/>
          </a:xfrm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963B4D-BBB2-4A74-A6C6-75BE45B4396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D287BF6-37BF-4F29-9C04-3349194958ED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AFE2D-0A9E-4467-932B-5A3D8151E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376CA5F3-BA0E-42BE-8682-F6E350F9B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FF09B2-0082-4F06-9C62-4CC12F84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72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ACC26-52C1-4E0F-B3C6-F0D09852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4C668CFD-AD7C-48A7-81AA-CA952ACB35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4968875" cy="4060825"/>
          </a:xfrm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0BAC3B-2464-4E01-8B87-5FCA545587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3DCC17-3D77-4C16-BD53-C3456126AD0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980F7D9-F9FB-4F32-86B7-90FA7F6D3F93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001B687-5803-4BEF-A1FD-CEE86AAFF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2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7B220-2FD6-44EB-9F15-E376F2C5E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16"/>
          <a:stretch/>
        </p:blipFill>
        <p:spPr>
          <a:xfrm>
            <a:off x="9934117" y="2462229"/>
            <a:ext cx="2257883" cy="457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3570C-1A30-4F70-9F9D-56D0FEC7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E664749-C126-4C8D-9FCB-6CBFDCDAB6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9B3D5B27-91F7-4082-9C71-6052FBB4F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47469" y="2105025"/>
            <a:ext cx="4968875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CB96165-28DF-4E8A-889C-4A729EF0E43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FF40E92-22FB-47D2-AC17-10EE27F2CB15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41D036FF-6E98-4306-BAE1-E8D5A1930C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2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1007708"/>
            <a:ext cx="6865711" cy="5338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772" y="2115004"/>
            <a:ext cx="7112453" cy="4050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49B9F-C60B-41BB-9FD2-7E837549D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0515" y="6356351"/>
            <a:ext cx="867133" cy="1441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fld id="{FE0B14B7-A18F-4175-B59E-221D771DC1D2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DF35AB5-E702-403D-A4B0-0448852E26E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40" y="6190717"/>
            <a:ext cx="875261" cy="297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E95C27-7652-4271-AB89-4BD11A30FC0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41" y="6234909"/>
            <a:ext cx="875263" cy="25743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7656E1B-13E7-4DA6-B442-2F06CF620C8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4" y="6029019"/>
            <a:ext cx="780716" cy="5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1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1" r:id="rId3"/>
    <p:sldLayoutId id="2147483679" r:id="rId4"/>
    <p:sldLayoutId id="2147483684" r:id="rId5"/>
    <p:sldLayoutId id="2147483666" r:id="rId6"/>
    <p:sldLayoutId id="2147483667" r:id="rId7"/>
    <p:sldLayoutId id="2147483668" r:id="rId8"/>
    <p:sldLayoutId id="2147483673" r:id="rId9"/>
    <p:sldLayoutId id="2147483672" r:id="rId10"/>
    <p:sldLayoutId id="2147483670" r:id="rId11"/>
    <p:sldLayoutId id="2147483682" r:id="rId12"/>
    <p:sldLayoutId id="2147483683" r:id="rId13"/>
    <p:sldLayoutId id="2147483688" r:id="rId14"/>
    <p:sldLayoutId id="2147483685" r:id="rId15"/>
    <p:sldLayoutId id="2147483686" r:id="rId16"/>
    <p:sldLayoutId id="2147483658" r:id="rId17"/>
    <p:sldLayoutId id="2147483659" r:id="rId18"/>
    <p:sldLayoutId id="2147483654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200" i="1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3492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26" userDrawn="1">
          <p15:clr>
            <a:srgbClr val="F26B43"/>
          </p15:clr>
        </p15:guide>
        <p15:guide id="2" pos="642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  <p15:guide id="7" pos="3817" userDrawn="1">
          <p15:clr>
            <a:srgbClr val="F26B43"/>
          </p15:clr>
        </p15:guide>
        <p15:guide id="8" pos="2615" userDrawn="1">
          <p15:clr>
            <a:srgbClr val="F26B43"/>
          </p15:clr>
        </p15:guide>
        <p15:guide id="9" orient="horz" pos="1139" userDrawn="1">
          <p15:clr>
            <a:srgbClr val="F26B43"/>
          </p15:clr>
        </p15:guide>
        <p15:guide id="10" pos="4974" userDrawn="1">
          <p15:clr>
            <a:srgbClr val="F26B43"/>
          </p15:clr>
        </p15:guide>
        <p15:guide id="11" pos="3613" userDrawn="1">
          <p15:clr>
            <a:srgbClr val="F26B43"/>
          </p15:clr>
        </p15:guide>
        <p15:guide id="12" pos="483" userDrawn="1">
          <p15:clr>
            <a:srgbClr val="F26B43"/>
          </p15:clr>
        </p15:guide>
        <p15:guide id="13" pos="69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anken.fi/masters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eachinglab@hanken.fi" TargetMode="External"/><Relationship Id="rId2" Type="http://schemas.openxmlformats.org/officeDocument/2006/relationships/hyperlink" Target="https://www.futurelearn.com/partners/hanken-school-of-economics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408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2B8C-732F-4E20-B9B2-8B3D6888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692022"/>
            <a:ext cx="7600530" cy="533803"/>
          </a:xfrm>
        </p:spPr>
        <p:txBody>
          <a:bodyPr/>
          <a:lstStyle/>
          <a:p>
            <a:r>
              <a:rPr lang="sv-FI" dirty="0" err="1"/>
              <a:t>Englanninkielisessä</a:t>
            </a:r>
            <a:r>
              <a:rPr lang="sv-FI" dirty="0"/>
              <a:t> </a:t>
            </a:r>
            <a:r>
              <a:rPr lang="sv-FI" dirty="0" err="1"/>
              <a:t>maisteriohjelmassa</a:t>
            </a:r>
            <a:r>
              <a:rPr lang="sv-FI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15EEC-066E-44C6-B5A3-4F3748F1F8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1706137"/>
            <a:ext cx="4705123" cy="4300765"/>
          </a:xfrm>
        </p:spPr>
        <p:txBody>
          <a:bodyPr/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Accounting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Economics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Finance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Governance and Commercial Law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Humanitarian Logistics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International Strategy and Sustainability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Marketing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Marketing and Management (Vasa)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Intellectual Property Law</a:t>
            </a:r>
          </a:p>
          <a:p>
            <a:pPr lvl="1"/>
            <a:endParaRPr lang="en-GB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ECA1E-47BD-4FE8-9002-A656673317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47469" y="2151560"/>
            <a:ext cx="4968875" cy="4060825"/>
          </a:xfrm>
        </p:spPr>
        <p:txBody>
          <a:bodyPr/>
          <a:lstStyle/>
          <a:p>
            <a:endParaRPr lang="en-GB" dirty="0"/>
          </a:p>
          <a:p>
            <a:endParaRPr lang="en-GB" sz="1600" dirty="0"/>
          </a:p>
          <a:p>
            <a:r>
              <a:rPr lang="en-GB" sz="1600" dirty="0" err="1"/>
              <a:t>Lisätietoja</a:t>
            </a:r>
            <a:r>
              <a:rPr lang="en-GB" sz="1600" dirty="0"/>
              <a:t>: </a:t>
            </a:r>
            <a:r>
              <a:rPr lang="en-GB" sz="1600" dirty="0">
                <a:hlinkClick r:id="rId2"/>
              </a:rPr>
              <a:t>www.hanken.fi/masters</a:t>
            </a:r>
            <a:endParaRPr lang="en-GB" sz="1600" dirty="0"/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2716261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32A7-0863-4501-8581-C3D706FE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Massive Open Online Course (MOOC)</a:t>
            </a:r>
            <a:endParaRPr lang="sv-FI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EBF7F-5099-4785-A86B-CF52C975B8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5824537" cy="4060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>
                <a:latin typeface="+mj-lt"/>
                <a:ea typeface="Times New Roman" panose="02020603050405020304" pitchFamily="18" charset="0"/>
              </a:rPr>
              <a:t>Hanken </a:t>
            </a:r>
            <a:r>
              <a:rPr lang="sv-FI" dirty="0" err="1">
                <a:latin typeface="+mj-lt"/>
                <a:ea typeface="Times New Roman" panose="02020603050405020304" pitchFamily="18" charset="0"/>
              </a:rPr>
              <a:t>tarjoaa</a:t>
            </a:r>
            <a:r>
              <a:rPr lang="sv-FI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sv-FI" dirty="0" err="1">
                <a:latin typeface="+mj-lt"/>
                <a:ea typeface="Times New Roman" panose="02020603050405020304" pitchFamily="18" charset="0"/>
              </a:rPr>
              <a:t>avoimia</a:t>
            </a:r>
            <a:r>
              <a:rPr lang="sv-FI" dirty="0">
                <a:latin typeface="+mj-lt"/>
                <a:ea typeface="Times New Roman" panose="02020603050405020304" pitchFamily="18" charset="0"/>
              </a:rPr>
              <a:t> ja </a:t>
            </a:r>
            <a:r>
              <a:rPr lang="sv-FI" dirty="0" err="1">
                <a:latin typeface="+mj-lt"/>
                <a:ea typeface="Times New Roman" panose="02020603050405020304" pitchFamily="18" charset="0"/>
              </a:rPr>
              <a:t>ilmaisia</a:t>
            </a:r>
            <a:r>
              <a:rPr lang="sv-FI" dirty="0">
                <a:latin typeface="+mj-lt"/>
                <a:ea typeface="Times New Roman" panose="02020603050405020304" pitchFamily="18" charset="0"/>
              </a:rPr>
              <a:t> MOOC-</a:t>
            </a:r>
            <a:r>
              <a:rPr lang="sv-FI" dirty="0" err="1">
                <a:latin typeface="+mj-lt"/>
                <a:ea typeface="Times New Roman" panose="02020603050405020304" pitchFamily="18" charset="0"/>
              </a:rPr>
              <a:t>verkkokursseja</a:t>
            </a:r>
            <a:r>
              <a:rPr lang="sv-FI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sv-FI" dirty="0" err="1">
                <a:latin typeface="+mj-lt"/>
                <a:ea typeface="Times New Roman" panose="02020603050405020304" pitchFamily="18" charset="0"/>
              </a:rPr>
              <a:t>kaikille</a:t>
            </a:r>
            <a:r>
              <a:rPr lang="sv-FI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sv-FI" dirty="0" err="1"/>
              <a:t>muun</a:t>
            </a:r>
            <a:r>
              <a:rPr lang="sv-FI" dirty="0"/>
              <a:t> </a:t>
            </a:r>
            <a:r>
              <a:rPr lang="sv-FI" dirty="0" err="1"/>
              <a:t>muassa</a:t>
            </a:r>
            <a:r>
              <a:rPr lang="sv-FI" dirty="0"/>
              <a:t> </a:t>
            </a:r>
            <a:r>
              <a:rPr lang="sv-FI" dirty="0" err="1"/>
              <a:t>palvelututkimuksesta</a:t>
            </a:r>
            <a:r>
              <a:rPr lang="sv-FI" dirty="0"/>
              <a:t>, </a:t>
            </a:r>
            <a:r>
              <a:rPr lang="sv-FI" dirty="0" err="1"/>
              <a:t>logistiikasta</a:t>
            </a:r>
            <a:r>
              <a:rPr lang="sv-FI" dirty="0"/>
              <a:t> ja </a:t>
            </a:r>
            <a:r>
              <a:rPr lang="sv-FI" dirty="0" err="1"/>
              <a:t>kestävästä</a:t>
            </a:r>
            <a:r>
              <a:rPr lang="sv-FI" dirty="0"/>
              <a:t> </a:t>
            </a:r>
            <a:r>
              <a:rPr lang="sv-FI" dirty="0" err="1"/>
              <a:t>kehityksestä</a:t>
            </a:r>
            <a:r>
              <a:rPr lang="sv-FI" dirty="0"/>
              <a:t>.</a:t>
            </a:r>
            <a:endParaRPr lang="sv-FI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MOOC-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kurssit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järjestetään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  <a:hlinkClick r:id="rId2"/>
              </a:rPr>
              <a:t>Futurelearn-alustan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kautta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Kurssiosallistujat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osallistuvat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lyhyisiin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luentoihin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keskusteluihin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sekä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etätentteihin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Kurssimateriaali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soveltuu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sekä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puhelin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että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tietokonekäyttöön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Jos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sinulla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on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kysyttävää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Hankenin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MOOC-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kursseista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ole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yhteydessä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Teaching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Lab:iin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sv-FI" sz="1800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3"/>
              </a:rPr>
              <a:t>teachinglab@hanken.fi</a:t>
            </a:r>
            <a:endParaRPr lang="sv-FI" sz="1800" u="sng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FI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sv-FI" dirty="0"/>
          </a:p>
          <a:p>
            <a:pPr>
              <a:buClrTx/>
            </a:pP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84893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6224-1F8F-41E5-9E1F-1E11F72D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err="1"/>
              <a:t>Opiskelijavaihto</a:t>
            </a:r>
            <a:endParaRPr lang="sv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81727-5014-4E78-8EF6-54DD58F08D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172" y="2039711"/>
            <a:ext cx="4705123" cy="4060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Lukukausi ulkomailla (vaihto-opiskelu tai harjoittelu) on pakollinen osa kandidaatin tutkintoa.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Hanken lähettää vuosittain noin 260 vaihto-opiskelijaa ja vastaanottaa noin 220 saapuvaa vaihto-opiskelijaa.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Hankenin</a:t>
            </a:r>
            <a:r>
              <a:rPr lang="sv-FI" dirty="0"/>
              <a:t> </a:t>
            </a:r>
            <a:r>
              <a:rPr lang="sv-FI" dirty="0" err="1"/>
              <a:t>innokkaat</a:t>
            </a:r>
            <a:r>
              <a:rPr lang="sv-FI" dirty="0"/>
              <a:t> </a:t>
            </a:r>
            <a:r>
              <a:rPr lang="sv-FI" dirty="0" err="1"/>
              <a:t>tutorit</a:t>
            </a:r>
            <a:r>
              <a:rPr lang="sv-FI" dirty="0"/>
              <a:t> </a:t>
            </a:r>
            <a:r>
              <a:rPr lang="sv-FI" dirty="0" err="1"/>
              <a:t>ottavat</a:t>
            </a:r>
            <a:r>
              <a:rPr lang="sv-FI" dirty="0"/>
              <a:t> </a:t>
            </a:r>
            <a:r>
              <a:rPr lang="sv-FI" dirty="0" err="1"/>
              <a:t>vastaan</a:t>
            </a:r>
            <a:r>
              <a:rPr lang="sv-FI" dirty="0"/>
              <a:t> </a:t>
            </a:r>
            <a:r>
              <a:rPr lang="sv-FI" dirty="0" err="1"/>
              <a:t>kaikki</a:t>
            </a:r>
            <a:r>
              <a:rPr lang="sv-FI" dirty="0"/>
              <a:t> </a:t>
            </a:r>
            <a:r>
              <a:rPr lang="sv-FI" dirty="0" err="1"/>
              <a:t>saapuvat</a:t>
            </a:r>
            <a:r>
              <a:rPr lang="sv-FI" dirty="0"/>
              <a:t> </a:t>
            </a:r>
            <a:r>
              <a:rPr lang="sv-FI" dirty="0" err="1"/>
              <a:t>vaihto-opiskelijat</a:t>
            </a:r>
            <a:r>
              <a:rPr lang="sv-FI" dirty="0"/>
              <a:t> ja </a:t>
            </a:r>
            <a:r>
              <a:rPr lang="sv-FI" dirty="0" err="1"/>
              <a:t>tarjoavat</a:t>
            </a:r>
            <a:r>
              <a:rPr lang="sv-FI" dirty="0"/>
              <a:t> </a:t>
            </a:r>
            <a:r>
              <a:rPr lang="sv-FI" dirty="0" err="1"/>
              <a:t>apua</a:t>
            </a:r>
            <a:r>
              <a:rPr lang="sv-FI" dirty="0"/>
              <a:t> ja </a:t>
            </a:r>
            <a:r>
              <a:rPr lang="sv-FI" dirty="0" err="1"/>
              <a:t>tukea</a:t>
            </a:r>
            <a:r>
              <a:rPr lang="sv-FI" dirty="0"/>
              <a:t> </a:t>
            </a:r>
            <a:r>
              <a:rPr lang="sv-FI" dirty="0" err="1"/>
              <a:t>sekä</a:t>
            </a:r>
            <a:r>
              <a:rPr lang="sv-FI" dirty="0"/>
              <a:t> </a:t>
            </a:r>
            <a:r>
              <a:rPr lang="sv-FI" dirty="0" err="1"/>
              <a:t>järjestävät</a:t>
            </a:r>
            <a:r>
              <a:rPr lang="sv-FI" dirty="0"/>
              <a:t> </a:t>
            </a:r>
            <a:r>
              <a:rPr lang="sv-FI" dirty="0" err="1"/>
              <a:t>sosiaalista</a:t>
            </a:r>
            <a:r>
              <a:rPr lang="sv-FI" dirty="0"/>
              <a:t> </a:t>
            </a:r>
            <a:r>
              <a:rPr lang="sv-FI" dirty="0" err="1"/>
              <a:t>ohjelmaa</a:t>
            </a:r>
            <a:r>
              <a:rPr lang="sv-FI" dirty="0"/>
              <a:t> </a:t>
            </a:r>
            <a:r>
              <a:rPr lang="sv-FI" dirty="0" err="1"/>
              <a:t>koko</a:t>
            </a:r>
            <a:r>
              <a:rPr lang="sv-FI" dirty="0"/>
              <a:t> </a:t>
            </a:r>
            <a:r>
              <a:rPr lang="sv-FI" dirty="0" err="1"/>
              <a:t>lukukauden</a:t>
            </a:r>
            <a:r>
              <a:rPr lang="sv-FI" dirty="0"/>
              <a:t> </a:t>
            </a:r>
            <a:r>
              <a:rPr lang="sv-FI" dirty="0" err="1"/>
              <a:t>ajan</a:t>
            </a:r>
            <a:r>
              <a:rPr lang="sv-FI" dirty="0"/>
              <a:t>.</a:t>
            </a:r>
          </a:p>
          <a:p>
            <a:endParaRPr lang="sv-FI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2AB8E5-A852-41D8-B55A-484F037D6F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5" name="Picture Placeholder 11" descr="A group of people cross country skiing in the snow&#10;&#10;Description automatically generated">
            <a:extLst>
              <a:ext uri="{FF2B5EF4-FFF2-40B4-BE49-F238E27FC236}">
                <a16:creationId xmlns:a16="http://schemas.microsoft.com/office/drawing/2014/main" id="{D5BC7826-715E-4521-A437-03F30FA56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1" b="1957"/>
          <a:stretch/>
        </p:blipFill>
        <p:spPr>
          <a:xfrm>
            <a:off x="6059488" y="10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9330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A67F-6CC5-4275-A7BF-CA636C5F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>
                <a:latin typeface="+mn-lt"/>
              </a:rPr>
              <a:t>Hankenin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kumppaniyliopistot</a:t>
            </a:r>
            <a:endParaRPr lang="en-GB" i="1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E7C16-46CE-4CE5-814C-5F63830C5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814080"/>
            <a:ext cx="4125749" cy="38219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Hankenilla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on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yli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130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kumppaniyliopistoa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yli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38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maassa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Hanken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osallistuu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aktiivisesti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Erasmus+- ja Nordplus-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ohjelmiin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Kansainvälisen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QTEM-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maisteriverkoston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(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Quantitative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Techniques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for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Economics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and Management)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jäsen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Yhteinen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Winter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School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Ekonomihögskolan vid Lunds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universitet:in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kanssa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</a:t>
            </a:r>
            <a:endParaRPr lang="en-GB" sz="1600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BB34195-78D2-471E-8D48-6D2DD095B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98" y="1264195"/>
            <a:ext cx="6518735" cy="43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24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785E-F602-4A26-925C-48046296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1117601"/>
            <a:ext cx="4968875" cy="335342"/>
          </a:xfrm>
        </p:spPr>
        <p:txBody>
          <a:bodyPr>
            <a:noAutofit/>
          </a:bodyPr>
          <a:lstStyle/>
          <a:p>
            <a:r>
              <a:rPr lang="sv-SE" i="1" dirty="0">
                <a:latin typeface="+mn-lt"/>
              </a:rPr>
              <a:t>Hanken &amp; SSE </a:t>
            </a:r>
            <a:r>
              <a:rPr lang="sv-SE" i="1" dirty="0" err="1">
                <a:latin typeface="+mn-lt"/>
              </a:rPr>
              <a:t>Executive</a:t>
            </a:r>
            <a:r>
              <a:rPr lang="sv-SE" i="1" dirty="0">
                <a:latin typeface="+mn-lt"/>
              </a:rPr>
              <a:t> </a:t>
            </a:r>
            <a:r>
              <a:rPr lang="sv-SE" i="1" dirty="0" err="1">
                <a:latin typeface="+mn-lt"/>
              </a:rPr>
              <a:t>Education</a:t>
            </a:r>
            <a:endParaRPr lang="sv-FI" i="1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9F80F-9E76-4F93-BAF0-2DE4F3D262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7310" y="1776252"/>
            <a:ext cx="4968875" cy="4060825"/>
          </a:xfrm>
        </p:spPr>
        <p:txBody>
          <a:bodyPr>
            <a:normAutofit/>
          </a:bodyPr>
          <a:lstStyle/>
          <a:p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Tukee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ihmisten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ja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organisaatioiden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strategista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uudistumista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Hyödyntää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akateemista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tutkimusta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sekä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kansainvälistä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liiketoimintaosaamista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edistäkseen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kasvua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sv-FI" sz="18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Tarjoaa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latin typeface="+mj-lt"/>
                <a:ea typeface="Times New Roman" panose="02020603050405020304" pitchFamily="18" charset="0"/>
              </a:rPr>
              <a:t>laadukkaita</a:t>
            </a:r>
            <a:r>
              <a:rPr lang="sv-FI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latin typeface="+mj-lt"/>
                <a:ea typeface="Times New Roman" panose="02020603050405020304" pitchFamily="18" charset="0"/>
              </a:rPr>
              <a:t>osaamisen</a:t>
            </a:r>
            <a:r>
              <a:rPr lang="sv-FI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latin typeface="+mj-lt"/>
                <a:ea typeface="Times New Roman" panose="02020603050405020304" pitchFamily="18" charset="0"/>
              </a:rPr>
              <a:t>kehittämiseen</a:t>
            </a:r>
            <a:r>
              <a:rPr lang="sv-FI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latin typeface="+mj-lt"/>
                <a:ea typeface="Times New Roman" panose="02020603050405020304" pitchFamily="18" charset="0"/>
              </a:rPr>
              <a:t>liittyviä</a:t>
            </a:r>
            <a:r>
              <a:rPr lang="sv-FI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ratkaisuja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johtajille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johtoryhmille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tiimeille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ja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asiantuntijoille</a:t>
            </a:r>
            <a:r>
              <a:rPr lang="sv-FI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latin typeface="+mj-lt"/>
                <a:ea typeface="Times New Roman" panose="02020603050405020304" pitchFamily="18" charset="0"/>
              </a:rPr>
              <a:t>maailmanlaajuisesti</a:t>
            </a:r>
            <a:r>
              <a:rPr lang="sv-FI" sz="1800" dirty="0">
                <a:latin typeface="+mj-lt"/>
                <a:ea typeface="Times New Roman" panose="02020603050405020304" pitchFamily="18" charset="0"/>
              </a:rPr>
              <a:t>.</a:t>
            </a:r>
            <a:endParaRPr lang="sv-FI" sz="18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Tukee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ja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valmentaa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organisaatioita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ja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yksilöiden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sopeutumista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muutostilanteissa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sv-FI" sz="18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Hankenin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ja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Tukholman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kauppakorkeakoulun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sv-FI" sz="1800" dirty="0" err="1">
                <a:effectLst/>
                <a:latin typeface="+mj-lt"/>
                <a:ea typeface="Times New Roman" panose="02020603050405020304" pitchFamily="18" charset="0"/>
              </a:rPr>
              <a:t>omistama</a:t>
            </a:r>
            <a:r>
              <a:rPr lang="sv-FI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sv-FI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6" name="Picture Placeholder 5" descr="Två alumner håller varandra om axlarna och poserar leende för kameran efter ett lyckat seminar i Hankens föreläsningsutrymme.">
            <a:extLst>
              <a:ext uri="{FF2B5EF4-FFF2-40B4-BE49-F238E27FC236}">
                <a16:creationId xmlns:a16="http://schemas.microsoft.com/office/drawing/2014/main" id="{45B9564D-217C-487C-94F1-F899EC204B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30551" r="3787" b="8683"/>
          <a:stretch/>
        </p:blipFill>
        <p:spPr>
          <a:xfrm>
            <a:off x="6059487" y="0"/>
            <a:ext cx="6132513" cy="6858000"/>
          </a:xfrm>
        </p:spPr>
      </p:pic>
    </p:spTree>
    <p:extLst>
      <p:ext uri="{BB962C8B-B14F-4D97-AF65-F5344CB8AC3E}">
        <p14:creationId xmlns:p14="http://schemas.microsoft.com/office/powerpoint/2010/main" val="2850147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46850-C79E-4B01-8690-4789A2D1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769565"/>
          </a:xfrm>
        </p:spPr>
        <p:txBody>
          <a:bodyPr/>
          <a:lstStyle/>
          <a:p>
            <a:r>
              <a:rPr lang="en-GB" sz="2400" dirty="0" err="1">
                <a:latin typeface="+mn-lt"/>
              </a:rPr>
              <a:t>Hanken</a:t>
            </a:r>
            <a:r>
              <a:rPr lang="en-GB" sz="2400" dirty="0">
                <a:latin typeface="+mn-lt"/>
              </a:rPr>
              <a:t> Executive MBA</a:t>
            </a: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Strategic leadership for impact</a:t>
            </a:r>
            <a:endParaRPr lang="en-FI" sz="24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FCAB7-F9B3-4FFE-BEA2-30C765F351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4" y="1796800"/>
            <a:ext cx="4968875" cy="40608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>
              <a:buNone/>
            </a:pPr>
            <a:endParaRPr lang="en-GB" b="0" i="0" dirty="0">
              <a:solidFill>
                <a:srgbClr val="353535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rgbClr val="353535"/>
                </a:solidFill>
                <a:effectLst/>
              </a:rPr>
              <a:t>Hanken </a:t>
            </a:r>
            <a:r>
              <a:rPr lang="fi-FI" sz="1600" b="0" i="0" dirty="0" err="1">
                <a:solidFill>
                  <a:srgbClr val="353535"/>
                </a:solidFill>
                <a:effectLst/>
              </a:rPr>
              <a:t>Executive</a:t>
            </a:r>
            <a:r>
              <a:rPr lang="fi-FI" sz="1600" b="0" i="0" dirty="0">
                <a:solidFill>
                  <a:srgbClr val="353535"/>
                </a:solidFill>
                <a:effectLst/>
              </a:rPr>
              <a:t> MBA on englanninkielinen täydennyskoulutusohjelma Helsingissä.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rgbClr val="353535"/>
                </a:solidFill>
                <a:effectLst/>
              </a:rPr>
              <a:t>Joustavan osa-aikaisen ohjelman avulla voit kasvaa ammattilaisena, vahvistaa liiketoimintaosaamistasi ja kehittää johtamistaitojasi.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b="0" i="0" dirty="0">
                <a:solidFill>
                  <a:srgbClr val="353535"/>
                </a:solidFill>
                <a:effectLst/>
              </a:rPr>
              <a:t>Opinnot voi aloittaa maaliskuussa tai lokakuussa ja ne voi suorittaa 1,5, 2 tai 2,5 vuodessa.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353535"/>
                </a:solidFill>
              </a:rPr>
              <a:t>Hanken </a:t>
            </a:r>
            <a:r>
              <a:rPr lang="fi-FI" sz="1600" dirty="0" err="1">
                <a:solidFill>
                  <a:srgbClr val="353535"/>
                </a:solidFill>
              </a:rPr>
              <a:t>Executive</a:t>
            </a:r>
            <a:r>
              <a:rPr lang="fi-FI" sz="1600" dirty="0">
                <a:solidFill>
                  <a:srgbClr val="353535"/>
                </a:solidFill>
              </a:rPr>
              <a:t> MBA -ohjelmalla on kolme kansainvälistä akkreditointia (AACSB, AMBA, EQUIS).</a:t>
            </a:r>
            <a:endParaRPr lang="fi-FI" sz="1600" b="0" i="0" dirty="0">
              <a:solidFill>
                <a:srgbClr val="353535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i-FI" sz="1600" b="0" i="0" dirty="0">
              <a:solidFill>
                <a:srgbClr val="353535"/>
              </a:solidFill>
              <a:effectLst/>
            </a:endParaRPr>
          </a:p>
          <a:p>
            <a:pPr marL="285750" indent="-285750"/>
            <a:endParaRPr lang="en-GB" sz="1600" i="0" dirty="0"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353535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FI" dirty="0"/>
          </a:p>
        </p:txBody>
      </p:sp>
      <p:pic>
        <p:nvPicPr>
          <p:cNvPr id="7" name="Picture Placeholder 6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EA45ACAF-6E07-4B45-A436-4B911A1758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133" r="20133"/>
          <a:stretch/>
        </p:blipFill>
        <p:spPr>
          <a:xfrm>
            <a:off x="6059488" y="0"/>
            <a:ext cx="6132512" cy="6858000"/>
          </a:xfrm>
        </p:spPr>
      </p:pic>
    </p:spTree>
    <p:extLst>
      <p:ext uri="{BB962C8B-B14F-4D97-AF65-F5344CB8AC3E}">
        <p14:creationId xmlns:p14="http://schemas.microsoft.com/office/powerpoint/2010/main" val="2757695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0425-C5FF-4670-836C-10C52155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Hankenin</a:t>
            </a:r>
            <a:r>
              <a:rPr lang="en-GB" dirty="0"/>
              <a:t> </a:t>
            </a:r>
            <a:r>
              <a:rPr lang="en-GB" dirty="0" err="1"/>
              <a:t>alumnit</a:t>
            </a:r>
            <a:endParaRPr lang="sv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D7CCE-F7F7-438A-83A2-EAA483265C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668" y="1808163"/>
            <a:ext cx="5028971" cy="4060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600" dirty="0" err="1"/>
              <a:t>Yli</a:t>
            </a:r>
            <a:r>
              <a:rPr lang="sv-FI" sz="1600" dirty="0"/>
              <a:t> 15 000 </a:t>
            </a:r>
            <a:r>
              <a:rPr lang="sv-FI" sz="1600" dirty="0" err="1"/>
              <a:t>alumnia</a:t>
            </a:r>
            <a:r>
              <a:rPr lang="sv-FI" sz="1600" dirty="0"/>
              <a:t> 70 </a:t>
            </a:r>
            <a:r>
              <a:rPr lang="sv-FI" sz="1600" dirty="0" err="1"/>
              <a:t>maassa</a:t>
            </a:r>
            <a:r>
              <a:rPr lang="sv-FI" sz="1600" dirty="0"/>
              <a:t> </a:t>
            </a:r>
            <a:r>
              <a:rPr lang="sv-FI" sz="1600" dirty="0" err="1"/>
              <a:t>ympäri</a:t>
            </a:r>
            <a:r>
              <a:rPr lang="sv-FI" sz="1600" dirty="0"/>
              <a:t> </a:t>
            </a:r>
            <a:r>
              <a:rPr lang="sv-FI" sz="1600" dirty="0" err="1"/>
              <a:t>maailmaa</a:t>
            </a:r>
            <a:endParaRPr lang="sv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600" dirty="0" err="1"/>
              <a:t>Tiivis</a:t>
            </a:r>
            <a:r>
              <a:rPr lang="sv-FI" sz="1600" dirty="0"/>
              <a:t> </a:t>
            </a:r>
            <a:r>
              <a:rPr lang="sv-FI" sz="1600" dirty="0" err="1"/>
              <a:t>alumniverkosto</a:t>
            </a:r>
            <a:endParaRPr lang="sv-FI" sz="16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600" dirty="0" err="1"/>
              <a:t>Noin</a:t>
            </a:r>
            <a:r>
              <a:rPr lang="sv-FI" sz="1600" dirty="0"/>
              <a:t> 10 </a:t>
            </a:r>
            <a:r>
              <a:rPr lang="sv-FI" sz="1600" dirty="0" err="1"/>
              <a:t>alumnitapahtumaa</a:t>
            </a:r>
            <a:r>
              <a:rPr lang="sv-FI" sz="1600" dirty="0"/>
              <a:t> </a:t>
            </a:r>
            <a:r>
              <a:rPr lang="sv-FI" sz="1600" dirty="0" err="1"/>
              <a:t>vuosittain</a:t>
            </a:r>
            <a:r>
              <a:rPr lang="sv-FI" sz="1600" dirty="0"/>
              <a:t> </a:t>
            </a:r>
            <a:r>
              <a:rPr lang="sv-FI" sz="1600" dirty="0" err="1"/>
              <a:t>Helsingissä</a:t>
            </a:r>
            <a:r>
              <a:rPr lang="sv-FI" sz="1600" dirty="0"/>
              <a:t> ja </a:t>
            </a:r>
            <a:r>
              <a:rPr lang="sv-FI" sz="1600" dirty="0" err="1"/>
              <a:t>Vaasassa</a:t>
            </a:r>
            <a:endParaRPr lang="sv-FI" sz="1600" dirty="0"/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/>
              <a:t>Hankendagen (</a:t>
            </a:r>
            <a:r>
              <a:rPr lang="sv-FI" sz="1400" dirty="0" err="1"/>
              <a:t>Helsinki</a:t>
            </a:r>
            <a:r>
              <a:rPr lang="sv-FI" sz="1400" dirty="0"/>
              <a:t> ja </a:t>
            </a:r>
            <a:r>
              <a:rPr lang="sv-FI" sz="1400" dirty="0" err="1"/>
              <a:t>Vaasa</a:t>
            </a:r>
            <a:r>
              <a:rPr lang="sv-FI" sz="1400" dirty="0"/>
              <a:t>)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 err="1"/>
              <a:t>Kansainväliset</a:t>
            </a:r>
            <a:r>
              <a:rPr lang="sv-FI" sz="1400" dirty="0"/>
              <a:t> </a:t>
            </a:r>
            <a:r>
              <a:rPr lang="sv-FI" sz="1400" dirty="0" err="1"/>
              <a:t>alumnipäivät</a:t>
            </a:r>
            <a:r>
              <a:rPr lang="sv-FI" sz="1400" dirty="0"/>
              <a:t> (</a:t>
            </a:r>
            <a:r>
              <a:rPr lang="sv-FI" sz="1400" dirty="0" err="1"/>
              <a:t>Tukholma</a:t>
            </a:r>
            <a:r>
              <a:rPr lang="sv-FI" sz="1400" dirty="0"/>
              <a:t>, </a:t>
            </a:r>
            <a:r>
              <a:rPr lang="sv-FI" sz="1400" dirty="0" err="1"/>
              <a:t>Lontoo</a:t>
            </a:r>
            <a:r>
              <a:rPr lang="sv-FI" sz="1400" dirty="0"/>
              <a:t>, Bryssel, Zürich, </a:t>
            </a:r>
            <a:r>
              <a:rPr lang="sv-FI" sz="1400" dirty="0" err="1"/>
              <a:t>Berliini</a:t>
            </a:r>
            <a:r>
              <a:rPr lang="sv-FI" sz="1400" dirty="0"/>
              <a:t>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600" dirty="0" err="1"/>
              <a:t>Yli</a:t>
            </a:r>
            <a:r>
              <a:rPr lang="sv-FI" sz="1600" dirty="0"/>
              <a:t> 50 </a:t>
            </a:r>
            <a:r>
              <a:rPr lang="sv-FI" sz="1600" dirty="0" err="1"/>
              <a:t>mentoria</a:t>
            </a:r>
            <a:r>
              <a:rPr lang="sv-FI" sz="1600" dirty="0"/>
              <a:t> </a:t>
            </a:r>
            <a:r>
              <a:rPr lang="sv-FI" sz="1600" dirty="0" err="1"/>
              <a:t>auttaa</a:t>
            </a:r>
            <a:r>
              <a:rPr lang="sv-FI" sz="1600" dirty="0"/>
              <a:t> ja </a:t>
            </a:r>
            <a:r>
              <a:rPr lang="sv-FI" sz="1600" dirty="0" err="1"/>
              <a:t>tukee</a:t>
            </a:r>
            <a:r>
              <a:rPr lang="sv-FI" sz="1600" dirty="0"/>
              <a:t> </a:t>
            </a:r>
            <a:r>
              <a:rPr lang="sv-FI" sz="1600" dirty="0" err="1"/>
              <a:t>vuosittain</a:t>
            </a:r>
            <a:r>
              <a:rPr lang="sv-FI" sz="1600" dirty="0"/>
              <a:t> </a:t>
            </a:r>
            <a:r>
              <a:rPr lang="sv-FI" sz="1600" dirty="0" err="1"/>
              <a:t>opiskelijoita</a:t>
            </a:r>
            <a:r>
              <a:rPr lang="sv-FI" sz="1600" dirty="0"/>
              <a:t> ja </a:t>
            </a:r>
            <a:r>
              <a:rPr lang="sv-FI" sz="1600" dirty="0" err="1"/>
              <a:t>alumneja</a:t>
            </a:r>
            <a:endParaRPr lang="sv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1600" dirty="0" err="1"/>
              <a:t>Aktiivista</a:t>
            </a:r>
            <a:r>
              <a:rPr lang="sv-FI" sz="1600" dirty="0"/>
              <a:t> </a:t>
            </a:r>
            <a:r>
              <a:rPr lang="sv-FI" sz="1600" dirty="0" err="1"/>
              <a:t>viestintää</a:t>
            </a:r>
            <a:endParaRPr lang="sv-FI" sz="1600" dirty="0"/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 err="1"/>
              <a:t>Kuukausittainen</a:t>
            </a:r>
            <a:r>
              <a:rPr lang="sv-FI" sz="1400" dirty="0"/>
              <a:t> </a:t>
            </a:r>
            <a:r>
              <a:rPr lang="sv-FI" sz="1400" dirty="0" err="1"/>
              <a:t>alumnikirje</a:t>
            </a:r>
            <a:endParaRPr lang="sv-FI" sz="1400" dirty="0"/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/>
              <a:t>Magasinet Hanken -</a:t>
            </a:r>
            <a:r>
              <a:rPr lang="sv-FI" sz="1400" dirty="0" err="1"/>
              <a:t>lehti</a:t>
            </a:r>
            <a:endParaRPr lang="sv-FI" sz="1400" dirty="0"/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400" dirty="0"/>
              <a:t>Hanken Alumni -</a:t>
            </a:r>
            <a:r>
              <a:rPr lang="sv-FI" sz="1400" dirty="0" err="1"/>
              <a:t>ryhmät</a:t>
            </a:r>
            <a:r>
              <a:rPr lang="sv-FI" sz="1400" dirty="0"/>
              <a:t> </a:t>
            </a:r>
            <a:r>
              <a:rPr lang="sv-FI" sz="1400" dirty="0" err="1"/>
              <a:t>Facebookissa</a:t>
            </a:r>
            <a:r>
              <a:rPr lang="sv-FI" sz="1400" dirty="0"/>
              <a:t> ja </a:t>
            </a:r>
            <a:r>
              <a:rPr lang="sv-FI" sz="1400" dirty="0" err="1"/>
              <a:t>LinkedInissä</a:t>
            </a:r>
            <a:endParaRPr lang="sv-FI" sz="1400" dirty="0"/>
          </a:p>
          <a:p>
            <a:endParaRPr lang="sv-FI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23C660-364D-4977-8995-D9BA77C3E2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6" name="Picture Placeholder 3" descr="En stor grupp formellt klädda alumner poserar för en gruppbild som del av något evenemang.">
            <a:extLst>
              <a:ext uri="{FF2B5EF4-FFF2-40B4-BE49-F238E27FC236}">
                <a16:creationId xmlns:a16="http://schemas.microsoft.com/office/drawing/2014/main" id="{C13577D4-34B6-E268-14E0-E219F7AB8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>
          <a:xfrm>
            <a:off x="6059486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830459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F56058-1C82-4091-B64F-007C9AC53E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4" y="1766822"/>
            <a:ext cx="4968875" cy="4060825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Hanken Venture Studio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fi-FI" sz="14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</a:t>
            </a:r>
            <a:r>
              <a:rPr lang="fi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-yrityshautomo tuleville yrittäjille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fi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Tukea, </a:t>
            </a:r>
            <a:r>
              <a:rPr lang="fi-FI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tietoa</a:t>
            </a:r>
            <a:r>
              <a:rPr lang="fi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 verkostoja opiskelijoille ja alumneille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fi-FI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Yhteistyössä muiden korkeakoulujen kanssa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Hanken Business Lab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fi-FI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Yrityshautomo yrittäjille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fi-FI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Kohderyhmä: startup-yritykset, kasvuyritykset, järjestöt ja yksilöt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fi-FI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Tavoitteena on auttaa jäseniä saavuttamaan merkityksellistä kasvua</a:t>
            </a:r>
            <a:endParaRPr lang="sv-FI" sz="1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Quantum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fi-FI" sz="1400" dirty="0">
                <a:ea typeface="Calibri" panose="020F0502020204030204" pitchFamily="34" charset="0"/>
                <a:cs typeface="Times New Roman" panose="02020603050405020304" pitchFamily="18" charset="0"/>
              </a:rPr>
              <a:t>Yritysdataa ja talousdataa sisältäviä tietokantoja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fi-FI" sz="1400" dirty="0">
                <a:ea typeface="Calibri" panose="020F0502020204030204" pitchFamily="34" charset="0"/>
                <a:cs typeface="Times New Roman" panose="02020603050405020304" pitchFamily="18" charset="0"/>
              </a:rPr>
              <a:t>Datavetoinen arvonluonti on keskipisteessä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fi-FI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Big</a:t>
            </a:r>
            <a:r>
              <a:rPr lang="fi-FI" sz="1400" dirty="0">
                <a:ea typeface="Calibri" panose="020F0502020204030204" pitchFamily="34" charset="0"/>
                <a:cs typeface="Times New Roman" panose="02020603050405020304" pitchFamily="18" charset="0"/>
              </a:rPr>
              <a:t> datan ja vaihtoehtoisten tietojen käsittely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FI" sz="12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ClrTx/>
              <a:buNone/>
            </a:pPr>
            <a:endParaRPr lang="sv-FI" sz="16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ClrTx/>
              <a:buNone/>
            </a:pPr>
            <a:endParaRPr lang="sv-FI" sz="16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979B07-F35D-23A9-87FB-03ACEB60D0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0515" y="1171922"/>
            <a:ext cx="4705124" cy="3353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i="1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Yrityshautomot</a:t>
            </a:r>
            <a:r>
              <a:rPr kumimoji="0" lang="sv-FI" sz="2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ja </a:t>
            </a:r>
            <a:r>
              <a:rPr lang="sv-FI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Quantum</a:t>
            </a:r>
            <a:endParaRPr kumimoji="0" lang="sv-FI" sz="2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Placeholder 12" descr="Två studenter djupt concentrerade på sitt arbete i ett soligt rum i Hankens Quantum">
            <a:extLst>
              <a:ext uri="{FF2B5EF4-FFF2-40B4-BE49-F238E27FC236}">
                <a16:creationId xmlns:a16="http://schemas.microsoft.com/office/drawing/2014/main" id="{F233EA5F-005D-D4A5-8A3F-0C4FB82F9D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6" t="12150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74384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4C6B5E-C4DB-4BA4-A44F-076F06943F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C8624B61-14B1-32F9-8182-2B8613507F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1086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10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087B-BCB0-4912-9668-E793BFB16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3" y="2330606"/>
            <a:ext cx="9373763" cy="1514434"/>
          </a:xfrm>
        </p:spPr>
        <p:txBody>
          <a:bodyPr/>
          <a:lstStyle/>
          <a:p>
            <a:r>
              <a:rPr lang="en-GB" dirty="0"/>
              <a:t>Hanken </a:t>
            </a:r>
            <a:r>
              <a:rPr lang="en-GB" dirty="0" err="1"/>
              <a:t>pähkinänkuoressa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282D3F-028E-40CD-82AF-9EBBA8E27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FI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23718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A67F-6CC5-4275-A7BF-CA636C5F6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693" y="643730"/>
            <a:ext cx="5126270" cy="690563"/>
          </a:xfrm>
        </p:spPr>
        <p:txBody>
          <a:bodyPr/>
          <a:lstStyle/>
          <a:p>
            <a:r>
              <a:rPr lang="sv-FI" dirty="0" err="1"/>
              <a:t>Kauppakorkeakoulu</a:t>
            </a:r>
            <a:r>
              <a:rPr lang="sv-FI" dirty="0"/>
              <a:t> Hanken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E7C16-46CE-4CE5-814C-5F63830C5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13076" y="1334293"/>
            <a:ext cx="4284209" cy="4698517"/>
          </a:xfrm>
        </p:spPr>
        <p:txBody>
          <a:bodyPr/>
          <a:lstStyle/>
          <a:p>
            <a:r>
              <a:rPr lang="sv-FI" sz="1800" dirty="0" err="1"/>
              <a:t>Perustettu</a:t>
            </a:r>
            <a:r>
              <a:rPr lang="sv-FI" sz="1800" dirty="0"/>
              <a:t> 1909</a:t>
            </a:r>
          </a:p>
          <a:p>
            <a:r>
              <a:rPr lang="sv-FI" sz="1800" dirty="0" err="1"/>
              <a:t>Yliopistostatus</a:t>
            </a:r>
            <a:r>
              <a:rPr lang="sv-FI" sz="1800" dirty="0"/>
              <a:t> 1927</a:t>
            </a:r>
          </a:p>
          <a:p>
            <a:r>
              <a:rPr lang="sv-FI" sz="1800" dirty="0" err="1"/>
              <a:t>Oikeus</a:t>
            </a:r>
            <a:r>
              <a:rPr lang="sv-FI" sz="1800" dirty="0"/>
              <a:t> </a:t>
            </a:r>
            <a:r>
              <a:rPr lang="sv-FI" sz="1800" dirty="0" err="1"/>
              <a:t>kouluttaa</a:t>
            </a:r>
            <a:r>
              <a:rPr lang="sv-FI" sz="1800" dirty="0"/>
              <a:t> </a:t>
            </a:r>
            <a:r>
              <a:rPr lang="sv-FI" sz="1800" dirty="0" err="1"/>
              <a:t>kauppatieteiden</a:t>
            </a:r>
            <a:r>
              <a:rPr lang="sv-FI" sz="1800" dirty="0"/>
              <a:t> </a:t>
            </a:r>
            <a:r>
              <a:rPr lang="sv-FI" sz="1800" dirty="0" err="1"/>
              <a:t>kandidaatteja</a:t>
            </a:r>
            <a:r>
              <a:rPr lang="sv-FI" sz="1800" dirty="0"/>
              <a:t>, </a:t>
            </a:r>
            <a:r>
              <a:rPr lang="sv-FI" sz="1800" dirty="0" err="1"/>
              <a:t>maistereita</a:t>
            </a:r>
            <a:r>
              <a:rPr lang="sv-FI" sz="1800" dirty="0"/>
              <a:t> ja </a:t>
            </a:r>
            <a:r>
              <a:rPr lang="sv-FI" sz="1800" dirty="0" err="1"/>
              <a:t>tohtoreita</a:t>
            </a:r>
            <a:endParaRPr lang="sv-FI" sz="1800" dirty="0"/>
          </a:p>
          <a:p>
            <a:r>
              <a:rPr lang="sv-FI" sz="1800" dirty="0" err="1"/>
              <a:t>Vaasan</a:t>
            </a:r>
            <a:r>
              <a:rPr lang="sv-FI" sz="1800" dirty="0"/>
              <a:t> </a:t>
            </a:r>
            <a:r>
              <a:rPr lang="sv-FI" sz="1800" dirty="0" err="1"/>
              <a:t>yksikkö</a:t>
            </a:r>
            <a:r>
              <a:rPr lang="sv-FI" sz="1800" dirty="0"/>
              <a:t> </a:t>
            </a:r>
            <a:r>
              <a:rPr lang="sv-FI" sz="1800" dirty="0" err="1"/>
              <a:t>perustettiin</a:t>
            </a:r>
            <a:r>
              <a:rPr lang="sv-FI" sz="1800" dirty="0"/>
              <a:t> 1980</a:t>
            </a:r>
          </a:p>
          <a:p>
            <a:r>
              <a:rPr lang="sv-FI" sz="1800" dirty="0" err="1"/>
              <a:t>Liikevaihto</a:t>
            </a:r>
            <a:r>
              <a:rPr lang="sv-FI" sz="1800" dirty="0"/>
              <a:t> 25,4 milj. € (2022)</a:t>
            </a:r>
          </a:p>
          <a:p>
            <a:r>
              <a:rPr lang="sv-FI" sz="1800" dirty="0" err="1"/>
              <a:t>Taseen</a:t>
            </a:r>
            <a:r>
              <a:rPr lang="sv-FI" sz="1800" dirty="0"/>
              <a:t> </a:t>
            </a:r>
            <a:r>
              <a:rPr lang="sv-FI" sz="1800" dirty="0" err="1"/>
              <a:t>loppusumma</a:t>
            </a:r>
            <a:r>
              <a:rPr lang="sv-FI" sz="1800" dirty="0"/>
              <a:t> 167,5 milj. € (2022)</a:t>
            </a:r>
          </a:p>
          <a:p>
            <a:r>
              <a:rPr lang="sv-FI" sz="1800" dirty="0" err="1"/>
              <a:t>Kansainväliset</a:t>
            </a:r>
            <a:r>
              <a:rPr lang="sv-FI" sz="1800" dirty="0"/>
              <a:t> </a:t>
            </a:r>
            <a:r>
              <a:rPr lang="sv-FI" sz="1800" dirty="0" err="1"/>
              <a:t>akkreditoinnit</a:t>
            </a:r>
            <a:r>
              <a:rPr lang="sv-FI" sz="1800" dirty="0"/>
              <a:t>: </a:t>
            </a:r>
            <a:br>
              <a:rPr lang="sv-FI" sz="1800" dirty="0"/>
            </a:br>
            <a:r>
              <a:rPr lang="sv-FI" sz="1800" dirty="0"/>
              <a:t>EQUIS, AACSB ja AMBA</a:t>
            </a:r>
          </a:p>
          <a:p>
            <a:r>
              <a:rPr lang="sv-FI" sz="1800" dirty="0" err="1"/>
              <a:t>Kansainväliset</a:t>
            </a:r>
            <a:r>
              <a:rPr lang="sv-FI" sz="1800" dirty="0"/>
              <a:t> </a:t>
            </a:r>
            <a:r>
              <a:rPr lang="sv-FI" sz="1800" dirty="0" err="1"/>
              <a:t>vertailut</a:t>
            </a:r>
            <a:r>
              <a:rPr lang="sv-FI" sz="1800" dirty="0"/>
              <a:t>: </a:t>
            </a:r>
            <a:br>
              <a:rPr lang="sv-FI" sz="1800" dirty="0"/>
            </a:b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FT Masters in Management (</a:t>
            </a:r>
            <a:r>
              <a:rPr lang="sv-FI" sz="1600" dirty="0">
                <a:solidFill>
                  <a:prstClr val="black"/>
                </a:solidFill>
                <a:latin typeface="Georgia"/>
              </a:rPr>
              <a:t>46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) </a:t>
            </a:r>
            <a:r>
              <a:rPr lang="sv-FI" sz="1600" dirty="0">
                <a:solidFill>
                  <a:prstClr val="black"/>
                </a:solidFill>
                <a:latin typeface="Georgia"/>
              </a:rPr>
              <a:t>ja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US </a:t>
            </a:r>
            <a:r>
              <a:rPr kumimoji="0" lang="sv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News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(110)</a:t>
            </a:r>
            <a:endParaRPr lang="sv-FI" sz="18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460BA7-B72A-4FD0-A8C9-4E0C2A5F55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5" name="Picture Placeholder 23">
            <a:extLst>
              <a:ext uri="{FF2B5EF4-FFF2-40B4-BE49-F238E27FC236}">
                <a16:creationId xmlns:a16="http://schemas.microsoft.com/office/drawing/2014/main" id="{5F853B12-0A1F-45F4-B18C-C2463EF8D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86"/>
          <a:stretch/>
        </p:blipFill>
        <p:spPr>
          <a:xfrm>
            <a:off x="6059488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9612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962C4E-A3C6-4B7E-B3FF-240CFC40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Hanken </a:t>
            </a:r>
            <a:r>
              <a:rPr lang="sv-FI" dirty="0" err="1"/>
              <a:t>tänään</a:t>
            </a:r>
            <a:endParaRPr lang="sv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CC53FB-401B-4F8C-B724-6A1387C0A3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514" y="1952621"/>
            <a:ext cx="4705123" cy="4060825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sv-FI" dirty="0" err="1"/>
              <a:t>Opetuskielet</a:t>
            </a:r>
            <a:r>
              <a:rPr lang="sv-FI" dirty="0"/>
              <a:t> </a:t>
            </a:r>
            <a:r>
              <a:rPr lang="sv-FI" dirty="0" err="1"/>
              <a:t>ruotsi</a:t>
            </a:r>
            <a:r>
              <a:rPr lang="sv-FI" dirty="0"/>
              <a:t> ja </a:t>
            </a:r>
            <a:r>
              <a:rPr lang="sv-FI" dirty="0" err="1"/>
              <a:t>englanti</a:t>
            </a:r>
            <a:endParaRPr lang="sv-FI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sv-FI" dirty="0" err="1"/>
              <a:t>Neljä</a:t>
            </a:r>
            <a:r>
              <a:rPr lang="sv-FI" dirty="0"/>
              <a:t> </a:t>
            </a:r>
            <a:r>
              <a:rPr lang="sv-FI" dirty="0" err="1"/>
              <a:t>laitosta</a:t>
            </a:r>
            <a:r>
              <a:rPr lang="sv-FI" dirty="0"/>
              <a:t> ja </a:t>
            </a:r>
            <a:r>
              <a:rPr lang="sv-FI" dirty="0" err="1"/>
              <a:t>kielikeskus</a:t>
            </a:r>
            <a:endParaRPr lang="sv-FI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sv-FI" dirty="0"/>
              <a:t>2 650 </a:t>
            </a:r>
            <a:r>
              <a:rPr lang="sv-FI" dirty="0" err="1"/>
              <a:t>opiskelijaa</a:t>
            </a:r>
            <a:r>
              <a:rPr lang="sv-FI" dirty="0"/>
              <a:t> (20.9.2023)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FI" dirty="0"/>
              <a:t>2 535 </a:t>
            </a:r>
            <a:r>
              <a:rPr lang="sv-FI" dirty="0" err="1"/>
              <a:t>kandidaatti</a:t>
            </a:r>
            <a:r>
              <a:rPr lang="sv-FI" dirty="0"/>
              <a:t>- ja </a:t>
            </a:r>
            <a:r>
              <a:rPr lang="sv-FI" dirty="0" err="1"/>
              <a:t>maisteriopiskelijaa</a:t>
            </a:r>
            <a:endParaRPr lang="sv-FI" dirty="0"/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FI" dirty="0"/>
              <a:t>115 </a:t>
            </a:r>
            <a:r>
              <a:rPr lang="sv-FI" dirty="0" err="1"/>
              <a:t>tohtorikoulutettavaa</a:t>
            </a:r>
            <a:endParaRPr lang="sv-FI" dirty="0"/>
          </a:p>
          <a:p>
            <a:pPr marL="685800" lvl="2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FI" sz="1600" dirty="0"/>
              <a:t>20 % </a:t>
            </a:r>
            <a:r>
              <a:rPr lang="sv-FI" sz="1600" dirty="0" err="1"/>
              <a:t>Vaasan</a:t>
            </a:r>
            <a:r>
              <a:rPr lang="sv-FI" sz="1600" dirty="0"/>
              <a:t> </a:t>
            </a:r>
            <a:r>
              <a:rPr lang="sv-FI" sz="1600" dirty="0" err="1"/>
              <a:t>yksikössä</a:t>
            </a:r>
            <a:endParaRPr lang="sv-FI" sz="16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sv-FI" dirty="0"/>
              <a:t>316 </a:t>
            </a:r>
            <a:r>
              <a:rPr lang="sv-FI" dirty="0" err="1"/>
              <a:t>työntekijää</a:t>
            </a:r>
            <a:r>
              <a:rPr lang="sv-FI" dirty="0"/>
              <a:t> (2022)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FI" dirty="0"/>
              <a:t>180 </a:t>
            </a:r>
            <a:r>
              <a:rPr lang="sv-FI" dirty="0" err="1"/>
              <a:t>opettajaa</a:t>
            </a:r>
            <a:r>
              <a:rPr lang="sv-FI" dirty="0"/>
              <a:t> ja </a:t>
            </a:r>
            <a:r>
              <a:rPr lang="sv-FI" dirty="0" err="1"/>
              <a:t>tutkijaa</a:t>
            </a:r>
            <a:endParaRPr lang="sv-FI" dirty="0"/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FI" dirty="0"/>
              <a:t>136 </a:t>
            </a:r>
            <a:r>
              <a:rPr lang="sv-FI" dirty="0" err="1"/>
              <a:t>hallintotyöntekijää</a:t>
            </a:r>
            <a:endParaRPr lang="sv-FI" dirty="0"/>
          </a:p>
          <a:p>
            <a:endParaRPr lang="sv-FI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C86EE8-DBF0-4F60-ACD5-12FE68FAFC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8" name="Picture Placeholder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EAAF7A5-38E7-4F1D-A1EF-D00415ADC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1" r="-1" b="5322"/>
          <a:stretch/>
        </p:blipFill>
        <p:spPr>
          <a:xfrm>
            <a:off x="6059488" y="10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0111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AB576-6B35-4D5E-A771-F58AE1D8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err="1"/>
              <a:t>Strateginen</a:t>
            </a:r>
            <a:r>
              <a:rPr lang="sv-FI" dirty="0"/>
              <a:t> </a:t>
            </a:r>
            <a:r>
              <a:rPr lang="sv-FI" dirty="0" err="1"/>
              <a:t>profilointi</a:t>
            </a:r>
            <a:endParaRPr lang="sv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AD693-616B-46AE-879A-7A89E2EF7E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sv-FI" sz="1800" dirty="0" err="1"/>
              <a:t>Ainoa</a:t>
            </a:r>
            <a:r>
              <a:rPr lang="sv-FI" sz="1800" dirty="0"/>
              <a:t> </a:t>
            </a:r>
            <a:r>
              <a:rPr lang="sv-FI" sz="1800" dirty="0" err="1"/>
              <a:t>itsenäinen</a:t>
            </a:r>
            <a:r>
              <a:rPr lang="sv-FI" sz="1800" dirty="0"/>
              <a:t> </a:t>
            </a:r>
            <a:r>
              <a:rPr lang="sv-FI" sz="1800" dirty="0" err="1"/>
              <a:t>yliopistotasoinen</a:t>
            </a:r>
            <a:r>
              <a:rPr lang="sv-FI" sz="1800" dirty="0"/>
              <a:t> </a:t>
            </a:r>
            <a:r>
              <a:rPr lang="sv-FI" sz="1800" dirty="0" err="1"/>
              <a:t>kauppakorkeakoulu</a:t>
            </a:r>
            <a:r>
              <a:rPr lang="sv-FI" sz="1800" dirty="0"/>
              <a:t> </a:t>
            </a:r>
            <a:r>
              <a:rPr lang="sv-FI" sz="1800" dirty="0" err="1"/>
              <a:t>Suomessa</a:t>
            </a:r>
            <a:endParaRPr lang="sv-FI" sz="1800" dirty="0"/>
          </a:p>
          <a:p>
            <a:r>
              <a:rPr lang="sv-FI" sz="1800" dirty="0" err="1"/>
              <a:t>Tutkimuslähtöinen</a:t>
            </a:r>
            <a:endParaRPr lang="sv-FI" sz="1800" dirty="0"/>
          </a:p>
          <a:p>
            <a:r>
              <a:rPr lang="sv-FI" sz="1800" dirty="0" err="1"/>
              <a:t>Kansainvälisesti</a:t>
            </a:r>
            <a:r>
              <a:rPr lang="sv-FI" sz="1800" dirty="0"/>
              <a:t> </a:t>
            </a:r>
            <a:r>
              <a:rPr lang="sv-FI" sz="1800" dirty="0" err="1"/>
              <a:t>suuntautunut</a:t>
            </a:r>
            <a:endParaRPr lang="sv-FI" sz="1800" dirty="0"/>
          </a:p>
          <a:p>
            <a:r>
              <a:rPr lang="sv-FI" sz="1800" dirty="0" err="1"/>
              <a:t>Edistää</a:t>
            </a:r>
            <a:r>
              <a:rPr lang="sv-FI" sz="1800" dirty="0"/>
              <a:t> </a:t>
            </a:r>
            <a:r>
              <a:rPr lang="sv-FI" sz="1800" dirty="0" err="1"/>
              <a:t>sosiaalista</a:t>
            </a:r>
            <a:r>
              <a:rPr lang="sv-FI" sz="1800" dirty="0"/>
              <a:t> </a:t>
            </a:r>
            <a:r>
              <a:rPr lang="sv-FI" sz="1800" dirty="0" err="1"/>
              <a:t>vastuuta</a:t>
            </a:r>
            <a:r>
              <a:rPr lang="sv-FI" sz="1800" dirty="0"/>
              <a:t> </a:t>
            </a:r>
            <a:r>
              <a:rPr lang="sv-FI" sz="1800" dirty="0" err="1"/>
              <a:t>kaikessa</a:t>
            </a:r>
            <a:r>
              <a:rPr lang="sv-FI" sz="1800" dirty="0"/>
              <a:t> </a:t>
            </a:r>
            <a:r>
              <a:rPr lang="sv-FI" sz="1800" dirty="0" err="1"/>
              <a:t>toiminnassaan</a:t>
            </a:r>
            <a:endParaRPr lang="sv-FI" sz="1800" dirty="0"/>
          </a:p>
          <a:p>
            <a:r>
              <a:rPr lang="sv-FI" sz="1800" dirty="0" err="1"/>
              <a:t>Vahvat</a:t>
            </a:r>
            <a:r>
              <a:rPr lang="sv-FI" sz="1800" dirty="0"/>
              <a:t> ja </a:t>
            </a:r>
            <a:r>
              <a:rPr lang="sv-FI" sz="1800" dirty="0" err="1"/>
              <a:t>monipuoliset</a:t>
            </a:r>
            <a:r>
              <a:rPr lang="sv-FI" sz="1800" dirty="0"/>
              <a:t> </a:t>
            </a:r>
            <a:r>
              <a:rPr lang="fi-FI" sz="1800" dirty="0"/>
              <a:t>talouselämäkontaktit</a:t>
            </a:r>
          </a:p>
          <a:p>
            <a:r>
              <a:rPr lang="sv-FI" sz="1800" dirty="0" err="1"/>
              <a:t>Osallistuu</a:t>
            </a:r>
            <a:r>
              <a:rPr lang="sv-FI" sz="1800" dirty="0"/>
              <a:t> </a:t>
            </a:r>
            <a:r>
              <a:rPr lang="sv-FI" sz="1800" dirty="0" err="1"/>
              <a:t>aktiivisesti</a:t>
            </a:r>
            <a:r>
              <a:rPr lang="sv-FI" sz="1800" dirty="0"/>
              <a:t> </a:t>
            </a:r>
            <a:r>
              <a:rPr lang="sv-FI" sz="1800" dirty="0" err="1"/>
              <a:t>kansalliseen</a:t>
            </a:r>
            <a:r>
              <a:rPr lang="sv-FI" sz="1800" dirty="0"/>
              <a:t> ja </a:t>
            </a:r>
            <a:r>
              <a:rPr lang="sv-FI" sz="1800" dirty="0" err="1"/>
              <a:t>kansainväliseen</a:t>
            </a:r>
            <a:r>
              <a:rPr lang="sv-FI" sz="1800" dirty="0"/>
              <a:t> </a:t>
            </a:r>
            <a:r>
              <a:rPr lang="sv-FI" sz="1800" dirty="0" err="1"/>
              <a:t>yhteistyöhön</a:t>
            </a:r>
            <a:r>
              <a:rPr lang="sv-FI" sz="1800" dirty="0"/>
              <a:t> ja </a:t>
            </a:r>
            <a:r>
              <a:rPr lang="sv-FI" sz="1800" dirty="0" err="1"/>
              <a:t>verkostoihin</a:t>
            </a:r>
            <a:endParaRPr lang="sv-FI" sz="1800" dirty="0"/>
          </a:p>
        </p:txBody>
      </p:sp>
      <p:pic>
        <p:nvPicPr>
          <p:cNvPr id="10" name="Picture Placeholder 9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1E84F47-7B07-4BAB-97E2-5264385DF9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" b="12"/>
          <a:stretch/>
        </p:blipFill>
        <p:spPr/>
      </p:pic>
      <p:pic>
        <p:nvPicPr>
          <p:cNvPr id="5" name="Picture Placeholder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5F90162-5D0A-4673-A6C1-EB8126CB3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3" b="12723"/>
          <a:stretch>
            <a:fillRect/>
          </a:stretch>
        </p:blipFill>
        <p:spPr>
          <a:xfrm>
            <a:off x="6059488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2960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122A-597C-47D6-84B8-3EBDBD78D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 anchor="t">
            <a:normAutofit/>
          </a:bodyPr>
          <a:lstStyle/>
          <a:p>
            <a:r>
              <a:rPr lang="sv-FI" dirty="0" err="1"/>
              <a:t>Vahvuusalueet</a:t>
            </a:r>
            <a:endParaRPr lang="sv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6806F-1633-4EC7-9B01-D77757C253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4968875" cy="406082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v-FI" sz="1800" dirty="0" err="1"/>
              <a:t>Hankenilla</a:t>
            </a:r>
            <a:r>
              <a:rPr lang="sv-FI" sz="1800" dirty="0"/>
              <a:t> on </a:t>
            </a:r>
            <a:r>
              <a:rPr lang="sv-FI" sz="1800" dirty="0" err="1"/>
              <a:t>neljä</a:t>
            </a:r>
            <a:r>
              <a:rPr lang="sv-FI" sz="1800" dirty="0"/>
              <a:t> </a:t>
            </a:r>
            <a:r>
              <a:rPr lang="sv-FI" sz="1800" dirty="0" err="1"/>
              <a:t>vahvuusaluetta</a:t>
            </a:r>
            <a:r>
              <a:rPr lang="sv-FI" sz="1800" dirty="0"/>
              <a:t>, </a:t>
            </a:r>
            <a:r>
              <a:rPr lang="sv-FI" sz="1800" dirty="0" err="1"/>
              <a:t>joihin</a:t>
            </a:r>
            <a:r>
              <a:rPr lang="sv-FI" sz="1800" dirty="0"/>
              <a:t> </a:t>
            </a:r>
            <a:r>
              <a:rPr lang="sv-FI" sz="1800" dirty="0" err="1"/>
              <a:t>suunnatan</a:t>
            </a:r>
            <a:r>
              <a:rPr lang="sv-FI" sz="1800" dirty="0"/>
              <a:t> </a:t>
            </a:r>
            <a:r>
              <a:rPr lang="sv-FI" sz="1800" dirty="0" err="1"/>
              <a:t>resursseja</a:t>
            </a:r>
            <a:r>
              <a:rPr lang="sv-FI" sz="1800" dirty="0"/>
              <a:t> </a:t>
            </a:r>
            <a:r>
              <a:rPr lang="sv-FI" sz="1800" dirty="0" err="1"/>
              <a:t>kansainvälisesti</a:t>
            </a:r>
            <a:r>
              <a:rPr lang="sv-FI" sz="1800" dirty="0"/>
              <a:t> </a:t>
            </a:r>
            <a:r>
              <a:rPr lang="sv-FI" sz="1800" dirty="0" err="1"/>
              <a:t>kilpailukykyisen</a:t>
            </a:r>
            <a:r>
              <a:rPr lang="sv-FI" sz="1800" dirty="0"/>
              <a:t>, </a:t>
            </a:r>
            <a:r>
              <a:rPr lang="sv-FI" sz="1800" dirty="0" err="1"/>
              <a:t>monialaisen</a:t>
            </a:r>
            <a:r>
              <a:rPr lang="sv-FI" sz="1800" dirty="0"/>
              <a:t> </a:t>
            </a:r>
            <a:r>
              <a:rPr lang="sv-FI" sz="1800" dirty="0" err="1"/>
              <a:t>tutkimuksen</a:t>
            </a:r>
            <a:r>
              <a:rPr lang="sv-FI" sz="1800" dirty="0"/>
              <a:t> </a:t>
            </a:r>
            <a:r>
              <a:rPr lang="sv-FI" sz="1800" dirty="0" err="1"/>
              <a:t>harjoittamiseen</a:t>
            </a:r>
            <a:r>
              <a:rPr lang="sv-FI" sz="1800" dirty="0"/>
              <a:t>:</a:t>
            </a:r>
          </a:p>
          <a:p>
            <a:pPr>
              <a:lnSpc>
                <a:spcPct val="90000"/>
              </a:lnSpc>
            </a:pPr>
            <a:r>
              <a:rPr lang="sv-FI" sz="1800" dirty="0" err="1"/>
              <a:t>Kilpailuanalyysi</a:t>
            </a:r>
            <a:r>
              <a:rPr lang="sv-FI" sz="1800" dirty="0"/>
              <a:t> ja </a:t>
            </a:r>
            <a:r>
              <a:rPr lang="sv-FI" sz="1800" dirty="0" err="1"/>
              <a:t>palvelustrategia</a:t>
            </a:r>
            <a:r>
              <a:rPr lang="sv-FI" sz="1800" dirty="0"/>
              <a:t> / </a:t>
            </a:r>
            <a:r>
              <a:rPr lang="en-GB" sz="1800" i="1" dirty="0"/>
              <a:t>Competition Economics and Service Strategy</a:t>
            </a:r>
            <a:endParaRPr lang="sv-FI" sz="1800" i="1" dirty="0"/>
          </a:p>
          <a:p>
            <a:pPr>
              <a:lnSpc>
                <a:spcPct val="90000"/>
              </a:lnSpc>
            </a:pPr>
            <a:r>
              <a:rPr lang="sv-FI" sz="1800" dirty="0" err="1"/>
              <a:t>Rahoitus</a:t>
            </a:r>
            <a:r>
              <a:rPr lang="sv-FI" sz="1800" dirty="0"/>
              <a:t>, </a:t>
            </a:r>
            <a:r>
              <a:rPr lang="sv-FI" sz="1800" dirty="0" err="1"/>
              <a:t>laskentatoimi</a:t>
            </a:r>
            <a:r>
              <a:rPr lang="sv-FI" sz="1800" dirty="0"/>
              <a:t> ja </a:t>
            </a:r>
            <a:r>
              <a:rPr lang="sv-FI" sz="1800" dirty="0" err="1"/>
              <a:t>hallinto</a:t>
            </a:r>
            <a:r>
              <a:rPr lang="sv-FI" sz="1800" dirty="0"/>
              <a:t> / </a:t>
            </a:r>
            <a:r>
              <a:rPr lang="en-GB" sz="1800" i="1" dirty="0"/>
              <a:t>Financial Management, Accounting, and Governance</a:t>
            </a:r>
            <a:endParaRPr lang="sv-FI" sz="1800" i="1" dirty="0"/>
          </a:p>
          <a:p>
            <a:pPr>
              <a:lnSpc>
                <a:spcPct val="90000"/>
              </a:lnSpc>
            </a:pPr>
            <a:r>
              <a:rPr lang="sv-FI" sz="1800" dirty="0" err="1"/>
              <a:t>Vastuullinen</a:t>
            </a:r>
            <a:r>
              <a:rPr lang="sv-FI" sz="1800" dirty="0"/>
              <a:t> </a:t>
            </a:r>
            <a:r>
              <a:rPr lang="sv-FI" sz="1800" dirty="0" err="1"/>
              <a:t>organisointi</a:t>
            </a:r>
            <a:r>
              <a:rPr lang="sv-FI" sz="1800" dirty="0"/>
              <a:t> / </a:t>
            </a:r>
            <a:br>
              <a:rPr lang="sv-FI" sz="1800" dirty="0"/>
            </a:br>
            <a:r>
              <a:rPr lang="sv-FI" sz="1800" i="1" dirty="0" err="1"/>
              <a:t>Responsible</a:t>
            </a:r>
            <a:r>
              <a:rPr lang="sv-FI" sz="1800" i="1" dirty="0"/>
              <a:t> </a:t>
            </a:r>
            <a:r>
              <a:rPr lang="sv-FI" sz="1800" i="1" dirty="0" err="1"/>
              <a:t>Organising</a:t>
            </a:r>
            <a:endParaRPr lang="sv-FI" sz="1800" i="1" dirty="0"/>
          </a:p>
          <a:p>
            <a:pPr>
              <a:lnSpc>
                <a:spcPct val="90000"/>
              </a:lnSpc>
            </a:pPr>
            <a:r>
              <a:rPr lang="sv-FI" sz="1800" dirty="0" err="1"/>
              <a:t>Kasvun</a:t>
            </a:r>
            <a:r>
              <a:rPr lang="sv-FI" sz="1800" dirty="0"/>
              <a:t> ja </a:t>
            </a:r>
            <a:r>
              <a:rPr lang="sv-FI" sz="1800" dirty="0" err="1"/>
              <a:t>hyvinvoinnin</a:t>
            </a:r>
            <a:r>
              <a:rPr lang="sv-FI" sz="1800" dirty="0"/>
              <a:t> </a:t>
            </a:r>
            <a:r>
              <a:rPr lang="sv-FI" sz="1800" dirty="0" err="1"/>
              <a:t>johtaminen</a:t>
            </a:r>
            <a:r>
              <a:rPr lang="sv-FI" sz="1800" dirty="0"/>
              <a:t> / </a:t>
            </a:r>
            <a:br>
              <a:rPr lang="sv-FI" sz="1800" dirty="0"/>
            </a:br>
            <a:r>
              <a:rPr lang="en-GB" sz="1800" i="1" dirty="0"/>
              <a:t>Leading for Growth and Wellbeing</a:t>
            </a:r>
            <a:endParaRPr lang="sv-FI" sz="1800" i="1" dirty="0"/>
          </a:p>
          <a:p>
            <a:pPr>
              <a:lnSpc>
                <a:spcPct val="90000"/>
              </a:lnSpc>
            </a:pPr>
            <a:endParaRPr lang="sv-FI" sz="1700" dirty="0"/>
          </a:p>
        </p:txBody>
      </p:sp>
      <p:pic>
        <p:nvPicPr>
          <p:cNvPr id="4" name="Picture Placeholder 23" descr="A group of people holding plants&#10;&#10;Description automatically generated with medium confidence">
            <a:extLst>
              <a:ext uri="{FF2B5EF4-FFF2-40B4-BE49-F238E27FC236}">
                <a16:creationId xmlns:a16="http://schemas.microsoft.com/office/drawing/2014/main" id="{D00F49CB-3E99-0D59-2331-8DA577FED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r="24805"/>
          <a:stretch/>
        </p:blipFill>
        <p:spPr>
          <a:xfrm>
            <a:off x="6543831" y="0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143985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66C3D-4E5E-4CF4-8DAA-DE8D2D75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604940"/>
            <a:ext cx="6865711" cy="533803"/>
          </a:xfrm>
        </p:spPr>
        <p:txBody>
          <a:bodyPr/>
          <a:lstStyle/>
          <a:p>
            <a:r>
              <a:rPr lang="sv-FI" dirty="0" err="1"/>
              <a:t>Tutkimus</a:t>
            </a:r>
            <a:r>
              <a:rPr lang="sv-FI" dirty="0"/>
              <a:t>- ja </a:t>
            </a:r>
            <a:r>
              <a:rPr lang="sv-FI" dirty="0" err="1"/>
              <a:t>osaamiskeskukset</a:t>
            </a:r>
            <a:endParaRPr lang="sv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027E5-D25B-4617-961D-2A08C771A4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1380925"/>
            <a:ext cx="7433548" cy="533805"/>
          </a:xfrm>
        </p:spPr>
        <p:txBody>
          <a:bodyPr/>
          <a:lstStyle/>
          <a:p>
            <a:r>
              <a:rPr lang="sv-FI" dirty="0" err="1"/>
              <a:t>Keskukset</a:t>
            </a:r>
            <a:r>
              <a:rPr lang="sv-FI" dirty="0"/>
              <a:t> </a:t>
            </a:r>
            <a:r>
              <a:rPr lang="sv-FI" dirty="0" err="1"/>
              <a:t>toimivat</a:t>
            </a:r>
            <a:r>
              <a:rPr lang="sv-FI" dirty="0"/>
              <a:t> </a:t>
            </a:r>
            <a:r>
              <a:rPr lang="sv-FI" dirty="0" err="1"/>
              <a:t>Hankenin</a:t>
            </a:r>
            <a:r>
              <a:rPr lang="sv-FI" dirty="0"/>
              <a:t> </a:t>
            </a:r>
            <a:r>
              <a:rPr lang="sv-FI" dirty="0" err="1"/>
              <a:t>laitosten</a:t>
            </a:r>
            <a:r>
              <a:rPr lang="sv-FI" dirty="0"/>
              <a:t> </a:t>
            </a:r>
            <a:r>
              <a:rPr lang="sv-FI" dirty="0" err="1"/>
              <a:t>yhteydessä</a:t>
            </a:r>
            <a:r>
              <a:rPr lang="sv-FI" dirty="0"/>
              <a:t> ja </a:t>
            </a:r>
            <a:r>
              <a:rPr lang="sv-FI" dirty="0" err="1"/>
              <a:t>niillä</a:t>
            </a:r>
            <a:r>
              <a:rPr lang="sv-FI" dirty="0"/>
              <a:t> on </a:t>
            </a:r>
            <a:r>
              <a:rPr lang="sv-FI" dirty="0" err="1"/>
              <a:t>tiiviit</a:t>
            </a:r>
            <a:r>
              <a:rPr lang="sv-FI" dirty="0"/>
              <a:t> </a:t>
            </a:r>
            <a:r>
              <a:rPr lang="sv-FI" dirty="0" err="1"/>
              <a:t>suhteet</a:t>
            </a:r>
            <a:r>
              <a:rPr lang="sv-FI" dirty="0"/>
              <a:t> </a:t>
            </a:r>
            <a:r>
              <a:rPr lang="sv-FI" dirty="0" err="1"/>
              <a:t>elinkeinoelämään</a:t>
            </a:r>
            <a:r>
              <a:rPr lang="sv-FI" dirty="0"/>
              <a:t>. </a:t>
            </a:r>
          </a:p>
          <a:p>
            <a:endParaRPr lang="sv-FI" dirty="0"/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0DD0306B-D781-803F-DB01-B384F374E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419314"/>
              </p:ext>
            </p:extLst>
          </p:nvPr>
        </p:nvGraphicFramePr>
        <p:xfrm>
          <a:off x="1030514" y="2188139"/>
          <a:ext cx="7767883" cy="34848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0755">
                  <a:extLst>
                    <a:ext uri="{9D8B030D-6E8A-4147-A177-3AD203B41FA5}">
                      <a16:colId xmlns:a16="http://schemas.microsoft.com/office/drawing/2014/main" val="1966896092"/>
                    </a:ext>
                  </a:extLst>
                </a:gridCol>
                <a:gridCol w="5537128">
                  <a:extLst>
                    <a:ext uri="{9D8B030D-6E8A-4147-A177-3AD203B41FA5}">
                      <a16:colId xmlns:a16="http://schemas.microsoft.com/office/drawing/2014/main" val="1143483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+mn-lt"/>
                        </a:rPr>
                        <a:t>CCR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noProof="0" dirty="0"/>
                        <a:t>Centre for Corporate Responsibility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697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CERS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Centre for Relationship Marketing and Service Management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490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EPCE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 err="1"/>
                        <a:t>Erling</a:t>
                      </a:r>
                      <a:r>
                        <a:rPr lang="en-GB" sz="1400" noProof="0" dirty="0"/>
                        <a:t>-Persson Centre for Entrepreneurship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8634196"/>
                  </a:ext>
                </a:extLst>
              </a:tr>
              <a:tr h="431185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GODESS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Gender, Organisation Diversity, Equality and Social Sustainability in Transnational Times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165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b="1" noProof="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Hanken Centre for Accounting, Finance and Governance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219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Helsinki GSE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Helsinki Graduate School of Economics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201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HUMLOG Institute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The Humanitarian Logistics and Supply Chain Research Institute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446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IPR University Centre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Centre for Intellectual Property Rights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376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>
                          <a:latin typeface="+mn-lt"/>
                        </a:rPr>
                        <a:t>WCEFIR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Wallenberg Centre for Financial Research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040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84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809AC3-2BC5-43AA-922B-53F43663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391" y="800780"/>
            <a:ext cx="4705124" cy="690563"/>
          </a:xfrm>
        </p:spPr>
        <p:txBody>
          <a:bodyPr/>
          <a:lstStyle/>
          <a:p>
            <a:r>
              <a:rPr lang="sv-FI" dirty="0" err="1"/>
              <a:t>Tutkinto-ohjelmat</a:t>
            </a:r>
            <a:endParaRPr lang="sv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DD0FAB-B968-4142-BD39-B186E59280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6666" y="1491343"/>
            <a:ext cx="4968875" cy="4303487"/>
          </a:xfrm>
        </p:spPr>
        <p:txBody>
          <a:bodyPr/>
          <a:lstStyle/>
          <a:p>
            <a:r>
              <a:rPr lang="sv-FI" dirty="0" err="1"/>
              <a:t>Yhdistetty</a:t>
            </a:r>
            <a:r>
              <a:rPr lang="sv-FI" dirty="0"/>
              <a:t> </a:t>
            </a:r>
            <a:r>
              <a:rPr lang="sv-FI" dirty="0" err="1"/>
              <a:t>kandidaatin</a:t>
            </a:r>
            <a:r>
              <a:rPr lang="sv-FI" dirty="0"/>
              <a:t> ja </a:t>
            </a:r>
            <a:r>
              <a:rPr lang="sv-FI" dirty="0" err="1"/>
              <a:t>maisterin</a:t>
            </a:r>
            <a:r>
              <a:rPr lang="sv-FI" dirty="0"/>
              <a:t> </a:t>
            </a:r>
            <a:r>
              <a:rPr lang="sv-FI" dirty="0" err="1"/>
              <a:t>tutkinto</a:t>
            </a:r>
            <a:r>
              <a:rPr lang="sv-FI" dirty="0"/>
              <a:t> (3+2 </a:t>
            </a:r>
            <a:r>
              <a:rPr lang="sv-FI" dirty="0" err="1"/>
              <a:t>vuotta</a:t>
            </a:r>
            <a:r>
              <a:rPr lang="sv-FI" dirty="0"/>
              <a:t>)</a:t>
            </a:r>
          </a:p>
          <a:p>
            <a:pPr lvl="1">
              <a:spcBef>
                <a:spcPts val="0"/>
              </a:spcBef>
            </a:pPr>
            <a:r>
              <a:rPr lang="sv-FI" sz="1400" dirty="0" err="1"/>
              <a:t>Opetus</a:t>
            </a:r>
            <a:r>
              <a:rPr lang="sv-FI" sz="1400" dirty="0"/>
              <a:t> </a:t>
            </a:r>
            <a:r>
              <a:rPr lang="sv-FI" sz="1400" dirty="0" err="1"/>
              <a:t>pääasiassa</a:t>
            </a:r>
            <a:r>
              <a:rPr lang="sv-FI" sz="1400" dirty="0"/>
              <a:t> </a:t>
            </a:r>
            <a:r>
              <a:rPr lang="sv-FI" sz="1400" dirty="0" err="1"/>
              <a:t>ruotsiksi</a:t>
            </a:r>
            <a:r>
              <a:rPr lang="sv-FI" sz="1400" dirty="0"/>
              <a:t>, </a:t>
            </a:r>
            <a:r>
              <a:rPr lang="fi-FI" sz="1400" dirty="0"/>
              <a:t>mutta kursseja järjestetään myös englanniksi</a:t>
            </a:r>
            <a:endParaRPr lang="sv-FI" sz="1400" dirty="0"/>
          </a:p>
          <a:p>
            <a:pPr lvl="1">
              <a:spcBef>
                <a:spcPts val="0"/>
              </a:spcBef>
            </a:pPr>
            <a:r>
              <a:rPr lang="sv-FI" sz="1400" dirty="0" err="1"/>
              <a:t>Vuosittain</a:t>
            </a:r>
            <a:r>
              <a:rPr lang="sv-FI" sz="1400" dirty="0"/>
              <a:t> </a:t>
            </a:r>
            <a:r>
              <a:rPr lang="sv-FI" sz="1400" dirty="0" err="1"/>
              <a:t>hyväksytään</a:t>
            </a:r>
            <a:r>
              <a:rPr lang="sv-FI" sz="1400" dirty="0"/>
              <a:t> </a:t>
            </a:r>
            <a:r>
              <a:rPr lang="sv-FI" sz="1400" dirty="0" err="1"/>
              <a:t>noin</a:t>
            </a:r>
            <a:r>
              <a:rPr lang="sv-FI" sz="1400" dirty="0"/>
              <a:t> 300 </a:t>
            </a:r>
            <a:r>
              <a:rPr lang="sv-FI" sz="1400" dirty="0" err="1"/>
              <a:t>uutta</a:t>
            </a:r>
            <a:r>
              <a:rPr lang="sv-FI" sz="1400" dirty="0"/>
              <a:t> </a:t>
            </a:r>
            <a:r>
              <a:rPr lang="sv-FI" sz="1400" dirty="0" err="1"/>
              <a:t>opiskelijaa</a:t>
            </a:r>
            <a:r>
              <a:rPr lang="sv-FI" sz="1400" dirty="0"/>
              <a:t>, </a:t>
            </a:r>
            <a:r>
              <a:rPr lang="sv-FI" sz="1400" dirty="0" err="1"/>
              <a:t>joista</a:t>
            </a:r>
            <a:r>
              <a:rPr lang="sv-FI" sz="1400" dirty="0"/>
              <a:t> </a:t>
            </a:r>
            <a:r>
              <a:rPr lang="sv-FI" sz="1400" dirty="0" err="1"/>
              <a:t>noin</a:t>
            </a:r>
            <a:r>
              <a:rPr lang="sv-FI" sz="1400" dirty="0"/>
              <a:t> 250 </a:t>
            </a:r>
            <a:r>
              <a:rPr lang="sv-FI" sz="1400" dirty="0" err="1"/>
              <a:t>yhteishaun</a:t>
            </a:r>
            <a:r>
              <a:rPr lang="sv-FI" sz="1400" dirty="0"/>
              <a:t> </a:t>
            </a:r>
            <a:r>
              <a:rPr lang="sv-FI" sz="1400" dirty="0" err="1"/>
              <a:t>kautta</a:t>
            </a:r>
            <a:r>
              <a:rPr lang="sv-FI" sz="1400" dirty="0"/>
              <a:t> </a:t>
            </a:r>
            <a:r>
              <a:rPr lang="sv-FI" sz="1400" dirty="0" err="1"/>
              <a:t>kauppatieteelliseen</a:t>
            </a:r>
            <a:r>
              <a:rPr lang="sv-FI" sz="1400" dirty="0"/>
              <a:t> </a:t>
            </a:r>
            <a:r>
              <a:rPr lang="sv-FI" sz="1400" dirty="0" err="1"/>
              <a:t>koulutukseen</a:t>
            </a:r>
            <a:endParaRPr lang="sv-FI" sz="1400" dirty="0"/>
          </a:p>
          <a:p>
            <a:pPr lvl="1">
              <a:spcBef>
                <a:spcPts val="0"/>
              </a:spcBef>
            </a:pPr>
            <a:r>
              <a:rPr lang="fi-FI" sz="1400" dirty="0"/>
              <a:t>Englanninkielinen Bachelor in Business - ohjelma alkaa vuonna 2024, 80 opiskelupaikkaa.</a:t>
            </a:r>
            <a:endParaRPr lang="sv-FI" sz="1400" dirty="0"/>
          </a:p>
          <a:p>
            <a:r>
              <a:rPr lang="sv-FI" dirty="0" err="1"/>
              <a:t>Maisterintutkinto</a:t>
            </a:r>
            <a:r>
              <a:rPr lang="sv-FI" dirty="0"/>
              <a:t> (2 </a:t>
            </a:r>
            <a:r>
              <a:rPr lang="sv-FI" dirty="0" err="1"/>
              <a:t>vuotta</a:t>
            </a:r>
            <a:r>
              <a:rPr lang="sv-FI" dirty="0"/>
              <a:t>)</a:t>
            </a:r>
          </a:p>
          <a:p>
            <a:pPr lvl="1">
              <a:spcBef>
                <a:spcPts val="0"/>
              </a:spcBef>
            </a:pPr>
            <a:r>
              <a:rPr lang="sv-FI" sz="1400" dirty="0" err="1"/>
              <a:t>Opetuskielet</a:t>
            </a:r>
            <a:r>
              <a:rPr lang="sv-FI" sz="1400" dirty="0"/>
              <a:t> </a:t>
            </a:r>
            <a:r>
              <a:rPr lang="sv-FI" sz="1400" dirty="0" err="1"/>
              <a:t>ruotsi</a:t>
            </a:r>
            <a:r>
              <a:rPr lang="sv-FI" sz="1400" dirty="0"/>
              <a:t> ja </a:t>
            </a:r>
            <a:r>
              <a:rPr lang="sv-FI" sz="1400" dirty="0" err="1"/>
              <a:t>englanti</a:t>
            </a:r>
            <a:endParaRPr lang="sv-FI" sz="1400" dirty="0"/>
          </a:p>
          <a:p>
            <a:pPr lvl="1">
              <a:spcBef>
                <a:spcPts val="0"/>
              </a:spcBef>
            </a:pPr>
            <a:r>
              <a:rPr lang="sv-FI" sz="1400" dirty="0" err="1"/>
              <a:t>Vuosittain</a:t>
            </a:r>
            <a:r>
              <a:rPr lang="sv-FI" sz="1400" dirty="0"/>
              <a:t> </a:t>
            </a:r>
            <a:r>
              <a:rPr lang="sv-FI" sz="1400" dirty="0" err="1"/>
              <a:t>hyväksytään</a:t>
            </a:r>
            <a:r>
              <a:rPr lang="sv-FI" sz="1400" dirty="0"/>
              <a:t> </a:t>
            </a:r>
            <a:r>
              <a:rPr lang="sv-FI" sz="1400" dirty="0" err="1"/>
              <a:t>noin</a:t>
            </a:r>
            <a:r>
              <a:rPr lang="sv-FI" sz="1400" dirty="0"/>
              <a:t> 140 </a:t>
            </a:r>
            <a:r>
              <a:rPr lang="sv-FI" sz="1400" dirty="0" err="1"/>
              <a:t>uutta</a:t>
            </a:r>
            <a:r>
              <a:rPr lang="sv-FI" sz="1400" dirty="0"/>
              <a:t> </a:t>
            </a:r>
            <a:r>
              <a:rPr lang="sv-FI" sz="1400" dirty="0" err="1"/>
              <a:t>opiskelijaa</a:t>
            </a:r>
            <a:endParaRPr lang="sv-FI" sz="1400" dirty="0"/>
          </a:p>
          <a:p>
            <a:r>
              <a:rPr lang="sv-FI" dirty="0" err="1"/>
              <a:t>Tohtorikoulutus</a:t>
            </a:r>
            <a:r>
              <a:rPr lang="sv-FI" dirty="0"/>
              <a:t> (4 </a:t>
            </a:r>
            <a:r>
              <a:rPr lang="sv-FI" dirty="0" err="1"/>
              <a:t>vuotta</a:t>
            </a:r>
            <a:r>
              <a:rPr lang="sv-FI" dirty="0"/>
              <a:t>)</a:t>
            </a:r>
          </a:p>
          <a:p>
            <a:pPr lvl="1">
              <a:spcBef>
                <a:spcPts val="0"/>
              </a:spcBef>
            </a:pPr>
            <a:r>
              <a:rPr lang="sv-FI" sz="1400" dirty="0" err="1"/>
              <a:t>Opetus</a:t>
            </a:r>
            <a:r>
              <a:rPr lang="sv-FI" sz="1400" dirty="0"/>
              <a:t> </a:t>
            </a:r>
            <a:r>
              <a:rPr lang="sv-FI" sz="1400" dirty="0" err="1"/>
              <a:t>pääasiassa</a:t>
            </a:r>
            <a:r>
              <a:rPr lang="sv-FI" sz="1400" dirty="0"/>
              <a:t> </a:t>
            </a:r>
            <a:r>
              <a:rPr lang="sv-FI" sz="1400" dirty="0" err="1"/>
              <a:t>englanniksi</a:t>
            </a:r>
            <a:endParaRPr lang="sv-FI" sz="1400" dirty="0"/>
          </a:p>
          <a:p>
            <a:pPr lvl="1">
              <a:spcBef>
                <a:spcPts val="0"/>
              </a:spcBef>
            </a:pPr>
            <a:r>
              <a:rPr lang="sv-FI" sz="1400" dirty="0" err="1"/>
              <a:t>Tavoitteena</a:t>
            </a:r>
            <a:r>
              <a:rPr lang="sv-FI" sz="1400" dirty="0"/>
              <a:t> 14 </a:t>
            </a:r>
            <a:r>
              <a:rPr lang="sv-FI" sz="1400" dirty="0" err="1"/>
              <a:t>tohtorin</a:t>
            </a:r>
            <a:r>
              <a:rPr lang="sv-FI" sz="1400" dirty="0"/>
              <a:t> </a:t>
            </a:r>
            <a:r>
              <a:rPr lang="sv-FI" sz="1400" dirty="0" err="1"/>
              <a:t>valmistuminen</a:t>
            </a:r>
            <a:r>
              <a:rPr lang="sv-FI" sz="1400" dirty="0"/>
              <a:t> </a:t>
            </a:r>
            <a:r>
              <a:rPr lang="sv-FI" sz="1400" dirty="0" err="1"/>
              <a:t>vuosittain</a:t>
            </a:r>
            <a:endParaRPr lang="sv-FI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1DA2A90-6165-4A4C-B585-D65106173F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2" name="Picture Placeholder 13" descr="En grupp studenter diskuterar i ett klassrum som del av ett grupparbete.">
            <a:extLst>
              <a:ext uri="{FF2B5EF4-FFF2-40B4-BE49-F238E27FC236}">
                <a16:creationId xmlns:a16="http://schemas.microsoft.com/office/drawing/2014/main" id="{9223B32D-8B93-AF21-A395-5655C9231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r="23371"/>
          <a:stretch/>
        </p:blipFill>
        <p:spPr>
          <a:xfrm>
            <a:off x="6059488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90166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57992-EBAA-414A-B140-13194549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err="1"/>
              <a:t>Aineet</a:t>
            </a:r>
            <a:endParaRPr lang="sv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0725A-CC6F-4DA3-9CF2-A05DC4B24A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4392" y="1919968"/>
            <a:ext cx="4321053" cy="4060825"/>
          </a:xfrm>
        </p:spPr>
        <p:txBody>
          <a:bodyPr/>
          <a:lstStyle/>
          <a:p>
            <a:r>
              <a:rPr lang="sv-FI" sz="2400" dirty="0" err="1"/>
              <a:t>Pääaineet</a:t>
            </a:r>
            <a:endParaRPr lang="sv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Yrittäjyys</a:t>
            </a:r>
            <a:r>
              <a:rPr lang="sv-FI" dirty="0"/>
              <a:t> ja </a:t>
            </a:r>
            <a:r>
              <a:rPr lang="sv-FI" dirty="0" err="1"/>
              <a:t>johtaminen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Rahoitus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Johtaminen</a:t>
            </a:r>
            <a:r>
              <a:rPr lang="sv-FI" dirty="0"/>
              <a:t> ja </a:t>
            </a:r>
            <a:r>
              <a:rPr lang="sv-FI" dirty="0" err="1"/>
              <a:t>organisaatiot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Kauppaoikeus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Markkinointi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Taloustiede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Laskentatoimi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Logistiikka</a:t>
            </a:r>
            <a:r>
              <a:rPr lang="sv-FI" dirty="0"/>
              <a:t> ja </a:t>
            </a:r>
            <a:r>
              <a:rPr lang="sv-FI" dirty="0" err="1"/>
              <a:t>yritysvastuu</a:t>
            </a:r>
            <a:r>
              <a:rPr lang="sv-FI" dirty="0"/>
              <a:t> (</a:t>
            </a:r>
            <a:r>
              <a:rPr lang="sv-FI" dirty="0" err="1"/>
              <a:t>maisteri</a:t>
            </a:r>
            <a:r>
              <a:rPr lang="sv-FI" dirty="0"/>
              <a:t>- ja </a:t>
            </a:r>
            <a:r>
              <a:rPr lang="sv-FI" dirty="0" err="1"/>
              <a:t>tohtoritutkinnoissa</a:t>
            </a:r>
            <a:r>
              <a:rPr lang="sv-FI" dirty="0"/>
              <a:t>)</a:t>
            </a:r>
          </a:p>
          <a:p>
            <a:endParaRPr lang="sv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6FECA-AF58-4B39-B163-073D3B6DD2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04494" y="1919968"/>
            <a:ext cx="3370262" cy="4060825"/>
          </a:xfrm>
        </p:spPr>
        <p:txBody>
          <a:bodyPr/>
          <a:lstStyle/>
          <a:p>
            <a:r>
              <a:rPr lang="sv-FI" sz="2400" dirty="0" err="1"/>
              <a:t>Muut</a:t>
            </a:r>
            <a:r>
              <a:rPr lang="sv-FI" sz="2400" dirty="0"/>
              <a:t> </a:t>
            </a:r>
            <a:r>
              <a:rPr lang="sv-FI" sz="2400" dirty="0" err="1"/>
              <a:t>aineet</a:t>
            </a:r>
            <a:endParaRPr lang="sv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Tietojenkäsittely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Tilastotiede</a:t>
            </a:r>
            <a:endParaRPr lang="sv-FI" dirty="0"/>
          </a:p>
          <a:p>
            <a:endParaRPr lang="sv-FI" dirty="0"/>
          </a:p>
          <a:p>
            <a:endParaRPr lang="sv-FI" dirty="0"/>
          </a:p>
          <a:p>
            <a:r>
              <a:rPr lang="sv-FI" sz="2400" dirty="0" err="1"/>
              <a:t>Kielet</a:t>
            </a:r>
            <a:endParaRPr lang="sv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Ruotsi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/>
              <a:t>Suomi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Englanti</a:t>
            </a:r>
            <a:endParaRPr lang="sv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dirty="0" err="1"/>
              <a:t>Ranska</a:t>
            </a:r>
            <a:endParaRPr lang="sv-FI" dirty="0"/>
          </a:p>
          <a:p>
            <a:endParaRPr lang="sv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8283D-E11F-4B94-B049-B350A3F8D700}"/>
              </a:ext>
            </a:extLst>
          </p:cNvPr>
          <p:cNvSpPr txBox="1"/>
          <p:nvPr/>
        </p:nvSpPr>
        <p:spPr>
          <a:xfrm>
            <a:off x="7460167" y="4304370"/>
            <a:ext cx="2720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sv-FI" dirty="0"/>
              <a:t>Saksa 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sv-FI" dirty="0" err="1"/>
              <a:t>Venäjä</a:t>
            </a:r>
            <a:r>
              <a:rPr lang="sv-FI" dirty="0"/>
              <a:t> 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sv-FI" dirty="0" err="1"/>
              <a:t>Espanja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149372760"/>
      </p:ext>
    </p:extLst>
  </p:cSld>
  <p:clrMapOvr>
    <a:masterClrMapping/>
  </p:clrMapOvr>
</p:sld>
</file>

<file path=ppt/theme/theme1.xml><?xml version="1.0" encoding="utf-8"?>
<a:theme xmlns:a="http://schemas.openxmlformats.org/drawingml/2006/main" name="Hanken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nken_200402 #3.potx" id="{02AE9C2E-119F-4CF7-89A8-97FB3C43242B}" vid="{C9219E65-CDFA-4F13-A1C1-4AC06F530A24}"/>
    </a:ext>
  </a:extLst>
</a:theme>
</file>

<file path=ppt/theme/theme2.xml><?xml version="1.0" encoding="utf-8"?>
<a:theme xmlns:a="http://schemas.openxmlformats.org/drawingml/2006/main" name="Office Theme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6B18A6F933A4CB6A425AC8ECCE842" ma:contentTypeVersion="13" ma:contentTypeDescription="Create a new document." ma:contentTypeScope="" ma:versionID="559ef55c5c29142dd91ebf7e3c812412">
  <xsd:schema xmlns:xsd="http://www.w3.org/2001/XMLSchema" xmlns:xs="http://www.w3.org/2001/XMLSchema" xmlns:p="http://schemas.microsoft.com/office/2006/metadata/properties" xmlns:ns3="4abb27d7-f020-4deb-a7aa-f902b2524c52" xmlns:ns4="51fa21f7-d521-43ce-ad77-efda624acb4a" targetNamespace="http://schemas.microsoft.com/office/2006/metadata/properties" ma:root="true" ma:fieldsID="9b6ccb83c306cef45c8fe4a0f5c97ef9" ns3:_="" ns4:_="">
    <xsd:import namespace="4abb27d7-f020-4deb-a7aa-f902b2524c52"/>
    <xsd:import namespace="51fa21f7-d521-43ce-ad77-efda624acb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b27d7-f020-4deb-a7aa-f902b2524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a21f7-d521-43ce-ad77-efda624acb4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95980A-9F8B-439A-B85E-46A94DA8C9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AC689D-248C-4582-8773-458B3100E4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bb27d7-f020-4deb-a7aa-f902b2524c52"/>
    <ds:schemaRef ds:uri="51fa21f7-d521-43ce-ad77-efda624acb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EEAA2F-2D66-46D0-9850-28568B3DF16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805</Words>
  <Application>Microsoft Office PowerPoint</Application>
  <PresentationFormat>Widescreen</PresentationFormat>
  <Paragraphs>157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Narrow</vt:lpstr>
      <vt:lpstr>Georgia</vt:lpstr>
      <vt:lpstr>Hanken</vt:lpstr>
      <vt:lpstr>PowerPoint Presentation</vt:lpstr>
      <vt:lpstr>Hanken pähkinänkuoressa</vt:lpstr>
      <vt:lpstr>Kauppakorkeakoulu Hanken</vt:lpstr>
      <vt:lpstr>Hanken tänään</vt:lpstr>
      <vt:lpstr>Strateginen profilointi</vt:lpstr>
      <vt:lpstr>Vahvuusalueet</vt:lpstr>
      <vt:lpstr>Tutkimus- ja osaamiskeskukset</vt:lpstr>
      <vt:lpstr>Tutkinto-ohjelmat</vt:lpstr>
      <vt:lpstr>Aineet</vt:lpstr>
      <vt:lpstr>Englanninkielisessä maisteriohjelmassa:</vt:lpstr>
      <vt:lpstr>Massive Open Online Course (MOOC)</vt:lpstr>
      <vt:lpstr>Opiskelijavaihto</vt:lpstr>
      <vt:lpstr>Hankenin kumppaniyliopistot</vt:lpstr>
      <vt:lpstr>Hanken &amp; SSE Executive Education</vt:lpstr>
      <vt:lpstr>Hanken Executive MBA Strategic leadership for impact</vt:lpstr>
      <vt:lpstr>Hankenin alumnit</vt:lpstr>
      <vt:lpstr>Yrityshautomot ja Quantum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Ohls</dc:creator>
  <cp:lastModifiedBy>Emilia Öfverström</cp:lastModifiedBy>
  <cp:revision>42</cp:revision>
  <dcterms:created xsi:type="dcterms:W3CDTF">2020-11-10T09:04:47Z</dcterms:created>
  <dcterms:modified xsi:type="dcterms:W3CDTF">2023-10-12T09:51:55Z</dcterms:modified>
</cp:coreProperties>
</file>