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8" r:id="rId5"/>
  </p:sldMasterIdLst>
  <p:notesMasterIdLst>
    <p:notesMasterId r:id="rId26"/>
  </p:notesMasterIdLst>
  <p:handoutMasterIdLst>
    <p:handoutMasterId r:id="rId27"/>
  </p:handoutMasterIdLst>
  <p:sldIdLst>
    <p:sldId id="289" r:id="rId6"/>
    <p:sldId id="263" r:id="rId7"/>
    <p:sldId id="290" r:id="rId8"/>
    <p:sldId id="291" r:id="rId9"/>
    <p:sldId id="283" r:id="rId10"/>
    <p:sldId id="292" r:id="rId11"/>
    <p:sldId id="293" r:id="rId12"/>
    <p:sldId id="294" r:id="rId13"/>
    <p:sldId id="295" r:id="rId14"/>
    <p:sldId id="296" r:id="rId15"/>
    <p:sldId id="305" r:id="rId16"/>
    <p:sldId id="297" r:id="rId17"/>
    <p:sldId id="307" r:id="rId18"/>
    <p:sldId id="308" r:id="rId19"/>
    <p:sldId id="310" r:id="rId20"/>
    <p:sldId id="299" r:id="rId21"/>
    <p:sldId id="309" r:id="rId22"/>
    <p:sldId id="300" r:id="rId23"/>
    <p:sldId id="303" r:id="rId24"/>
    <p:sldId id="302" r:id="rId25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olina Bjurlefors" initials="CB" lastIdx="1" clrIdx="0">
    <p:extLst>
      <p:ext uri="{19B8F6BF-5375-455C-9EA6-DF929625EA0E}">
        <p15:presenceInfo xmlns:p15="http://schemas.microsoft.com/office/powerpoint/2012/main" userId="S::carolina@rehngruppen.se::d3a9b529-2d61-408e-bfb3-93ab56c1a88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3" autoAdjust="0"/>
    <p:restoredTop sz="93008" autoAdjust="0"/>
  </p:normalViewPr>
  <p:slideViewPr>
    <p:cSldViewPr snapToGrid="0" showGuides="1">
      <p:cViewPr varScale="1">
        <p:scale>
          <a:sx n="62" d="100"/>
          <a:sy n="62" d="100"/>
        </p:scale>
        <p:origin x="856" y="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3546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0317BD1-D68A-4984-AE67-5B9C0F3770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6FCE10-E27A-4D6E-AA7A-0D32BBFEDA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504ED92-49CB-490F-ADD0-AB3EF5129506}" type="datetimeFigureOut">
              <a:rPr lang="en-GB" smtClean="0"/>
              <a:t>12/10/2023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FFC2A7-C04D-4C2F-837B-1CFC376A651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7DF75-5E51-4BC7-8CDC-66F33EBA3CF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FC3E3857-ADD6-42FF-A5B9-78A1A4ED65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531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D3735D9-C622-4B5D-97D0-D3B8DD4D43DF}" type="datetimeFigureOut">
              <a:rPr lang="en-US" smtClean="0"/>
              <a:t>10/12/2023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CA3599A-B860-4459-8435-0DA526491C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886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277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003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2053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832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349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A3599A-B860-4459-8435-0DA526491C6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368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jpeg"/><Relationship Id="rId4" Type="http://schemas.openxmlformats.org/officeDocument/2006/relationships/image" Target="../media/image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jpeg"/><Relationship Id="rId4" Type="http://schemas.openxmlformats.org/officeDocument/2006/relationships/image" Target="../media/image2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3BEA1E7-3B13-4BC3-93CF-C5FF847712BF}"/>
              </a:ext>
            </a:extLst>
          </p:cNvPr>
          <p:cNvSpPr/>
          <p:nvPr userDrawn="1"/>
        </p:nvSpPr>
        <p:spPr bwMode="white">
          <a:xfrm>
            <a:off x="0" y="5892800"/>
            <a:ext cx="12192000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90E0151-B0E4-4F0B-82B3-6A0FF06044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58" y="1578559"/>
            <a:ext cx="3084885" cy="3146058"/>
          </a:xfrm>
          <a:prstGeom prst="rect">
            <a:avLst/>
          </a:prstGeom>
        </p:spPr>
      </p:pic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AD07178-7747-4123-AADA-93A49BF34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E7CA72E8-A1C2-4E43-BC97-AE44E4A76D60}" type="datetime1">
              <a:rPr lang="en-GB" smtClean="0"/>
              <a:t>12/10/2023</a:t>
            </a:fld>
            <a:endParaRPr lang="en-GB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A8A7CE6-304C-4521-9391-DE9E5510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7569" y="-283554"/>
            <a:ext cx="1614197" cy="144104"/>
          </a:xfrm>
          <a:prstGeom prst="rect">
            <a:avLst/>
          </a:prstGeom>
        </p:spPr>
        <p:txBody>
          <a:bodyPr/>
          <a:lstStyle/>
          <a:p>
            <a:r>
              <a:rPr lang="en-GB"/>
              <a:t>Hanken School of Economics</a:t>
            </a:r>
            <a:endParaRPr lang="en-GB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A7E9103-37DE-494C-A46F-497D32E4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65354" y="-283554"/>
            <a:ext cx="867133" cy="144104"/>
          </a:xfrm>
          <a:prstGeom prst="rect">
            <a:avLst/>
          </a:prstGeom>
        </p:spPr>
        <p:txBody>
          <a:bodyPr/>
          <a:lstStyle/>
          <a:p>
            <a:fld id="{20F5467F-CA83-4951-87CD-A29B7285744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73B4D5A4-261C-4063-8D8C-78D1B19FC9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33" y="6206630"/>
            <a:ext cx="1150221" cy="3906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A43C1A-E453-43FB-A9AF-D7A025828E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725" y="6258993"/>
            <a:ext cx="1150220" cy="338301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FA0F45F7-CEFD-4475-84E9-8E70284B1D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8" y="5988813"/>
            <a:ext cx="1025974" cy="74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7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DE13368-09FB-40EF-BBEB-229D687F8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5" y="1117600"/>
            <a:ext cx="4705124" cy="690563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639E7EDF-F72F-4364-A321-09BB3EA71B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30514" y="2105025"/>
            <a:ext cx="4705123" cy="406082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AAEBC2-AD7F-4479-BE70-6825BE1F78AC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D10314D7-3688-4361-A978-6197E6A29514}" type="datetime1">
              <a:rPr lang="en-GB" smtClean="0"/>
              <a:t>12/10/2023</a:t>
            </a:fld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5E852A-1E9D-487A-8B07-89024B0EFF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59488" y="0"/>
            <a:ext cx="6132512" cy="685799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pic>
        <p:nvPicPr>
          <p:cNvPr id="4" name="Picture 3" descr="A picture containing building, honeycomb&#10;&#10;Description automatically generated">
            <a:extLst>
              <a:ext uri="{FF2B5EF4-FFF2-40B4-BE49-F238E27FC236}">
                <a16:creationId xmlns:a16="http://schemas.microsoft.com/office/drawing/2014/main" id="{A10B3478-8931-4F11-A58B-7128CDB90B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8" r="-1"/>
          <a:stretch/>
        </p:blipFill>
        <p:spPr>
          <a:xfrm>
            <a:off x="-1" y="105608"/>
            <a:ext cx="1005921" cy="16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5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 and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7B6E7A1-BF71-4F46-B0EE-688B07BC1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5" y="1117600"/>
            <a:ext cx="4705124" cy="690563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0D3535FB-8DBC-440E-9774-BB4B67BF53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30514" y="2105025"/>
            <a:ext cx="4705123" cy="406082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C7CE8D5-22A5-43C9-BB78-FA915448CFC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59488" y="0"/>
            <a:ext cx="6132512" cy="685799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52ECE7-BDD9-469D-AB39-EA2CCD689DE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33D18530-1104-424F-AA71-75DE061B192B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10" name="Picture 3" descr="A picture containing building, honeycomb&#10;&#10;Description automatically generated">
            <a:extLst>
              <a:ext uri="{FF2B5EF4-FFF2-40B4-BE49-F238E27FC236}">
                <a16:creationId xmlns:a16="http://schemas.microsoft.com/office/drawing/2014/main" id="{7EB36EAC-2555-4059-B80A-37628D640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8" r="-1"/>
          <a:stretch/>
        </p:blipFill>
        <p:spPr>
          <a:xfrm>
            <a:off x="-1" y="105608"/>
            <a:ext cx="1005921" cy="16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95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 and multi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186B041-E0E9-42F2-95E1-10436D2A8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5" y="1117600"/>
            <a:ext cx="4705124" cy="690563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0D3535FB-8DBC-440E-9774-BB4B67BF53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30514" y="2105025"/>
            <a:ext cx="4705123" cy="406082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9C03CB-4DB7-4DC5-87E7-782EE73DE83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59488" y="0"/>
            <a:ext cx="6132513" cy="685799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2C327-2451-4173-AAEB-CB95A732D02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4BD301F-131D-4B14-850B-C24C2FF87FDB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10" name="Picture 3" descr="A picture containing building, honeycomb&#10;&#10;Description automatically generated">
            <a:extLst>
              <a:ext uri="{FF2B5EF4-FFF2-40B4-BE49-F238E27FC236}">
                <a16:creationId xmlns:a16="http://schemas.microsoft.com/office/drawing/2014/main" id="{C4992289-0594-4FE9-884E-80417D3269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8" r="-1"/>
          <a:stretch/>
        </p:blipFill>
        <p:spPr>
          <a:xfrm>
            <a:off x="-1" y="105608"/>
            <a:ext cx="1005921" cy="16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99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08CF4742-2DB4-4D2F-BF83-68F45E3094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4" b="947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9D5E9C91-C263-4367-86AB-31C173CB27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E89E7AA3-9B2C-4A83-A045-E70A6162716D}" type="datetime1">
              <a:rPr lang="en-GB" smtClean="0"/>
              <a:t>12/10/2023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3918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/Vision - en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B31FEE0A-952C-4D2A-AE93-728B3834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6BD81997-0096-40E9-8D1E-E0B0B0E02E62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61504D34-3946-4401-BE52-06CC9C23F1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1"/>
            <a:ext cx="12192000" cy="685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5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ith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5BC9619-529A-4AA4-B463-1EEE2BBDC4D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540000"/>
          <a:lstStyle>
            <a:lvl1pPr marL="0" indent="0">
              <a:buNone/>
              <a:defRPr/>
            </a:lvl1pPr>
          </a:lstStyle>
          <a:p>
            <a:r>
              <a:rPr lang="en-GB" dirty="0"/>
              <a:t>Click here and insert picture from Ribbon Insert and </a:t>
            </a:r>
            <a:r>
              <a:rPr lang="en-GB"/>
              <a:t>button Pictures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589843-B4CC-4943-BF88-4FE0FF826C3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9728" y="1614792"/>
            <a:ext cx="2869660" cy="4931925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978298-DB7D-460B-A0BB-BBEC599A8457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1782684" y="2533990"/>
            <a:ext cx="8626634" cy="1325563"/>
          </a:xfrm>
        </p:spPr>
        <p:txBody>
          <a:bodyPr anchor="b"/>
          <a:lstStyle>
            <a:lvl1pPr algn="l">
              <a:defRPr sz="5400" i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BCDAE3-EE16-43F6-AB44-40B0F6D05EE1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CD53C79B-5EBB-44F0-B7C8-110120E6499C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8E29EB19-3524-4F89-A71E-F1CE4263AB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6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5BC9619-529A-4AA4-B463-1EEE2BBDC4D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540000"/>
          <a:lstStyle>
            <a:lvl1pPr marL="0" indent="0">
              <a:buNone/>
              <a:defRPr/>
            </a:lvl1pPr>
          </a:lstStyle>
          <a:p>
            <a:r>
              <a:rPr lang="en-GB" dirty="0"/>
              <a:t>Click here and insert picture from Ribbon Insert and </a:t>
            </a:r>
            <a:r>
              <a:rPr lang="en-GB"/>
              <a:t>button Pictures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136F431-276D-4B5A-BC9C-BB4AC374F0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26646" y="0"/>
            <a:ext cx="2165353" cy="442722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3D6966-6030-47B5-96DF-EE773997E9B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216A1881-3018-4817-AAB1-E931E542E3D9}" type="datetime1">
              <a:rPr lang="en-GB" smtClean="0"/>
              <a:t>12/10/2023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978298-DB7D-460B-A0BB-BBEC599A8457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1782684" y="2533990"/>
            <a:ext cx="8626634" cy="1325563"/>
          </a:xfrm>
        </p:spPr>
        <p:txBody>
          <a:bodyPr anchor="b"/>
          <a:lstStyle>
            <a:lvl1pPr algn="l">
              <a:defRPr sz="5400" i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</a:t>
            </a:r>
          </a:p>
        </p:txBody>
      </p:sp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2810739B-BC2D-4D5E-9F10-709F39DA1D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73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Pink">
    <p:bg bwMode="lt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byggnad, kupol, bord&#10;&#10;Automatiskt genererad beskrivning">
            <a:extLst>
              <a:ext uri="{FF2B5EF4-FFF2-40B4-BE49-F238E27FC236}">
                <a16:creationId xmlns:a16="http://schemas.microsoft.com/office/drawing/2014/main" id="{88859D97-3B14-4FEE-A5C2-A2AD6CA818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3859554"/>
            <a:ext cx="2324100" cy="304353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FE1B025-29BE-4119-9343-E57081168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684" y="2533990"/>
            <a:ext cx="8626634" cy="1325563"/>
          </a:xfrm>
        </p:spPr>
        <p:txBody>
          <a:bodyPr anchor="b"/>
          <a:lstStyle>
            <a:lvl1pPr algn="l">
              <a:defRPr sz="5400" i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FF8F00-3F7E-4D56-86A5-579631DD7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4B2BF-FC0D-4768-A371-22D04C28F821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D56350FD-4B55-4F95-A900-D1D8915536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59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byggnad, vaxkaka, fönster&#10;&#10;Automatiskt genererad beskrivning">
            <a:extLst>
              <a:ext uri="{FF2B5EF4-FFF2-40B4-BE49-F238E27FC236}">
                <a16:creationId xmlns:a16="http://schemas.microsoft.com/office/drawing/2014/main" id="{368D4227-4F6B-4C0D-8FC8-4E1D85BDB7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825" y="199555"/>
            <a:ext cx="3606385" cy="59245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6302BB-F292-4366-A34D-D39E508D7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684" y="2533990"/>
            <a:ext cx="8626634" cy="1325563"/>
          </a:xfrm>
        </p:spPr>
        <p:txBody>
          <a:bodyPr anchor="b"/>
          <a:lstStyle>
            <a:lvl1pPr algn="l">
              <a:defRPr sz="5400" i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6EFE1F-7E80-4E11-9BC1-3CAB4C7A8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CE19-E43B-43A3-90D0-03B263EA9400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AE986A63-6AC0-4838-B9B2-9C897AF25C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27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lue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vaxkaka&#10;&#10;Automatiskt genererad beskrivning">
            <a:extLst>
              <a:ext uri="{FF2B5EF4-FFF2-40B4-BE49-F238E27FC236}">
                <a16:creationId xmlns:a16="http://schemas.microsoft.com/office/drawing/2014/main" id="{9FFAD8EE-EF61-4E0C-B4CF-77DABA8541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8"/>
          <a:stretch/>
        </p:blipFill>
        <p:spPr>
          <a:xfrm>
            <a:off x="9324972" y="1824415"/>
            <a:ext cx="2867027" cy="50335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EE9CA18-CBE3-4914-BCF6-1CC1EB85B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684" y="2533990"/>
            <a:ext cx="8626634" cy="1325563"/>
          </a:xfrm>
        </p:spPr>
        <p:txBody>
          <a:bodyPr anchor="b"/>
          <a:lstStyle>
            <a:lvl1pPr algn="l">
              <a:defRPr sz="5400" i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98B619-9DB8-4589-803B-9543F3BE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B9892A-4B7D-4936-87C6-2307F9411B3B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7989F16E-FC20-40D8-98D9-832104F85C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314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with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FD4103-4018-40DF-B16C-A5416B04155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here and insert picture from Ribbon Insert and </a:t>
            </a:r>
            <a:r>
              <a:rPr lang="en-GB"/>
              <a:t>button Pictures</a:t>
            </a:r>
            <a:endParaRPr lang="en-GB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11A10F7D-A3FD-479F-8768-FF14994E4A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802743" y="1135743"/>
            <a:ext cx="4586513" cy="4586513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GB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69DCAC0-3D41-4882-957A-4FC81EC3CB3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E7A97FBE-752A-42DD-8807-57B6EDC7843C}" type="datetime1">
              <a:rPr lang="en-GB" smtClean="0"/>
              <a:t>12/10/2023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8929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3BEA1E7-3B13-4BC3-93CF-C5FF847712BF}"/>
              </a:ext>
            </a:extLst>
          </p:cNvPr>
          <p:cNvSpPr/>
          <p:nvPr userDrawn="1"/>
        </p:nvSpPr>
        <p:spPr bwMode="white">
          <a:xfrm>
            <a:off x="0" y="5892800"/>
            <a:ext cx="12192000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690E0151-B0E4-4F0B-82B3-6A0FF06044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58" y="1578559"/>
            <a:ext cx="3084885" cy="3146058"/>
          </a:xfrm>
          <a:prstGeom prst="rect">
            <a:avLst/>
          </a:prstGeom>
        </p:spPr>
      </p:pic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EAD07178-7747-4123-AADA-93A49BF34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E7CA72E8-A1C2-4E43-BC97-AE44E4A76D60}" type="datetime1">
              <a:rPr lang="en-GB" smtClean="0"/>
              <a:t>12/10/2023</a:t>
            </a:fld>
            <a:endParaRPr lang="en-GB" dirty="0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A8A7CE6-304C-4521-9391-DE9E55102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77569" y="-283554"/>
            <a:ext cx="1614197" cy="144104"/>
          </a:xfrm>
          <a:prstGeom prst="rect">
            <a:avLst/>
          </a:prstGeom>
        </p:spPr>
        <p:txBody>
          <a:bodyPr/>
          <a:lstStyle/>
          <a:p>
            <a:r>
              <a:rPr lang="en-GB"/>
              <a:t>Hanken School of Economics</a:t>
            </a:r>
            <a:endParaRPr lang="en-GB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A7E9103-37DE-494C-A46F-497D32E4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65354" y="-283554"/>
            <a:ext cx="867133" cy="144104"/>
          </a:xfrm>
          <a:prstGeom prst="rect">
            <a:avLst/>
          </a:prstGeom>
        </p:spPr>
        <p:txBody>
          <a:bodyPr/>
          <a:lstStyle/>
          <a:p>
            <a:fld id="{20F5467F-CA83-4951-87CD-A29B7285744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D0C8A5B-7A6E-5F46-990F-D090E02031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33" y="6206630"/>
            <a:ext cx="1150221" cy="3906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CCDCBA-F9BD-B54E-90D0-A64A1C4F64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725" y="6258993"/>
            <a:ext cx="1150220" cy="338301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254D192F-E827-4E0B-AA7A-07672563A53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8" y="5988813"/>
            <a:ext cx="1025974" cy="74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14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with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FD4103-4018-40DF-B16C-A5416B04155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here and insert picture from Ribbon Insert and </a:t>
            </a:r>
            <a:r>
              <a:rPr lang="en-GB"/>
              <a:t>button Pictures</a:t>
            </a:r>
            <a:endParaRPr lang="en-GB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11A10F7D-A3FD-479F-8768-FF14994E4A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802743" y="1135743"/>
            <a:ext cx="4586513" cy="4586513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GB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69DCAC0-3D41-4882-957A-4FC81EC3CB3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E7A97FBE-752A-42DD-8807-57B6EDC7843C}" type="datetime1">
              <a:rPr lang="en-GB" smtClean="0"/>
              <a:t>12/10/2023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0589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picture and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5EAD16C-033F-4601-BD86-C04CE5B7C8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here and insert picture from Ribbon Insert and </a:t>
            </a:r>
            <a:r>
              <a:rPr lang="en-GB"/>
              <a:t>button Pictures</a:t>
            </a:r>
            <a:endParaRPr lang="en-GB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91281538-723C-4763-A98A-AF28DAC1FA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802743" y="1135743"/>
            <a:ext cx="4586513" cy="458651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GB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4B4ACEF5-534C-4C95-84D8-1E4F0FDBAFD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E931FBE4-A677-4525-9A28-36F04E6B5F42}" type="datetime1">
              <a:rPr lang="en-GB" smtClean="0"/>
              <a:t>12/10/2023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7995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5A6B9BD-AACB-4145-87E1-A72DBE9882C2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1019174" y="3035300"/>
            <a:ext cx="6877052" cy="809739"/>
          </a:xfrm>
        </p:spPr>
        <p:txBody>
          <a:bodyPr anchor="b"/>
          <a:lstStyle>
            <a:lvl1pPr>
              <a:defRPr sz="5400" i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4B2642-75BE-4F32-B5D8-5B10E8C0DB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white">
          <a:xfrm>
            <a:off x="1019175" y="3975431"/>
            <a:ext cx="6877052" cy="668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9A863C-1744-48E0-B479-CD45A71AF290}"/>
              </a:ext>
            </a:extLst>
          </p:cNvPr>
          <p:cNvSpPr/>
          <p:nvPr userDrawn="1"/>
        </p:nvSpPr>
        <p:spPr bwMode="white">
          <a:xfrm>
            <a:off x="0" y="5892800"/>
            <a:ext cx="12192000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F827BA3-AD49-4E6E-9378-E6DB543E2D7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832B7807-5395-4F90-AFC6-3808A7CDB353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69962AA2-D2C6-1A47-B7FD-76FE0B62E7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33" y="6206630"/>
            <a:ext cx="1150221" cy="3906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6BB290-0AEA-D345-A237-C7076ACDA5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725" y="6258993"/>
            <a:ext cx="1150220" cy="3383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A28B63B-D8A6-48C5-A737-D39C3477746C}"/>
              </a:ext>
            </a:extLst>
          </p:cNvPr>
          <p:cNvGrpSpPr/>
          <p:nvPr userDrawn="1"/>
        </p:nvGrpSpPr>
        <p:grpSpPr bwMode="gray">
          <a:xfrm>
            <a:off x="10566400" y="275771"/>
            <a:ext cx="1625600" cy="1611086"/>
            <a:chOff x="10566400" y="275771"/>
            <a:chExt cx="1625600" cy="161108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E9E014-9DE4-480A-82D6-64BF37D8884F}"/>
                </a:ext>
              </a:extLst>
            </p:cNvPr>
            <p:cNvSpPr/>
            <p:nvPr userDrawn="1"/>
          </p:nvSpPr>
          <p:spPr bwMode="gray">
            <a:xfrm>
              <a:off x="10566400" y="275771"/>
              <a:ext cx="1625600" cy="161108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2852F79C-E0E0-4765-8D2E-D82E4D321F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810067" y="565150"/>
              <a:ext cx="1138266" cy="1160838"/>
            </a:xfrm>
            <a:prstGeom prst="rect">
              <a:avLst/>
            </a:prstGeom>
          </p:spPr>
        </p:pic>
      </p:grp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03ECF8A-F600-4A6B-B793-A7F57635F0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8" y="5988813"/>
            <a:ext cx="1025974" cy="74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258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C5005BF-F5AE-43DE-A52A-DA6184D7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4" y="3035300"/>
            <a:ext cx="6877052" cy="809739"/>
          </a:xfrm>
        </p:spPr>
        <p:txBody>
          <a:bodyPr anchor="b"/>
          <a:lstStyle>
            <a:lvl1pPr>
              <a:defRPr sz="5400" i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6DF75A6-F098-4DEC-A7C0-5ADC3E1269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9175" y="3975431"/>
            <a:ext cx="6877052" cy="668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9A863C-1744-48E0-B479-CD45A71AF290}"/>
              </a:ext>
            </a:extLst>
          </p:cNvPr>
          <p:cNvSpPr/>
          <p:nvPr userDrawn="1"/>
        </p:nvSpPr>
        <p:spPr bwMode="white">
          <a:xfrm>
            <a:off x="0" y="5892800"/>
            <a:ext cx="12192000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2C9B46-4260-4A53-B720-67F09C10A9EC}"/>
              </a:ext>
            </a:extLst>
          </p:cNvPr>
          <p:cNvGrpSpPr/>
          <p:nvPr userDrawn="1"/>
        </p:nvGrpSpPr>
        <p:grpSpPr bwMode="gray">
          <a:xfrm>
            <a:off x="10566400" y="275771"/>
            <a:ext cx="1625600" cy="1611086"/>
            <a:chOff x="10566400" y="275771"/>
            <a:chExt cx="1625600" cy="161108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716F14-F3AA-4940-80FF-4A3AFB010DF5}"/>
                </a:ext>
              </a:extLst>
            </p:cNvPr>
            <p:cNvSpPr/>
            <p:nvPr userDrawn="1"/>
          </p:nvSpPr>
          <p:spPr bwMode="gray">
            <a:xfrm>
              <a:off x="10566400" y="275771"/>
              <a:ext cx="1625600" cy="161108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BFB9BE09-CA3A-42F0-AF35-62F4516101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810067" y="565150"/>
              <a:ext cx="1138266" cy="1160838"/>
            </a:xfrm>
            <a:prstGeom prst="rect">
              <a:avLst/>
            </a:prstGeom>
          </p:spPr>
        </p:pic>
      </p:grp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A4AA24B-19FD-416D-933A-C5C84D83115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F556D7B5-89B1-4D8F-8A6A-4E3A05D49924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F2C91DEF-B61D-2D46-9B80-DC22EF28D1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33" y="6206630"/>
            <a:ext cx="1150221" cy="3906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ECE9DF-B2D0-1742-A39D-9510994A7B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725" y="6258993"/>
            <a:ext cx="1150220" cy="338301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772B7D6-B613-49BB-BDDB-3A8E9FC018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76" y="5979719"/>
            <a:ext cx="1034877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01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9CAB088C-0A3C-48A0-ABD1-F703C408E692}"/>
              </a:ext>
            </a:extLst>
          </p:cNvPr>
          <p:cNvSpPr/>
          <p:nvPr userDrawn="1"/>
        </p:nvSpPr>
        <p:spPr>
          <a:xfrm>
            <a:off x="9240820" y="2266401"/>
            <a:ext cx="2946024" cy="45404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C29DE-0077-499A-A476-60E3E85BC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1016852"/>
            <a:ext cx="6865711" cy="533803"/>
          </a:xfrm>
        </p:spPr>
        <p:txBody>
          <a:bodyPr/>
          <a:lstStyle/>
          <a:p>
            <a:r>
              <a:rPr lang="en-GB" dirty="0"/>
              <a:t>Click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757C54-315E-4027-8259-28136E4053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3" y="2105025"/>
            <a:ext cx="3370262" cy="406082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spcBef>
                <a:spcPts val="0"/>
              </a:spcBef>
              <a:buNone/>
              <a:defRPr sz="1400"/>
            </a:lvl2pPr>
            <a:lvl3pPr marL="914400" indent="0">
              <a:spcBef>
                <a:spcPts val="0"/>
              </a:spcBef>
              <a:buNone/>
              <a:defRPr sz="1400"/>
            </a:lvl3pPr>
            <a:lvl4pPr marL="1371600" indent="0">
              <a:spcBef>
                <a:spcPts val="0"/>
              </a:spcBef>
              <a:buNone/>
              <a:defRPr sz="1400"/>
            </a:lvl4pPr>
            <a:lvl5pPr marL="182880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6F3EDF26-F6A9-40DF-A210-F9ED10D702B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11449" y="2105025"/>
            <a:ext cx="3370262" cy="406082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spcBef>
                <a:spcPts val="0"/>
              </a:spcBef>
              <a:buNone/>
              <a:defRPr sz="1400"/>
            </a:lvl2pPr>
            <a:lvl3pPr marL="914400" indent="0">
              <a:spcBef>
                <a:spcPts val="0"/>
              </a:spcBef>
              <a:buNone/>
              <a:defRPr sz="1400"/>
            </a:lvl3pPr>
            <a:lvl4pPr marL="1371600" indent="0">
              <a:spcBef>
                <a:spcPts val="0"/>
              </a:spcBef>
              <a:buNone/>
              <a:defRPr sz="1400"/>
            </a:lvl4pPr>
            <a:lvl5pPr marL="1828800" indent="0">
              <a:spcBef>
                <a:spcPts val="0"/>
              </a:spcBef>
              <a:buNone/>
              <a:defRPr sz="1400"/>
            </a:lvl5pPr>
          </a:lstStyle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F76B613C-7739-4989-8CE4-FA368499081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BFADE8D-D3F8-4B52-AC82-64938DFC17AE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10" name="Picture 9" descr="A drawing of a face&#10;&#10;Description automatically generated">
            <a:extLst>
              <a:ext uri="{FF2B5EF4-FFF2-40B4-BE49-F238E27FC236}">
                <a16:creationId xmlns:a16="http://schemas.microsoft.com/office/drawing/2014/main" id="{EF704D17-2288-4EA3-B732-807545E25B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79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941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n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50D88DBF-4CE3-441C-872E-BB2428E54F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2" y="2105025"/>
            <a:ext cx="7129463" cy="4060825"/>
          </a:xfrm>
        </p:spPr>
        <p:txBody>
          <a:bodyPr/>
          <a:lstStyle/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F963B4D-BBB2-4A74-A6C6-75BE45B43966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CD287BF6-37BF-4F29-9C04-3349194958ED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EAFE2D-0A9E-4467-932B-5A3D8151E2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1" t="9189"/>
          <a:stretch/>
        </p:blipFill>
        <p:spPr>
          <a:xfrm>
            <a:off x="0" y="-1"/>
            <a:ext cx="988110" cy="1452943"/>
          </a:xfrm>
          <a:prstGeom prst="rect">
            <a:avLst/>
          </a:prstGeom>
        </p:spPr>
      </p:pic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376CA5F3-BA0E-42BE-8682-F6E350F9B1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9FF09B2-0082-4F06-9C62-4CC12F84A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4655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ACC26-52C1-4E0F-B3C6-F0D098522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5" y="1117601"/>
            <a:ext cx="4705124" cy="335342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4C668CFD-AD7C-48A7-81AA-CA952ACB35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2" y="1814080"/>
            <a:ext cx="4968875" cy="3821950"/>
          </a:xfrm>
        </p:spPr>
        <p:txBody>
          <a:bodyPr/>
          <a:lstStyle>
            <a:lvl1pPr>
              <a:buClr>
                <a:schemeClr val="tx1"/>
              </a:buClr>
              <a:defRPr sz="1600"/>
            </a:lvl1pPr>
            <a:lvl2pPr>
              <a:buClr>
                <a:schemeClr val="tx1"/>
              </a:buClr>
              <a:defRPr sz="1200"/>
            </a:lvl2pPr>
            <a:lvl3pPr>
              <a:buClr>
                <a:schemeClr val="tx1"/>
              </a:buCl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40BAC3B-2464-4E01-8B87-5FCA5455874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59488" y="0"/>
            <a:ext cx="6132512" cy="685799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E001B687-5803-4BEF-A1FD-CEE86AAFF0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1" t="9189"/>
          <a:stretch/>
        </p:blipFill>
        <p:spPr>
          <a:xfrm>
            <a:off x="0" y="-1"/>
            <a:ext cx="988110" cy="145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67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47B220-2FD6-44EB-9F15-E376F2C5E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16"/>
          <a:stretch/>
        </p:blipFill>
        <p:spPr>
          <a:xfrm>
            <a:off x="9934117" y="2462229"/>
            <a:ext cx="2257883" cy="4574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93570C-1A30-4F70-9F9D-56D0FEC73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0E664749-C126-4C8D-9FCB-6CBFDCDAB6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30514" y="2105025"/>
            <a:ext cx="4705123" cy="406082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9B3D5B27-91F7-4082-9C71-6052FBB4F6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47469" y="2105025"/>
            <a:ext cx="4968875" cy="406082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CB96165-28DF-4E8A-889C-4A729EF0E435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FF40E92-22FB-47D2-AC17-10EE27F2CB15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12" name="Picture 11" descr="A drawing of a face&#10;&#10;Description automatically generated">
            <a:extLst>
              <a:ext uri="{FF2B5EF4-FFF2-40B4-BE49-F238E27FC236}">
                <a16:creationId xmlns:a16="http://schemas.microsoft.com/office/drawing/2014/main" id="{41D036FF-6E98-4306-BAE1-E8D5A1930C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92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DE13368-09FB-40EF-BBEB-229D687F8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5" y="1117600"/>
            <a:ext cx="4705124" cy="690563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20" name="Text Placeholder 20">
            <a:extLst>
              <a:ext uri="{FF2B5EF4-FFF2-40B4-BE49-F238E27FC236}">
                <a16:creationId xmlns:a16="http://schemas.microsoft.com/office/drawing/2014/main" id="{639E7EDF-F72F-4364-A321-09BB3EA71B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30514" y="2105025"/>
            <a:ext cx="4705123" cy="406082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AAEBC2-AD7F-4479-BE70-6825BE1F78AC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D10314D7-3688-4361-A978-6197E6A29514}" type="datetime1">
              <a:rPr lang="en-GB" smtClean="0"/>
              <a:t>12/10/2023</a:t>
            </a:fld>
            <a:endParaRPr lang="en-GB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5E852A-1E9D-487A-8B07-89024B0EFF1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59488" y="0"/>
            <a:ext cx="6132512" cy="685799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pic>
        <p:nvPicPr>
          <p:cNvPr id="4" name="Picture 3" descr="A picture containing building, honeycomb&#10;&#10;Description automatically generated">
            <a:extLst>
              <a:ext uri="{FF2B5EF4-FFF2-40B4-BE49-F238E27FC236}">
                <a16:creationId xmlns:a16="http://schemas.microsoft.com/office/drawing/2014/main" id="{A10B3478-8931-4F11-A58B-7128CDB90B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8" r="-1"/>
          <a:stretch/>
        </p:blipFill>
        <p:spPr>
          <a:xfrm>
            <a:off x="-1" y="105608"/>
            <a:ext cx="1005921" cy="16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9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picture and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5EAD16C-033F-4601-BD86-C04CE5B7C8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Click here and insert picture from Ribbon Insert and </a:t>
            </a:r>
            <a:r>
              <a:rPr lang="en-GB"/>
              <a:t>button Pictures</a:t>
            </a:r>
            <a:endParaRPr lang="en-GB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91281538-723C-4763-A98A-AF28DAC1FA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3802743" y="1135743"/>
            <a:ext cx="4586513" cy="458651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  <a:endParaRPr lang="en-GB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4B4ACEF5-534C-4C95-84D8-1E4F0FDBAFD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E931FBE4-A677-4525-9A28-36F04E6B5F42}" type="datetime1">
              <a:rPr lang="en-GB" smtClean="0"/>
              <a:t>12/10/2023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38413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 and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7B6E7A1-BF71-4F46-B0EE-688B07BC1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5" y="1117600"/>
            <a:ext cx="4705124" cy="690563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0D3535FB-8DBC-440E-9774-BB4B67BF53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30514" y="2105025"/>
            <a:ext cx="4705123" cy="406082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C7CE8D5-22A5-43C9-BB78-FA915448CFC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59488" y="0"/>
            <a:ext cx="6132512" cy="685799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52ECE7-BDD9-469D-AB39-EA2CCD689DE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33D18530-1104-424F-AA71-75DE061B192B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10" name="Picture 3" descr="A picture containing building, honeycomb&#10;&#10;Description automatically generated">
            <a:extLst>
              <a:ext uri="{FF2B5EF4-FFF2-40B4-BE49-F238E27FC236}">
                <a16:creationId xmlns:a16="http://schemas.microsoft.com/office/drawing/2014/main" id="{7EB36EAC-2555-4059-B80A-37628D6406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8" r="-1"/>
          <a:stretch/>
        </p:blipFill>
        <p:spPr>
          <a:xfrm>
            <a:off x="-1" y="105608"/>
            <a:ext cx="1005921" cy="16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632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 and multi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186B041-E0E9-42F2-95E1-10436D2A8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5" y="1117600"/>
            <a:ext cx="4705124" cy="690563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0D3535FB-8DBC-440E-9774-BB4B67BF53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30514" y="2105025"/>
            <a:ext cx="4705123" cy="406082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9C03CB-4DB7-4DC5-87E7-782EE73DE83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059488" y="0"/>
            <a:ext cx="6132513" cy="685799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92C327-2451-4173-AAEB-CB95A732D02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84BD301F-131D-4B14-850B-C24C2FF87FDB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10" name="Picture 3" descr="A picture containing building, honeycomb&#10;&#10;Description automatically generated">
            <a:extLst>
              <a:ext uri="{FF2B5EF4-FFF2-40B4-BE49-F238E27FC236}">
                <a16:creationId xmlns:a16="http://schemas.microsoft.com/office/drawing/2014/main" id="{C4992289-0594-4FE9-884E-80417D3269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8" r="-1"/>
          <a:stretch/>
        </p:blipFill>
        <p:spPr>
          <a:xfrm>
            <a:off x="-1" y="105608"/>
            <a:ext cx="1005921" cy="16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231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08CF4742-2DB4-4D2F-BF83-68F45E3094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4" b="9474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9D5E9C91-C263-4367-86AB-31C173CB27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E89E7AA3-9B2C-4A83-A045-E70A6162716D}" type="datetime1">
              <a:rPr lang="en-GB" smtClean="0"/>
              <a:t>12/10/2023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51520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ken 2030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1473FF7C-AC0D-4224-A5DC-C33EFAD167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68448118-73F3-45C9-8492-342029AB60CB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CDFF99AE-370B-4DE5-AD64-674E43F914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1"/>
            <a:ext cx="12192000" cy="685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021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ith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5BC9619-529A-4AA4-B463-1EEE2BBDC4D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540000"/>
          <a:lstStyle>
            <a:lvl1pPr marL="0" indent="0">
              <a:buNone/>
              <a:defRPr/>
            </a:lvl1pPr>
          </a:lstStyle>
          <a:p>
            <a:r>
              <a:rPr lang="en-GB" dirty="0"/>
              <a:t>Click here and insert picture from Ribbon Insert and </a:t>
            </a:r>
            <a:r>
              <a:rPr lang="en-GB"/>
              <a:t>button Pictures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A589843-B4CC-4943-BF88-4FE0FF826C3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9728" y="1614792"/>
            <a:ext cx="2869660" cy="4931925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978298-DB7D-460B-A0BB-BBEC599A8457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1782684" y="2533990"/>
            <a:ext cx="8626634" cy="1325563"/>
          </a:xfrm>
        </p:spPr>
        <p:txBody>
          <a:bodyPr anchor="b"/>
          <a:lstStyle>
            <a:lvl1pPr algn="l">
              <a:defRPr sz="5400" i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BCDAE3-EE16-43F6-AB44-40B0F6D05EE1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CD53C79B-5EBB-44F0-B7C8-110120E6499C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8E29EB19-3524-4F89-A71E-F1CE4263AB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082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55BC9619-529A-4AA4-B463-1EEE2BBDC4D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tIns="540000"/>
          <a:lstStyle>
            <a:lvl1pPr marL="0" indent="0">
              <a:buNone/>
              <a:defRPr/>
            </a:lvl1pPr>
          </a:lstStyle>
          <a:p>
            <a:r>
              <a:rPr lang="en-GB" dirty="0"/>
              <a:t>Click here and insert picture from Ribbon Insert and </a:t>
            </a:r>
            <a:r>
              <a:rPr lang="en-GB"/>
              <a:t>button Pictures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136F431-276D-4B5A-BC9C-BB4AC374F0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26646" y="0"/>
            <a:ext cx="2165353" cy="442722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50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3D6966-6030-47B5-96DF-EE773997E9B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216A1881-3018-4817-AAB1-E931E542E3D9}" type="datetime1">
              <a:rPr lang="en-GB" smtClean="0"/>
              <a:t>12/10/2023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978298-DB7D-460B-A0BB-BBEC599A8457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1782684" y="2533990"/>
            <a:ext cx="8626634" cy="1325563"/>
          </a:xfrm>
        </p:spPr>
        <p:txBody>
          <a:bodyPr anchor="b"/>
          <a:lstStyle>
            <a:lvl1pPr algn="l">
              <a:defRPr sz="5400" i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</a:t>
            </a:r>
          </a:p>
        </p:txBody>
      </p:sp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2810739B-BC2D-4D5E-9F10-709F39DA1D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787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Pink">
    <p:bg bwMode="lt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byggnad, kupol, bord&#10;&#10;Automatiskt genererad beskrivning">
            <a:extLst>
              <a:ext uri="{FF2B5EF4-FFF2-40B4-BE49-F238E27FC236}">
                <a16:creationId xmlns:a16="http://schemas.microsoft.com/office/drawing/2014/main" id="{88859D97-3B14-4FEE-A5C2-A2AD6CA818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3859554"/>
            <a:ext cx="2324100" cy="304353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FE1B025-29BE-4119-9343-E57081168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684" y="2533990"/>
            <a:ext cx="8626634" cy="1325563"/>
          </a:xfrm>
        </p:spPr>
        <p:txBody>
          <a:bodyPr anchor="b"/>
          <a:lstStyle>
            <a:lvl1pPr algn="l">
              <a:defRPr sz="5400" i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FF8F00-3F7E-4D56-86A5-579631DD7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4B2BF-FC0D-4768-A371-22D04C28F821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D56350FD-4B55-4F95-A900-D1D8915536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307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byggnad, vaxkaka, fönster&#10;&#10;Automatiskt genererad beskrivning">
            <a:extLst>
              <a:ext uri="{FF2B5EF4-FFF2-40B4-BE49-F238E27FC236}">
                <a16:creationId xmlns:a16="http://schemas.microsoft.com/office/drawing/2014/main" id="{368D4227-4F6B-4C0D-8FC8-4E1D85BDB7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825" y="199555"/>
            <a:ext cx="3606385" cy="592455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6302BB-F292-4366-A34D-D39E508D7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684" y="2533990"/>
            <a:ext cx="8626634" cy="1325563"/>
          </a:xfrm>
        </p:spPr>
        <p:txBody>
          <a:bodyPr anchor="b"/>
          <a:lstStyle>
            <a:lvl1pPr algn="l">
              <a:defRPr sz="5400" i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6EFE1F-7E80-4E11-9BC1-3CAB4C7A8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CE19-E43B-43A3-90D0-03B263EA9400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6" name="Picture 5" descr="A drawing of a face&#10;&#10;Description automatically generated">
            <a:extLst>
              <a:ext uri="{FF2B5EF4-FFF2-40B4-BE49-F238E27FC236}">
                <a16:creationId xmlns:a16="http://schemas.microsoft.com/office/drawing/2014/main" id="{AE986A63-6AC0-4838-B9B2-9C897AF25C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527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lue">
    <p:bg bwMode="lt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vaxkaka&#10;&#10;Automatiskt genererad beskrivning">
            <a:extLst>
              <a:ext uri="{FF2B5EF4-FFF2-40B4-BE49-F238E27FC236}">
                <a16:creationId xmlns:a16="http://schemas.microsoft.com/office/drawing/2014/main" id="{9FFAD8EE-EF61-4E0C-B4CF-77DABA8541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8"/>
          <a:stretch/>
        </p:blipFill>
        <p:spPr>
          <a:xfrm>
            <a:off x="9324972" y="1824415"/>
            <a:ext cx="2867027" cy="50335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EE9CA18-CBE3-4914-BCF6-1CC1EB85B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2684" y="2533990"/>
            <a:ext cx="8626634" cy="1325563"/>
          </a:xfrm>
        </p:spPr>
        <p:txBody>
          <a:bodyPr anchor="b"/>
          <a:lstStyle>
            <a:lvl1pPr algn="l">
              <a:defRPr sz="5400" i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98B619-9DB8-4589-803B-9543F3BE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9B9892A-4B7D-4936-87C6-2307F9411B3B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5" name="Picture 4" descr="A drawing of a face&#10;&#10;Description automatically generated">
            <a:extLst>
              <a:ext uri="{FF2B5EF4-FFF2-40B4-BE49-F238E27FC236}">
                <a16:creationId xmlns:a16="http://schemas.microsoft.com/office/drawing/2014/main" id="{7989F16E-FC20-40D8-98D9-832104F85C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10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lack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5A6B9BD-AACB-4145-87E1-A72DBE9882C2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1019174" y="3035300"/>
            <a:ext cx="6877052" cy="809739"/>
          </a:xfrm>
        </p:spPr>
        <p:txBody>
          <a:bodyPr anchor="b"/>
          <a:lstStyle>
            <a:lvl1pPr>
              <a:defRPr sz="5400" i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4B2642-75BE-4F32-B5D8-5B10E8C0DB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white">
          <a:xfrm>
            <a:off x="1019175" y="3975431"/>
            <a:ext cx="6877052" cy="668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9A863C-1744-48E0-B479-CD45A71AF290}"/>
              </a:ext>
            </a:extLst>
          </p:cNvPr>
          <p:cNvSpPr/>
          <p:nvPr userDrawn="1"/>
        </p:nvSpPr>
        <p:spPr bwMode="white">
          <a:xfrm>
            <a:off x="0" y="5892800"/>
            <a:ext cx="12192000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F827BA3-AD49-4E6E-9378-E6DB543E2D7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832B7807-5395-4F90-AFC6-3808A7CDB353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69962AA2-D2C6-1A47-B7FD-76FE0B62E7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33" y="6206630"/>
            <a:ext cx="1150221" cy="3906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6BB290-0AEA-D345-A237-C7076ACDA50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725" y="6258993"/>
            <a:ext cx="1150220" cy="33830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A28B63B-D8A6-48C5-A737-D39C3477746C}"/>
              </a:ext>
            </a:extLst>
          </p:cNvPr>
          <p:cNvGrpSpPr/>
          <p:nvPr userDrawn="1"/>
        </p:nvGrpSpPr>
        <p:grpSpPr bwMode="gray">
          <a:xfrm>
            <a:off x="10566400" y="275771"/>
            <a:ext cx="1625600" cy="1611086"/>
            <a:chOff x="10566400" y="275771"/>
            <a:chExt cx="1625600" cy="161108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E9E014-9DE4-480A-82D6-64BF37D8884F}"/>
                </a:ext>
              </a:extLst>
            </p:cNvPr>
            <p:cNvSpPr/>
            <p:nvPr userDrawn="1"/>
          </p:nvSpPr>
          <p:spPr bwMode="gray">
            <a:xfrm>
              <a:off x="10566400" y="275771"/>
              <a:ext cx="1625600" cy="161108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2852F79C-E0E0-4765-8D2E-D82E4D321F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810067" y="565150"/>
              <a:ext cx="1138266" cy="1160838"/>
            </a:xfrm>
            <a:prstGeom prst="rect">
              <a:avLst/>
            </a:prstGeom>
          </p:spPr>
        </p:pic>
      </p:grp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03ECF8A-F600-4A6B-B793-A7F57635F0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8" y="5988813"/>
            <a:ext cx="1025974" cy="74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68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C5005BF-F5AE-43DE-A52A-DA6184D7B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4" y="3035300"/>
            <a:ext cx="6877052" cy="809739"/>
          </a:xfrm>
        </p:spPr>
        <p:txBody>
          <a:bodyPr anchor="b"/>
          <a:lstStyle>
            <a:lvl1pPr>
              <a:defRPr sz="5400" i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6DF75A6-F098-4DEC-A7C0-5ADC3E1269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9175" y="3975431"/>
            <a:ext cx="6877052" cy="668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59A863C-1744-48E0-B479-CD45A71AF290}"/>
              </a:ext>
            </a:extLst>
          </p:cNvPr>
          <p:cNvSpPr/>
          <p:nvPr userDrawn="1"/>
        </p:nvSpPr>
        <p:spPr bwMode="white">
          <a:xfrm>
            <a:off x="0" y="5892800"/>
            <a:ext cx="12192000" cy="965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2C9B46-4260-4A53-B720-67F09C10A9EC}"/>
              </a:ext>
            </a:extLst>
          </p:cNvPr>
          <p:cNvGrpSpPr/>
          <p:nvPr userDrawn="1"/>
        </p:nvGrpSpPr>
        <p:grpSpPr bwMode="gray">
          <a:xfrm>
            <a:off x="10566400" y="275771"/>
            <a:ext cx="1625600" cy="1611086"/>
            <a:chOff x="10566400" y="275771"/>
            <a:chExt cx="1625600" cy="161108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716F14-F3AA-4940-80FF-4A3AFB010DF5}"/>
                </a:ext>
              </a:extLst>
            </p:cNvPr>
            <p:cNvSpPr/>
            <p:nvPr userDrawn="1"/>
          </p:nvSpPr>
          <p:spPr bwMode="gray">
            <a:xfrm>
              <a:off x="10566400" y="275771"/>
              <a:ext cx="1625600" cy="161108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BFB9BE09-CA3A-42F0-AF35-62F4516101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10810067" y="565150"/>
              <a:ext cx="1138266" cy="1160838"/>
            </a:xfrm>
            <a:prstGeom prst="rect">
              <a:avLst/>
            </a:prstGeom>
          </p:spPr>
        </p:pic>
      </p:grp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A4AA24B-19FD-416D-933A-C5C84D83115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30515" y="7001116"/>
            <a:ext cx="867133" cy="144104"/>
          </a:xfrm>
        </p:spPr>
        <p:txBody>
          <a:bodyPr/>
          <a:lstStyle/>
          <a:p>
            <a:fld id="{F556D7B5-89B1-4D8F-8A6A-4E3A05D49924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F2C91DEF-B61D-2D46-9B80-DC22EF28D1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33" y="6206630"/>
            <a:ext cx="1150221" cy="3906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ECE9DF-B2D0-1742-A39D-9510994A7B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725" y="6258993"/>
            <a:ext cx="1150220" cy="338301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772B7D6-B613-49BB-BDDB-3A8E9FC018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76" y="5979719"/>
            <a:ext cx="1034877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7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5">
            <a:extLst>
              <a:ext uri="{FF2B5EF4-FFF2-40B4-BE49-F238E27FC236}">
                <a16:creationId xmlns:a16="http://schemas.microsoft.com/office/drawing/2014/main" id="{9CAB088C-0A3C-48A0-ABD1-F703C408E692}"/>
              </a:ext>
            </a:extLst>
          </p:cNvPr>
          <p:cNvSpPr/>
          <p:nvPr userDrawn="1"/>
        </p:nvSpPr>
        <p:spPr>
          <a:xfrm>
            <a:off x="9240820" y="2266401"/>
            <a:ext cx="2946024" cy="45404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C29DE-0077-499A-A476-60E3E85BC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757C54-315E-4027-8259-28136E4053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3" y="2105025"/>
            <a:ext cx="3370262" cy="406082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spcBef>
                <a:spcPts val="0"/>
              </a:spcBef>
              <a:buNone/>
              <a:defRPr sz="1600"/>
            </a:lvl2pPr>
            <a:lvl3pPr marL="914400" indent="0">
              <a:spcBef>
                <a:spcPts val="0"/>
              </a:spcBef>
              <a:buNone/>
              <a:defRPr sz="1400"/>
            </a:lvl3pPr>
            <a:lvl4pPr marL="1371600" indent="0">
              <a:spcBef>
                <a:spcPts val="0"/>
              </a:spcBef>
              <a:buNone/>
              <a:defRPr sz="1200"/>
            </a:lvl4pPr>
            <a:lvl5pPr marL="1828800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6F3EDF26-F6A9-40DF-A210-F9ED10D702B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11449" y="2105025"/>
            <a:ext cx="3370262" cy="4060825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spcBef>
                <a:spcPts val="0"/>
              </a:spcBef>
              <a:buNone/>
              <a:defRPr sz="1600"/>
            </a:lvl2pPr>
            <a:lvl3pPr marL="914400" indent="0">
              <a:spcBef>
                <a:spcPts val="0"/>
              </a:spcBef>
              <a:buNone/>
              <a:defRPr sz="1400"/>
            </a:lvl3pPr>
            <a:lvl4pPr marL="1371600" indent="0">
              <a:spcBef>
                <a:spcPts val="0"/>
              </a:spcBef>
              <a:buNone/>
              <a:defRPr sz="1200"/>
            </a:lvl4pPr>
            <a:lvl5pPr marL="1828800" indent="0"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F76B613C-7739-4989-8CE4-FA368499081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BFADE8D-D3F8-4B52-AC82-64938DFC17AE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10" name="Picture 9" descr="A drawing of a face&#10;&#10;Description automatically generated">
            <a:extLst>
              <a:ext uri="{FF2B5EF4-FFF2-40B4-BE49-F238E27FC236}">
                <a16:creationId xmlns:a16="http://schemas.microsoft.com/office/drawing/2014/main" id="{EF704D17-2288-4EA3-B732-807545E25B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79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16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n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50D88DBF-4CE3-441C-872E-BB2428E54FE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2" y="2105025"/>
            <a:ext cx="7129463" cy="4060825"/>
          </a:xfrm>
        </p:spPr>
        <p:txBody>
          <a:bodyPr/>
          <a:lstStyle/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F963B4D-BBB2-4A74-A6C6-75BE45B43966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CD287BF6-37BF-4F29-9C04-3349194958ED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EAFE2D-0A9E-4467-932B-5A3D8151E2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1" t="9189"/>
          <a:stretch/>
        </p:blipFill>
        <p:spPr>
          <a:xfrm>
            <a:off x="0" y="-1"/>
            <a:ext cx="988110" cy="1452943"/>
          </a:xfrm>
          <a:prstGeom prst="rect">
            <a:avLst/>
          </a:prstGeom>
        </p:spPr>
      </p:pic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376CA5F3-BA0E-42BE-8682-F6E350F9B1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9FF09B2-0082-4F06-9C62-4CC12F84A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721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ulle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2ACC26-52C1-4E0F-B3C6-F0D098522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5" y="1117600"/>
            <a:ext cx="4705124" cy="690563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dirty="0"/>
              <a:t>Click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4C668CFD-AD7C-48A7-81AA-CA952ACB35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2" y="2105025"/>
            <a:ext cx="4968875" cy="4060825"/>
          </a:xfrm>
        </p:spPr>
        <p:txBody>
          <a:bodyPr/>
          <a:lstStyle/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40BAC3B-2464-4E01-8B87-5FCA5455874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59488" y="0"/>
            <a:ext cx="6132512" cy="685799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43DCC17-3D77-4C16-BD53-C3456126AD0F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D980F7D9-F9FB-4F32-86B7-90FA7F6D3F93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E001B687-5803-4BEF-A1FD-CEE86AAFF0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1" t="9189"/>
          <a:stretch/>
        </p:blipFill>
        <p:spPr>
          <a:xfrm>
            <a:off x="0" y="-1"/>
            <a:ext cx="988110" cy="145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22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47B220-2FD6-44EB-9F15-E376F2C5E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16"/>
          <a:stretch/>
        </p:blipFill>
        <p:spPr>
          <a:xfrm>
            <a:off x="9934117" y="2462229"/>
            <a:ext cx="2257883" cy="4574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93570C-1A30-4F70-9F9D-56D0FEC73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0E664749-C126-4C8D-9FCB-6CBFDCDAB60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30514" y="2105025"/>
            <a:ext cx="4705123" cy="406082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9B3D5B27-91F7-4082-9C71-6052FBB4F6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47469" y="2105025"/>
            <a:ext cx="4968875" cy="4060825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dirty="0"/>
              <a:t>Click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CB96165-28DF-4E8A-889C-4A729EF0E435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FF40E92-22FB-47D2-AC17-10EE27F2CB15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12" name="Picture 11" descr="A drawing of a face&#10;&#10;Description automatically generated">
            <a:extLst>
              <a:ext uri="{FF2B5EF4-FFF2-40B4-BE49-F238E27FC236}">
                <a16:creationId xmlns:a16="http://schemas.microsoft.com/office/drawing/2014/main" id="{41D036FF-6E98-4306-BAE1-E8D5A1930C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680" y="278727"/>
            <a:ext cx="678138" cy="61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26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image" Target="../media/image3.jpeg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25EE51-B9E4-4CE9-B81B-C3EBAEFD2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4" y="1007708"/>
            <a:ext cx="6865711" cy="5338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590DA-E662-4AC9-9802-1C01A2B6B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3772" y="2115004"/>
            <a:ext cx="7112453" cy="40508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49B9F-C60B-41BB-9FD2-7E837549D9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0515" y="6356351"/>
            <a:ext cx="867133" cy="1441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650">
                <a:solidFill>
                  <a:schemeClr val="tx1"/>
                </a:solidFill>
              </a:defRPr>
            </a:lvl1pPr>
          </a:lstStyle>
          <a:p>
            <a:fld id="{FE0B14B7-A18F-4175-B59E-221D771DC1D2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1AF14584-4BAA-4DCC-B033-3200645B4A61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40" y="6190717"/>
            <a:ext cx="875261" cy="2972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575445-446E-4242-9783-11CDD74FA90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241" y="6234909"/>
            <a:ext cx="875263" cy="257431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E4599CF-D037-4C93-AA11-60A4E19C8094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14" y="6029019"/>
            <a:ext cx="780716" cy="56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13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81" r:id="rId3"/>
    <p:sldLayoutId id="2147483679" r:id="rId4"/>
    <p:sldLayoutId id="2147483684" r:id="rId5"/>
    <p:sldLayoutId id="2147483666" r:id="rId6"/>
    <p:sldLayoutId id="2147483667" r:id="rId7"/>
    <p:sldLayoutId id="2147483668" r:id="rId8"/>
    <p:sldLayoutId id="2147483673" r:id="rId9"/>
    <p:sldLayoutId id="2147483672" r:id="rId10"/>
    <p:sldLayoutId id="2147483670" r:id="rId11"/>
    <p:sldLayoutId id="2147483682" r:id="rId12"/>
    <p:sldLayoutId id="2147483683" r:id="rId13"/>
    <p:sldLayoutId id="2147483687" r:id="rId14"/>
    <p:sldLayoutId id="2147483685" r:id="rId15"/>
    <p:sldLayoutId id="2147483686" r:id="rId16"/>
    <p:sldLayoutId id="2147483658" r:id="rId17"/>
    <p:sldLayoutId id="2147483659" r:id="rId18"/>
    <p:sldLayoutId id="2147483654" r:id="rId1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3200" i="1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 Narrow" panose="020B0606020202030204" pitchFamily="34" charset="0"/>
        <a:buChar char="―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 Narrow" panose="020B0606020202030204" pitchFamily="34" charset="0"/>
        <a:buChar char="―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 Narrow" panose="020B0606020202030204" pitchFamily="34" charset="0"/>
        <a:buChar char="―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80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 Narrow" panose="020B0606020202030204" pitchFamily="34" charset="0"/>
        <a:buChar char="―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3204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 Narrow" panose="020B0606020202030204" pitchFamily="34" charset="0"/>
        <a:buChar char="―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3492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 Narrow" panose="020B0606020202030204" pitchFamily="34" charset="0"/>
        <a:buChar char="―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26" userDrawn="1">
          <p15:clr>
            <a:srgbClr val="F26B43"/>
          </p15:clr>
        </p15:guide>
        <p15:guide id="2" pos="642" userDrawn="1">
          <p15:clr>
            <a:srgbClr val="F26B43"/>
          </p15:clr>
        </p15:guide>
        <p15:guide id="3" pos="7355" userDrawn="1">
          <p15:clr>
            <a:srgbClr val="F26B43"/>
          </p15:clr>
        </p15:guide>
        <p15:guide id="4" orient="horz" pos="3884" userDrawn="1">
          <p15:clr>
            <a:srgbClr val="F26B43"/>
          </p15:clr>
        </p15:guide>
        <p15:guide id="6" orient="horz" pos="3997" userDrawn="1">
          <p15:clr>
            <a:srgbClr val="F26B43"/>
          </p15:clr>
        </p15:guide>
        <p15:guide id="7" pos="3817" userDrawn="1">
          <p15:clr>
            <a:srgbClr val="F26B43"/>
          </p15:clr>
        </p15:guide>
        <p15:guide id="8" pos="2615" userDrawn="1">
          <p15:clr>
            <a:srgbClr val="F26B43"/>
          </p15:clr>
        </p15:guide>
        <p15:guide id="9" orient="horz" pos="1139" userDrawn="1">
          <p15:clr>
            <a:srgbClr val="F26B43"/>
          </p15:clr>
        </p15:guide>
        <p15:guide id="10" pos="4974" userDrawn="1">
          <p15:clr>
            <a:srgbClr val="F26B43"/>
          </p15:clr>
        </p15:guide>
        <p15:guide id="11" pos="3613" userDrawn="1">
          <p15:clr>
            <a:srgbClr val="F26B43"/>
          </p15:clr>
        </p15:guide>
        <p15:guide id="12" pos="483" userDrawn="1">
          <p15:clr>
            <a:srgbClr val="F26B43"/>
          </p15:clr>
        </p15:guide>
        <p15:guide id="13" pos="692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25EE51-B9E4-4CE9-B81B-C3EBAEFD2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4" y="1007708"/>
            <a:ext cx="6865711" cy="5338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5590DA-E662-4AC9-9802-1C01A2B6B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3772" y="2115004"/>
            <a:ext cx="7112453" cy="40508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49B9F-C60B-41BB-9FD2-7E837549D9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0515" y="6356351"/>
            <a:ext cx="867133" cy="14410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>
              <a:defRPr sz="650">
                <a:solidFill>
                  <a:schemeClr val="tx1"/>
                </a:solidFill>
              </a:defRPr>
            </a:lvl1pPr>
          </a:lstStyle>
          <a:p>
            <a:fld id="{FE0B14B7-A18F-4175-B59E-221D771DC1D2}" type="datetime1">
              <a:rPr lang="en-GB" smtClean="0"/>
              <a:t>12/10/2023</a:t>
            </a:fld>
            <a:endParaRPr lang="en-GB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0DF35AB5-E702-403D-A4B0-0448852E26E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40" y="6190717"/>
            <a:ext cx="875261" cy="2972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E95C27-7652-4271-AB89-4BD11A30FC0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241" y="6234909"/>
            <a:ext cx="875263" cy="257431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7656E1B-13E7-4DA6-B442-2F06CF620C8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14" y="6029019"/>
            <a:ext cx="780716" cy="56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22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3200" i="1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 Narrow" panose="020B0606020202030204" pitchFamily="34" charset="0"/>
        <a:buChar char="―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 Narrow" panose="020B0606020202030204" pitchFamily="34" charset="0"/>
        <a:buChar char="―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 Narrow" panose="020B0606020202030204" pitchFamily="34" charset="0"/>
        <a:buChar char="―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80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 Narrow" panose="020B0606020202030204" pitchFamily="34" charset="0"/>
        <a:buChar char="―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3204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 Narrow" panose="020B0606020202030204" pitchFamily="34" charset="0"/>
        <a:buChar char="―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3492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Arial Narrow" panose="020B0606020202030204" pitchFamily="34" charset="0"/>
        <a:buChar char="―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26">
          <p15:clr>
            <a:srgbClr val="F26B43"/>
          </p15:clr>
        </p15:guide>
        <p15:guide id="2" pos="642">
          <p15:clr>
            <a:srgbClr val="F26B43"/>
          </p15:clr>
        </p15:guide>
        <p15:guide id="3" pos="7355">
          <p15:clr>
            <a:srgbClr val="F26B43"/>
          </p15:clr>
        </p15:guide>
        <p15:guide id="4" orient="horz" pos="3884">
          <p15:clr>
            <a:srgbClr val="F26B43"/>
          </p15:clr>
        </p15:guide>
        <p15:guide id="6" orient="horz" pos="3997">
          <p15:clr>
            <a:srgbClr val="F26B43"/>
          </p15:clr>
        </p15:guide>
        <p15:guide id="7" pos="3817">
          <p15:clr>
            <a:srgbClr val="F26B43"/>
          </p15:clr>
        </p15:guide>
        <p15:guide id="8" pos="2615">
          <p15:clr>
            <a:srgbClr val="F26B43"/>
          </p15:clr>
        </p15:guide>
        <p15:guide id="9" orient="horz" pos="1139">
          <p15:clr>
            <a:srgbClr val="F26B43"/>
          </p15:clr>
        </p15:guide>
        <p15:guide id="10" pos="4974">
          <p15:clr>
            <a:srgbClr val="F26B43"/>
          </p15:clr>
        </p15:guide>
        <p15:guide id="11" pos="3613">
          <p15:clr>
            <a:srgbClr val="F26B43"/>
          </p15:clr>
        </p15:guide>
        <p15:guide id="12" pos="483">
          <p15:clr>
            <a:srgbClr val="F26B43"/>
          </p15:clr>
        </p15:guide>
        <p15:guide id="13" pos="692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anken.fi/masters" TargetMode="Externa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408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A2B8C-732F-4E20-B9B2-8B3D68885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the Master’s Programme we offer: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15EEC-066E-44C6-B5A3-4F3748F1F8C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30514" y="1789467"/>
            <a:ext cx="4705123" cy="4060825"/>
          </a:xfrm>
        </p:spPr>
        <p:txBody>
          <a:bodyPr/>
          <a:lstStyle/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GB" dirty="0"/>
              <a:t>Accounting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GB" dirty="0"/>
              <a:t>Economics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GB" dirty="0"/>
              <a:t>Finance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GB" dirty="0"/>
              <a:t>Governance and Commercial Law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GB" dirty="0"/>
              <a:t>Humanitarian Logistics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GB" dirty="0"/>
              <a:t>International Strategy and Sustainability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GB" dirty="0"/>
              <a:t>Marketing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GB" dirty="0"/>
              <a:t>Marketing and Management (Vasa)</a:t>
            </a:r>
          </a:p>
          <a:p>
            <a:pPr marL="285750" indent="-285750">
              <a:buClrTx/>
              <a:buFont typeface="Arial" panose="020B0604020202020204" pitchFamily="34" charset="0"/>
              <a:buChar char="•"/>
            </a:pPr>
            <a:r>
              <a:rPr lang="en-GB" dirty="0"/>
              <a:t>Intellectual Property Law</a:t>
            </a:r>
          </a:p>
          <a:p>
            <a:pPr lvl="1"/>
            <a:endParaRPr lang="en-GB" sz="1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5ECA1E-47BD-4FE8-9002-A656673317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0" y="1398587"/>
            <a:ext cx="4968875" cy="4060825"/>
          </a:xfrm>
        </p:spPr>
        <p:txBody>
          <a:bodyPr/>
          <a:lstStyle/>
          <a:p>
            <a:endParaRPr lang="en-GB" dirty="0"/>
          </a:p>
          <a:p>
            <a:r>
              <a:rPr lang="en-GB" sz="1600" dirty="0"/>
              <a:t>More information at:</a:t>
            </a:r>
            <a:br>
              <a:rPr lang="en-GB" sz="1600" dirty="0"/>
            </a:br>
            <a:r>
              <a:rPr lang="en-GB" sz="1600" dirty="0"/>
              <a:t> </a:t>
            </a:r>
            <a:r>
              <a:rPr lang="en-GB" sz="1600" dirty="0">
                <a:hlinkClick r:id="rId2"/>
              </a:rPr>
              <a:t>www.hanken.fi/masters</a:t>
            </a:r>
            <a:endParaRPr lang="en-GB" sz="16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6261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782541-5254-90F7-07D1-292E0F93312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 sz="1800" dirty="0"/>
              <a:t>Hanken offers globally accessible courses that are free and open to all. </a:t>
            </a:r>
            <a:r>
              <a:rPr lang="en-GB" sz="1800" dirty="0" err="1"/>
              <a:t>Hanken's</a:t>
            </a:r>
            <a:r>
              <a:rPr lang="en-GB" sz="1800" dirty="0"/>
              <a:t> course offerings include MOOCs on topics such as service research, logistics and sustainable development.</a:t>
            </a:r>
          </a:p>
          <a:p>
            <a:r>
              <a:rPr lang="en-GB" sz="1800" dirty="0"/>
              <a:t>Hanken offers MOOCs on the </a:t>
            </a:r>
            <a:r>
              <a:rPr lang="en-GB" sz="1800" dirty="0" err="1"/>
              <a:t>FutureLearn</a:t>
            </a:r>
            <a:r>
              <a:rPr lang="en-GB" sz="1800" dirty="0"/>
              <a:t> platform. Course participants can access short lectures, articles, discussions and tests remotely. All course material is adapted for use on both mobile devices and computers. </a:t>
            </a:r>
          </a:p>
          <a:p>
            <a:r>
              <a:rPr lang="en-GB" sz="1800" dirty="0"/>
              <a:t>For questions about </a:t>
            </a:r>
            <a:r>
              <a:rPr lang="en-GB" sz="1800" dirty="0" err="1"/>
              <a:t>Hanken's</a:t>
            </a:r>
            <a:r>
              <a:rPr lang="en-GB" sz="1800" dirty="0"/>
              <a:t> MOOCs, </a:t>
            </a:r>
            <a:br>
              <a:rPr lang="en-GB" sz="1800" dirty="0"/>
            </a:br>
            <a:r>
              <a:rPr lang="en-GB" sz="1800" dirty="0"/>
              <a:t>please contact Teaching Lab: teachinglab@hanken.fi.</a:t>
            </a:r>
            <a:endParaRPr lang="sv-FI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92CDD8A-51E1-CC1E-7B79-924185905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Massive Open Online Course (MOOC)</a:t>
            </a: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39220339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6224-1F8F-41E5-9E1F-1E11F72DF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Student exchange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81727-5014-4E78-8EF6-54DD58F08DB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term abroad (exchange studies or internship) is included in the Bachelor’s programme.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Each year Hanken sends about 260 exchange students around the world, and welcomes about 220 incoming exchange students to Hanken.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All incoming exchange students are welcomed by </a:t>
            </a:r>
            <a:r>
              <a:rPr lang="en-GB" dirty="0" err="1"/>
              <a:t>Hanken’s</a:t>
            </a:r>
            <a:r>
              <a:rPr lang="en-GB" dirty="0"/>
              <a:t> committed tutors who provide help and support and arrange social events throughout the term.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12AB8E5-A852-41D8-B55A-484F037D6F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sv-FI"/>
          </a:p>
        </p:txBody>
      </p:sp>
      <p:pic>
        <p:nvPicPr>
          <p:cNvPr id="5" name="Picture Placeholder 11" descr="A group of people cross country skiing in the snow&#10;&#10;Description automatically generated">
            <a:extLst>
              <a:ext uri="{FF2B5EF4-FFF2-40B4-BE49-F238E27FC236}">
                <a16:creationId xmlns:a16="http://schemas.microsoft.com/office/drawing/2014/main" id="{D5BC7826-715E-4521-A437-03F30FA560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2" r="1" b="1957"/>
          <a:stretch/>
        </p:blipFill>
        <p:spPr>
          <a:xfrm>
            <a:off x="6059488" y="10"/>
            <a:ext cx="6132512" cy="685798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59330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4A67F-6CC5-4275-A7BF-CA636C5F6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err="1">
                <a:latin typeface="+mn-lt"/>
              </a:rPr>
              <a:t>Hanken’s</a:t>
            </a:r>
            <a:r>
              <a:rPr lang="en-GB" i="1" dirty="0">
                <a:latin typeface="+mn-lt"/>
              </a:rPr>
              <a:t> partner universities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E7C16-46CE-4CE5-814C-5F63830C50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2" y="1814080"/>
            <a:ext cx="4125749" cy="382195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Hanken has over 130 partner universities in more than 38 countries.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600" dirty="0">
                <a:latin typeface="Georgia" panose="02040502050405020303" pitchFamily="18" charset="0"/>
              </a:rPr>
              <a:t>Hanken is active in the Erasmus+ and </a:t>
            </a:r>
            <a:r>
              <a:rPr lang="en-GB" sz="1600" dirty="0" err="1">
                <a:latin typeface="Georgia" panose="02040502050405020303" pitchFamily="18" charset="0"/>
              </a:rPr>
              <a:t>Nordplus</a:t>
            </a:r>
            <a:r>
              <a:rPr lang="en-GB" sz="1600" dirty="0">
                <a:latin typeface="Georgia" panose="02040502050405020303" pitchFamily="18" charset="0"/>
              </a:rPr>
              <a:t> programmes.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sz="1600" dirty="0">
                <a:latin typeface="Georgia" panose="02040502050405020303" pitchFamily="18" charset="0"/>
              </a:rPr>
              <a:t>Member of the international QTEM masters network (Quantitative Techniques for Economics and Management).</a:t>
            </a:r>
          </a:p>
          <a:p>
            <a:r>
              <a:rPr lang="en-GB" sz="1600" dirty="0">
                <a:latin typeface="Georgia" panose="02040502050405020303" pitchFamily="18" charset="0"/>
              </a:rPr>
              <a:t>Joint Winter School with </a:t>
            </a:r>
            <a:r>
              <a:rPr lang="en-GB" dirty="0"/>
              <a:t>Lund University, School of Economics and Management </a:t>
            </a:r>
            <a:r>
              <a:rPr lang="en-GB" sz="1600" dirty="0">
                <a:latin typeface="Georgia" panose="02040502050405020303" pitchFamily="18" charset="0"/>
              </a:rPr>
              <a:t>.</a:t>
            </a:r>
            <a:endParaRPr lang="en-GB" sz="1600" dirty="0"/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5BB34195-78D2-471E-8D48-6D2DD095B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298" y="1264195"/>
            <a:ext cx="6518735" cy="435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124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B785E-F602-4A26-925C-480462965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4" y="1117601"/>
            <a:ext cx="4968875" cy="335342"/>
          </a:xfrm>
        </p:spPr>
        <p:txBody>
          <a:bodyPr>
            <a:noAutofit/>
          </a:bodyPr>
          <a:lstStyle/>
          <a:p>
            <a:r>
              <a:rPr lang="sv-SE" i="1" dirty="0">
                <a:latin typeface="+mn-lt"/>
              </a:rPr>
              <a:t>Hanken &amp; SSE </a:t>
            </a:r>
            <a:r>
              <a:rPr lang="sv-SE" i="1" dirty="0" err="1">
                <a:latin typeface="+mn-lt"/>
              </a:rPr>
              <a:t>Executive</a:t>
            </a:r>
            <a:r>
              <a:rPr lang="sv-SE" i="1" dirty="0">
                <a:latin typeface="+mn-lt"/>
              </a:rPr>
              <a:t> </a:t>
            </a:r>
            <a:r>
              <a:rPr lang="sv-SE" i="1" dirty="0" err="1">
                <a:latin typeface="+mn-lt"/>
              </a:rPr>
              <a:t>Education</a:t>
            </a:r>
            <a:endParaRPr lang="sv-FI" i="1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9F80F-9E76-4F93-BAF0-2DE4F3D262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en-GB" dirty="0">
                <a:solidFill>
                  <a:srgbClr val="262626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Transforms academic research and the latest business insight into impact in practice to accelerate the growth and renewal of people and organisations.</a:t>
            </a:r>
          </a:p>
          <a:p>
            <a:pPr lvl="0">
              <a:defRPr/>
            </a:pPr>
            <a:r>
              <a:rPr lang="en-GB" dirty="0">
                <a:latin typeface="Georgia" panose="02040502050405020303" pitchFamily="18" charset="0"/>
              </a:rPr>
              <a:t>Offers top-quality development solutions in areas such as strategic renewal, leadership and competence development to leaders, management teams, teams and experts worldwide. </a:t>
            </a:r>
            <a:r>
              <a:rPr lang="sv-SE" dirty="0">
                <a:latin typeface="Georgia" panose="02040502050405020303" pitchFamily="18" charset="0"/>
              </a:rPr>
              <a:t> </a:t>
            </a:r>
          </a:p>
          <a:p>
            <a:pPr lvl="0">
              <a:defRPr/>
            </a:pPr>
            <a:r>
              <a:rPr lang="en-GB" dirty="0">
                <a:latin typeface="Georgia" panose="02040502050405020303" pitchFamily="18" charset="0"/>
              </a:rPr>
              <a:t>Supports and coaches organisations and individuals in workforce adjustment and change situations</a:t>
            </a:r>
            <a:r>
              <a:rPr lang="sv-SE" dirty="0">
                <a:latin typeface="Georgia" panose="02040502050405020303" pitchFamily="18" charset="0"/>
              </a:rPr>
              <a:t>. </a:t>
            </a:r>
          </a:p>
          <a:p>
            <a:pPr lvl="0">
              <a:defRPr/>
            </a:pPr>
            <a:r>
              <a:rPr lang="en-GB" dirty="0">
                <a:latin typeface="Georgia" panose="02040502050405020303" pitchFamily="18" charset="0"/>
              </a:rPr>
              <a:t>Owned by Hanken and Stockholm School of Economics (SSE)</a:t>
            </a:r>
            <a:r>
              <a:rPr lang="sv-SE" dirty="0">
                <a:latin typeface="Georgia" panose="02040502050405020303" pitchFamily="18" charset="0"/>
              </a:rPr>
              <a:t>.</a:t>
            </a:r>
            <a:endParaRPr lang="sv-FI" dirty="0">
              <a:latin typeface="Georgia" panose="02040502050405020303" pitchFamily="18" charset="0"/>
            </a:endParaRPr>
          </a:p>
        </p:txBody>
      </p:sp>
      <p:pic>
        <p:nvPicPr>
          <p:cNvPr id="6" name="Picture Placeholder 5" descr="Två alumner håller varandra om axlarna och poserar leende för kameran efter ett lyckat seminar i Hankens föreläsningsutrymme.">
            <a:extLst>
              <a:ext uri="{FF2B5EF4-FFF2-40B4-BE49-F238E27FC236}">
                <a16:creationId xmlns:a16="http://schemas.microsoft.com/office/drawing/2014/main" id="{45B9564D-217C-487C-94F1-F899EC204B7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7" t="30551" r="3787" b="8683"/>
          <a:stretch/>
        </p:blipFill>
        <p:spPr>
          <a:xfrm>
            <a:off x="6059487" y="0"/>
            <a:ext cx="6132513" cy="6858000"/>
          </a:xfrm>
        </p:spPr>
      </p:pic>
    </p:spTree>
    <p:extLst>
      <p:ext uri="{BB962C8B-B14F-4D97-AF65-F5344CB8AC3E}">
        <p14:creationId xmlns:p14="http://schemas.microsoft.com/office/powerpoint/2010/main" val="2850147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46850-C79E-4B01-8690-4789A2D1F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5" y="1117600"/>
            <a:ext cx="4705124" cy="769565"/>
          </a:xfrm>
        </p:spPr>
        <p:txBody>
          <a:bodyPr/>
          <a:lstStyle/>
          <a:p>
            <a:r>
              <a:rPr lang="en-GB" sz="2400" dirty="0" err="1">
                <a:latin typeface="+mn-lt"/>
              </a:rPr>
              <a:t>Hanken</a:t>
            </a:r>
            <a:r>
              <a:rPr lang="en-GB" sz="2400" dirty="0">
                <a:latin typeface="+mn-lt"/>
              </a:rPr>
              <a:t> Executive MBA</a:t>
            </a:r>
            <a:br>
              <a:rPr lang="en-GB" sz="2400" dirty="0">
                <a:latin typeface="+mn-lt"/>
              </a:rPr>
            </a:br>
            <a:r>
              <a:rPr lang="en-GB" sz="2400" dirty="0">
                <a:latin typeface="+mn-lt"/>
              </a:rPr>
              <a:t>Strategic leadership for impact</a:t>
            </a:r>
            <a:endParaRPr lang="en-FI" sz="24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FCAB7-F9B3-4FFE-BEA2-30C765F351A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353535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53535"/>
                </a:solidFill>
                <a:effectLst/>
              </a:rPr>
              <a:t>Hanken Executive MBA is a post-degree programme in English in Helsinki.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53535"/>
                </a:solidFill>
                <a:effectLst/>
              </a:rPr>
              <a:t>The flexible</a:t>
            </a:r>
            <a:r>
              <a:rPr lang="en-GB" dirty="0">
                <a:solidFill>
                  <a:srgbClr val="353535"/>
                </a:solidFill>
              </a:rPr>
              <a:t> part-time</a:t>
            </a:r>
            <a:r>
              <a:rPr lang="en-GB" b="0" i="0" dirty="0">
                <a:solidFill>
                  <a:srgbClr val="353535"/>
                </a:solidFill>
                <a:effectLst/>
              </a:rPr>
              <a:t> programme enables you to grow as a professional, </a:t>
            </a:r>
            <a:r>
              <a:rPr lang="en-GB" dirty="0">
                <a:solidFill>
                  <a:srgbClr val="353535"/>
                </a:solidFill>
              </a:rPr>
              <a:t>strengthen</a:t>
            </a:r>
            <a:r>
              <a:rPr lang="en-GB" b="0" i="0" dirty="0">
                <a:solidFill>
                  <a:srgbClr val="353535"/>
                </a:solidFill>
                <a:effectLst/>
              </a:rPr>
              <a:t> your business competence, and develop your leadership skills.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53535"/>
                </a:solidFill>
              </a:rPr>
              <a:t>Studies can start</a:t>
            </a:r>
            <a:r>
              <a:rPr lang="en-GB" b="0" i="0" dirty="0">
                <a:solidFill>
                  <a:srgbClr val="353535"/>
                </a:solidFill>
                <a:effectLst/>
              </a:rPr>
              <a:t> in March or October and be completed in </a:t>
            </a:r>
            <a:r>
              <a:rPr lang="en-GB" dirty="0">
                <a:solidFill>
                  <a:srgbClr val="353535"/>
                </a:solidFill>
              </a:rPr>
              <a:t>1.5</a:t>
            </a:r>
            <a:r>
              <a:rPr lang="en-GB" b="0" i="0" dirty="0">
                <a:solidFill>
                  <a:srgbClr val="353535"/>
                </a:solidFill>
                <a:effectLst/>
              </a:rPr>
              <a:t>, 2, or </a:t>
            </a:r>
            <a:r>
              <a:rPr lang="en-GB" dirty="0">
                <a:solidFill>
                  <a:srgbClr val="353535"/>
                </a:solidFill>
              </a:rPr>
              <a:t>2.5</a:t>
            </a:r>
            <a:r>
              <a:rPr lang="en-GB" b="0" i="0" dirty="0">
                <a:solidFill>
                  <a:srgbClr val="353535"/>
                </a:solidFill>
                <a:effectLst/>
              </a:rPr>
              <a:t> years.</a:t>
            </a:r>
            <a:endParaRPr lang="en-GB" b="0" i="0" dirty="0">
              <a:solidFill>
                <a:srgbClr val="353535"/>
              </a:solidFill>
              <a:effectLst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53535"/>
                </a:solidFill>
                <a:effectLst/>
              </a:rPr>
              <a:t>The Hanken Executive MBA is internationally triple-crown accredited (AMBA, AACSB, EQUIS).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353535"/>
              </a:solidFill>
              <a:effectLst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FI" dirty="0"/>
          </a:p>
        </p:txBody>
      </p:sp>
      <p:pic>
        <p:nvPicPr>
          <p:cNvPr id="7" name="Picture Placeholder 6" descr="A group of people sitting at tables&#10;&#10;Description automatically generated with low confidence">
            <a:extLst>
              <a:ext uri="{FF2B5EF4-FFF2-40B4-BE49-F238E27FC236}">
                <a16:creationId xmlns:a16="http://schemas.microsoft.com/office/drawing/2014/main" id="{EA45ACAF-6E07-4B45-A436-4B911A1758F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20133" r="20133"/>
          <a:stretch/>
        </p:blipFill>
        <p:spPr>
          <a:xfrm>
            <a:off x="6059488" y="0"/>
            <a:ext cx="6132512" cy="6858000"/>
          </a:xfrm>
        </p:spPr>
      </p:pic>
    </p:spTree>
    <p:extLst>
      <p:ext uri="{BB962C8B-B14F-4D97-AF65-F5344CB8AC3E}">
        <p14:creationId xmlns:p14="http://schemas.microsoft.com/office/powerpoint/2010/main" val="2757695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90425-C5FF-4670-836C-10C521557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Hanken Alumni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AD7CCE-F7F7-438A-83A2-EAA483265C0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11626" y="1748305"/>
            <a:ext cx="5148943" cy="406082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More than 14 000 alumni in 70 countries worldwide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Committed alumni network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Approximately 10 alumni events yearly in Helsinki and Vaasa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Homecoming day ”</a:t>
            </a:r>
            <a:r>
              <a:rPr lang="en-GB" sz="1400" dirty="0" err="1"/>
              <a:t>Hankendagen</a:t>
            </a:r>
            <a:r>
              <a:rPr lang="en-GB" sz="1400" dirty="0"/>
              <a:t>” (Helsinki and Vaasa)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International homecoming days (Stockholm, London, Brussels, Zürich, Berlin)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More than 50 mentors sign up annually to guide students and recent graduates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Active communication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Monthly alumni newsletter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Hanken magazine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400" dirty="0"/>
              <a:t>Hanken Alumni groups on Facebook and LinkedIn</a:t>
            </a:r>
          </a:p>
          <a:p>
            <a:endParaRPr lang="en-GB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D23C660-364D-4977-8995-D9BA77C3E21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sv-FI"/>
          </a:p>
        </p:txBody>
      </p:sp>
      <p:pic>
        <p:nvPicPr>
          <p:cNvPr id="5" name="Picture Placeholder 3" descr="A group of people holding wine glasses&#10;&#10;Description automatically generated">
            <a:extLst>
              <a:ext uri="{FF2B5EF4-FFF2-40B4-BE49-F238E27FC236}">
                <a16:creationId xmlns:a16="http://schemas.microsoft.com/office/drawing/2014/main" id="{6B3CEBDB-DA98-4855-9D65-FFA88A5CA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3" r="20193"/>
          <a:stretch>
            <a:fillRect/>
          </a:stretch>
        </p:blipFill>
        <p:spPr>
          <a:xfrm>
            <a:off x="6059486" y="29307"/>
            <a:ext cx="6132512" cy="685799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6" name="Picture Placeholder 3" descr="En stor grupp formellt klädda alumner poserar för en gruppbild som del av något evenemang.">
            <a:extLst>
              <a:ext uri="{FF2B5EF4-FFF2-40B4-BE49-F238E27FC236}">
                <a16:creationId xmlns:a16="http://schemas.microsoft.com/office/drawing/2014/main" id="{3EDF3E26-BDD2-BA65-482F-5944888DC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b="4"/>
          <a:stretch/>
        </p:blipFill>
        <p:spPr>
          <a:xfrm>
            <a:off x="6059486" y="20253"/>
            <a:ext cx="6132512" cy="685799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8304595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F56058-1C82-4091-B64F-007C9AC53E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sv-FI" sz="1600" dirty="0"/>
              <a:t>Hanken venture studio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Tx/>
            </a:pPr>
            <a:r>
              <a:rPr lang="en-GB" sz="1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Pre-business incubator for future entrepreneurs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Tx/>
            </a:pPr>
            <a:r>
              <a:rPr lang="en-GB" sz="1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Support, knowledge and networks for students and alumni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Tx/>
            </a:pPr>
            <a:r>
              <a:rPr lang="en-GB" sz="1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collaboration with other universities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Tx/>
              <a:buFont typeface="Arial" panose="020B0604020202020204" pitchFamily="34" charset="0"/>
              <a:buChar char="•"/>
            </a:pPr>
            <a:r>
              <a:rPr lang="sv-FI" sz="1600" dirty="0"/>
              <a:t>Hanken Business Lab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Tx/>
            </a:pPr>
            <a:r>
              <a:rPr lang="en-GB" sz="1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Business incubator for entrepreneurs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Tx/>
            </a:pPr>
            <a:r>
              <a:rPr lang="en-GB" sz="1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Target groups: start-ups, scale-ups, non-profit organisations and individuals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Tx/>
            </a:pPr>
            <a:r>
              <a:rPr lang="en-GB" sz="1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Wants to help members achieve significant growth</a:t>
            </a:r>
          </a:p>
          <a:p>
            <a:pPr marL="285750" indent="-285750">
              <a:lnSpc>
                <a:spcPct val="90000"/>
              </a:lnSpc>
              <a:buClrTx/>
              <a:buFont typeface="Arial" panose="020B0604020202020204" pitchFamily="34" charset="0"/>
              <a:buChar char="•"/>
            </a:pPr>
            <a:r>
              <a:rPr lang="sv-FI" sz="1600" dirty="0"/>
              <a:t>Quantum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Tx/>
            </a:pPr>
            <a:r>
              <a:rPr lang="en-GB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Data lab focusing on data-driven value creation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Tx/>
            </a:pPr>
            <a:r>
              <a:rPr lang="en-GB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Databases with company data and financial data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ClrTx/>
            </a:pPr>
            <a:r>
              <a:rPr lang="en-GB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Management of big data and alternative data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sv-FI" sz="12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ClrTx/>
              <a:buNone/>
            </a:pPr>
            <a:endParaRPr lang="sv-FI" sz="16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ClrTx/>
              <a:buNone/>
            </a:pPr>
            <a:endParaRPr lang="sv-FI" sz="16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B979B07-F35D-23A9-87FB-03ACEB60D0C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30515" y="1171922"/>
            <a:ext cx="4705124" cy="3353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i="1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Business incubators and data lab</a:t>
            </a:r>
            <a:endParaRPr kumimoji="0" lang="sv-FI" sz="2200" b="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3" name="Picture Placeholder 12" descr="Två studenter djupt concentrerade på sitt arbete i ett soligt rum i Hankens Quantum">
            <a:extLst>
              <a:ext uri="{FF2B5EF4-FFF2-40B4-BE49-F238E27FC236}">
                <a16:creationId xmlns:a16="http://schemas.microsoft.com/office/drawing/2014/main" id="{F233EA5F-005D-D4A5-8A3F-0C4FB82F9DA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26" t="12150"/>
          <a:stretch/>
        </p:blipFill>
        <p:spPr>
          <a:xfrm>
            <a:off x="6059488" y="0"/>
            <a:ext cx="6132512" cy="6857999"/>
          </a:xfrm>
        </p:spPr>
      </p:pic>
    </p:spTree>
    <p:extLst>
      <p:ext uri="{BB962C8B-B14F-4D97-AF65-F5344CB8AC3E}">
        <p14:creationId xmlns:p14="http://schemas.microsoft.com/office/powerpoint/2010/main" val="743849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4C6B5E-C4DB-4BA4-A44F-076F06943F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FI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80CEA68-3C7E-4EDC-B7E4-339192E5E8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1086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691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D087B-BCB0-4912-9668-E793BFB16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Hanken in a nutshell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282D3F-028E-40CD-82AF-9EBBA8E275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FI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237183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559F3D-2974-4DFD-9DBF-A286718EC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Hanken School of Economics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5BAA0C-A8F5-401D-BDCD-BC4AA2E85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5467F-CA83-4951-87CD-A29B72857444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4310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4A67F-6CC5-4275-A7BF-CA636C5F6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About Hanken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E7C16-46CE-4CE5-814C-5F63830C50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2" y="1843763"/>
            <a:ext cx="5329238" cy="4060825"/>
          </a:xfrm>
        </p:spPr>
        <p:txBody>
          <a:bodyPr/>
          <a:lstStyle/>
          <a:p>
            <a:r>
              <a:rPr lang="en-GB" sz="1800" dirty="0"/>
              <a:t>Founded in 1909</a:t>
            </a:r>
          </a:p>
          <a:p>
            <a:r>
              <a:rPr lang="en-GB" sz="1800" dirty="0"/>
              <a:t>University status 1927</a:t>
            </a:r>
          </a:p>
          <a:p>
            <a:r>
              <a:rPr lang="en-GB" sz="1800" dirty="0"/>
              <a:t>Offers BSc, MSc and PhD in economic sciences</a:t>
            </a:r>
          </a:p>
          <a:p>
            <a:r>
              <a:rPr lang="en-GB" sz="1800" dirty="0"/>
              <a:t>Branch set up in Vaasa in 1980</a:t>
            </a:r>
          </a:p>
          <a:p>
            <a:r>
              <a:rPr lang="en-GB" sz="1800" dirty="0"/>
              <a:t>Turnover 25,4 M€ (2022)</a:t>
            </a:r>
          </a:p>
          <a:p>
            <a:r>
              <a:rPr lang="en-GB" sz="1800" dirty="0"/>
              <a:t>Assets 167,5 M€ (2022)</a:t>
            </a:r>
          </a:p>
          <a:p>
            <a:r>
              <a:rPr lang="en-GB" sz="1800" dirty="0"/>
              <a:t>International accreditations: </a:t>
            </a:r>
            <a:br>
              <a:rPr lang="en-GB" sz="1800" dirty="0"/>
            </a:br>
            <a:r>
              <a:rPr lang="en-GB" sz="1800" dirty="0"/>
              <a:t>EQUIS, AACSB and AMBA</a:t>
            </a:r>
          </a:p>
          <a:p>
            <a:r>
              <a:rPr lang="en-GB" sz="1800" dirty="0"/>
              <a:t>International rankings: </a:t>
            </a:r>
            <a:br>
              <a:rPr lang="en-GB" sz="1800" dirty="0"/>
            </a:br>
            <a:r>
              <a:rPr lang="en-GB" sz="1800" dirty="0"/>
              <a:t>FT Masters in Management (46) and </a:t>
            </a:r>
            <a:br>
              <a:rPr lang="en-GB" sz="1800" dirty="0"/>
            </a:br>
            <a:r>
              <a:rPr lang="en-GB" sz="1800" dirty="0"/>
              <a:t>US News (110)</a:t>
            </a:r>
          </a:p>
          <a:p>
            <a:endParaRPr lang="en-GB" sz="1800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A460BA7-B72A-4FD0-A8C9-4E0C2A5F55F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sv-FI"/>
          </a:p>
        </p:txBody>
      </p:sp>
      <p:pic>
        <p:nvPicPr>
          <p:cNvPr id="5" name="Picture Placeholder 23">
            <a:extLst>
              <a:ext uri="{FF2B5EF4-FFF2-40B4-BE49-F238E27FC236}">
                <a16:creationId xmlns:a16="http://schemas.microsoft.com/office/drawing/2014/main" id="{5F853B12-0A1F-45F4-B18C-C2463EF8DF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86"/>
          <a:stretch/>
        </p:blipFill>
        <p:spPr>
          <a:xfrm>
            <a:off x="6059488" y="1"/>
            <a:ext cx="6132512" cy="685799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496129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962C4E-A3C6-4B7E-B3FF-240CFC408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Hanken today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BCC53FB-401B-4F8C-B724-6A1387C0A37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30514" y="1919968"/>
            <a:ext cx="4705123" cy="4060825"/>
          </a:xfrm>
        </p:spPr>
        <p:txBody>
          <a:bodyPr/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dirty="0"/>
              <a:t>Teaching in Swedish and English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dirty="0"/>
              <a:t>4 departments and a language centre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dirty="0"/>
              <a:t>2 650 students (20.9.2023)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GB" dirty="0"/>
              <a:t>2 535 BSc and MSc students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GB"/>
              <a:t>115 </a:t>
            </a:r>
            <a:r>
              <a:rPr lang="en-GB" dirty="0"/>
              <a:t>PhD students</a:t>
            </a:r>
          </a:p>
          <a:p>
            <a:pPr marL="685800" lvl="2"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20% in Vaasa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dirty="0"/>
              <a:t>316 employees (2022) 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GB" dirty="0"/>
              <a:t>180 faculty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 lang="en-GB" dirty="0"/>
              <a:t>136 administrative personnel</a:t>
            </a:r>
          </a:p>
          <a:p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BC86EE8-DBF0-4F60-ACD5-12FE68FAFC9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sv-FI"/>
          </a:p>
        </p:txBody>
      </p:sp>
      <p:pic>
        <p:nvPicPr>
          <p:cNvPr id="8" name="Picture Placeholder 3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2EAAF7A5-38E7-4F1D-A1EF-D00415ADCF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1" r="-1" b="5322"/>
          <a:stretch/>
        </p:blipFill>
        <p:spPr>
          <a:xfrm>
            <a:off x="6059488" y="10"/>
            <a:ext cx="6132512" cy="685798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noFill/>
        </p:spPr>
      </p:pic>
      <p:pic>
        <p:nvPicPr>
          <p:cNvPr id="2" name="Picture Placeholder 3" descr="Entusiastiska studenter på väg på föreläsning. En student bär på en Hanken tygkass">
            <a:extLst>
              <a:ext uri="{FF2B5EF4-FFF2-40B4-BE49-F238E27FC236}">
                <a16:creationId xmlns:a16="http://schemas.microsoft.com/office/drawing/2014/main" id="{22809EAB-99D0-05B1-B50F-36228D49FD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6" r="20319"/>
          <a:stretch/>
        </p:blipFill>
        <p:spPr>
          <a:xfrm>
            <a:off x="6059488" y="11"/>
            <a:ext cx="6132512" cy="685798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301113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CAB576-6B35-4D5E-A771-F58AE1D86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Strategic orientation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AD693-616B-46AE-879A-7A89E2EF7E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2" y="1930852"/>
            <a:ext cx="4968875" cy="4060825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/>
              <a:t>The only stand-alone business school at university level in Finland</a:t>
            </a:r>
          </a:p>
          <a:p>
            <a:r>
              <a:rPr lang="en-GB" sz="1800" dirty="0"/>
              <a:t>Research-driven</a:t>
            </a:r>
            <a:endParaRPr lang="en-GB" sz="1800" dirty="0">
              <a:highlight>
                <a:srgbClr val="FFFF00"/>
              </a:highlight>
            </a:endParaRPr>
          </a:p>
          <a:p>
            <a:r>
              <a:rPr lang="en-GB" sz="1800" dirty="0"/>
              <a:t>International orientation</a:t>
            </a:r>
          </a:p>
          <a:p>
            <a:r>
              <a:rPr lang="en-GB" sz="1800" dirty="0"/>
              <a:t>Promotes social responsibility in all its activities</a:t>
            </a:r>
          </a:p>
          <a:p>
            <a:r>
              <a:rPr lang="en-GB" sz="1800" dirty="0"/>
              <a:t>Strong and versatile connections to the business community</a:t>
            </a:r>
          </a:p>
          <a:p>
            <a:r>
              <a:rPr lang="en-GB" sz="1800" dirty="0"/>
              <a:t>Actively participates in national and international collaborations and networks</a:t>
            </a:r>
          </a:p>
        </p:txBody>
      </p:sp>
      <p:pic>
        <p:nvPicPr>
          <p:cNvPr id="10" name="Picture Placeholder 9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71E84F47-7B07-4BAB-97E2-5264385DF97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" b="12"/>
          <a:stretch/>
        </p:blipFill>
        <p:spPr/>
      </p:pic>
      <p:pic>
        <p:nvPicPr>
          <p:cNvPr id="5" name="Picture Placeholder 2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95F90162-5D0A-4673-A6C1-EB8126CB3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3" b="12723"/>
          <a:stretch>
            <a:fillRect/>
          </a:stretch>
        </p:blipFill>
        <p:spPr>
          <a:xfrm>
            <a:off x="6059488" y="1"/>
            <a:ext cx="6132512" cy="685799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2" name="Picture Placeholder 2" descr="Doktorand håller en föreläsning i Hankens festsal.">
            <a:extLst>
              <a:ext uri="{FF2B5EF4-FFF2-40B4-BE49-F238E27FC236}">
                <a16:creationId xmlns:a16="http://schemas.microsoft.com/office/drawing/2014/main" id="{E8BA2010-D2C7-7A20-E121-71F26AEBA2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1" r="19501"/>
          <a:stretch/>
        </p:blipFill>
        <p:spPr>
          <a:xfrm>
            <a:off x="6059488" y="1"/>
            <a:ext cx="6134975" cy="6860771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solidFill>
            <a:sysClr val="window" lastClr="FFFFFF">
              <a:lumMod val="95000"/>
            </a:sysClr>
          </a:solidFill>
        </p:spPr>
      </p:pic>
    </p:spTree>
    <p:extLst>
      <p:ext uri="{BB962C8B-B14F-4D97-AF65-F5344CB8AC3E}">
        <p14:creationId xmlns:p14="http://schemas.microsoft.com/office/powerpoint/2010/main" val="3229607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B122A-597C-47D6-84B8-3EBDBD78D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5" y="1117600"/>
            <a:ext cx="4705124" cy="690563"/>
          </a:xfrm>
        </p:spPr>
        <p:txBody>
          <a:bodyPr anchor="t">
            <a:normAutofit/>
          </a:bodyPr>
          <a:lstStyle/>
          <a:p>
            <a:r>
              <a:rPr lang="en-GB"/>
              <a:t>Areas of strength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F6806F-1633-4EC7-9B01-D77757C253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2" y="2105025"/>
            <a:ext cx="4968875" cy="4060825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GB" sz="1800"/>
              <a:t>Hanken has four areas of strength that receive resources for conducting internationally competitive cross-disciplinary research:</a:t>
            </a:r>
            <a:br>
              <a:rPr lang="en-GB" sz="1800"/>
            </a:br>
            <a:endParaRPr lang="en-GB" sz="1800"/>
          </a:p>
          <a:p>
            <a:pPr>
              <a:lnSpc>
                <a:spcPct val="90000"/>
              </a:lnSpc>
            </a:pPr>
            <a:r>
              <a:rPr lang="en-GB" sz="1800"/>
              <a:t>Competition Economics and Service Strategy</a:t>
            </a:r>
          </a:p>
          <a:p>
            <a:pPr>
              <a:lnSpc>
                <a:spcPct val="90000"/>
              </a:lnSpc>
            </a:pPr>
            <a:r>
              <a:rPr lang="en-GB" sz="1800"/>
              <a:t>Financial Management, Accounting, and Governance</a:t>
            </a:r>
          </a:p>
          <a:p>
            <a:pPr>
              <a:lnSpc>
                <a:spcPct val="90000"/>
              </a:lnSpc>
            </a:pPr>
            <a:r>
              <a:rPr lang="en-GB" sz="1800"/>
              <a:t>Responsible Organising</a:t>
            </a:r>
          </a:p>
          <a:p>
            <a:pPr>
              <a:lnSpc>
                <a:spcPct val="90000"/>
              </a:lnSpc>
            </a:pPr>
            <a:r>
              <a:rPr lang="en-GB" sz="1800"/>
              <a:t>Leading for Growth and Wellbeing</a:t>
            </a:r>
          </a:p>
          <a:p>
            <a:pPr>
              <a:lnSpc>
                <a:spcPct val="90000"/>
              </a:lnSpc>
            </a:pPr>
            <a:endParaRPr lang="en-GB" sz="1700"/>
          </a:p>
        </p:txBody>
      </p:sp>
      <p:pic>
        <p:nvPicPr>
          <p:cNvPr id="5" name="Picture Placeholder 23">
            <a:extLst>
              <a:ext uri="{FF2B5EF4-FFF2-40B4-BE49-F238E27FC236}">
                <a16:creationId xmlns:a16="http://schemas.microsoft.com/office/drawing/2014/main" id="{29A19918-E1F2-4F1E-9196-00953F4494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9" r="21921" b="-1"/>
          <a:stretch/>
        </p:blipFill>
        <p:spPr>
          <a:xfrm>
            <a:off x="6059488" y="10"/>
            <a:ext cx="6132512" cy="685798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noFill/>
        </p:spPr>
      </p:pic>
      <p:pic>
        <p:nvPicPr>
          <p:cNvPr id="4" name="Picture Placeholder 23" descr="A group of people holding plants&#10;&#10;Description automatically generated with medium confidence">
            <a:extLst>
              <a:ext uri="{FF2B5EF4-FFF2-40B4-BE49-F238E27FC236}">
                <a16:creationId xmlns:a16="http://schemas.microsoft.com/office/drawing/2014/main" id="{D05FF048-2834-7AF6-3AD5-B079B95DED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0" r="24805"/>
          <a:stretch/>
        </p:blipFill>
        <p:spPr>
          <a:xfrm>
            <a:off x="6059488" y="0"/>
            <a:ext cx="6132512" cy="685798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4143985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66C3D-4E5E-4CF4-8DAA-DE8D2D75F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4" y="517850"/>
            <a:ext cx="6865711" cy="533803"/>
          </a:xfrm>
        </p:spPr>
        <p:txBody>
          <a:bodyPr/>
          <a:lstStyle/>
          <a:p>
            <a:r>
              <a:rPr lang="en-GB" dirty="0"/>
              <a:t>Research and competence centres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027E5-D25B-4617-961D-2A08C771A4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30514" y="1348266"/>
            <a:ext cx="7433548" cy="533805"/>
          </a:xfrm>
        </p:spPr>
        <p:txBody>
          <a:bodyPr/>
          <a:lstStyle/>
          <a:p>
            <a:r>
              <a:rPr lang="en-GB"/>
              <a:t>The centres are linked to the departments at Hanken and work in close contact with the business community.</a:t>
            </a:r>
          </a:p>
        </p:txBody>
      </p:sp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5779100A-E5B6-4CDC-BAAE-0733A83048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311271"/>
              </p:ext>
            </p:extLst>
          </p:nvPr>
        </p:nvGraphicFramePr>
        <p:xfrm>
          <a:off x="1030514" y="2253774"/>
          <a:ext cx="8128000" cy="348488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2230429">
                  <a:extLst>
                    <a:ext uri="{9D8B030D-6E8A-4147-A177-3AD203B41FA5}">
                      <a16:colId xmlns:a16="http://schemas.microsoft.com/office/drawing/2014/main" val="1966896092"/>
                    </a:ext>
                  </a:extLst>
                </a:gridCol>
                <a:gridCol w="5897571">
                  <a:extLst>
                    <a:ext uri="{9D8B030D-6E8A-4147-A177-3AD203B41FA5}">
                      <a16:colId xmlns:a16="http://schemas.microsoft.com/office/drawing/2014/main" val="11434830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noProof="0"/>
                        <a:t>CCR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noProof="0"/>
                        <a:t>Centre for Corporate Responsibility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3697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noProof="0"/>
                        <a:t>CERS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/>
                        <a:t>Centre for Relationship Marketing and Service Management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9490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noProof="0"/>
                        <a:t>EPCE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/>
                        <a:t>Erling-Persson Centre for Entrepreneurship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8634196"/>
                  </a:ext>
                </a:extLst>
              </a:tr>
              <a:tr h="431185">
                <a:tc>
                  <a:txBody>
                    <a:bodyPr/>
                    <a:lstStyle/>
                    <a:p>
                      <a:r>
                        <a:rPr lang="en-GB" sz="1400" b="1" noProof="0"/>
                        <a:t>GODESS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/>
                        <a:t>Gender, Organisation Diversity, Equality and Social Sustainability in Transnational Times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165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1400" b="1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Hanken Centre for Accounting, Finance and Governance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219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noProof="0" dirty="0"/>
                        <a:t>Helsinki GSE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Helsinki Graduate School of Economics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2015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noProof="0"/>
                        <a:t>HUMLOG Institute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/>
                        <a:t>The Humanitarian Logistics and Supply Chain Research Institute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4467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noProof="0" dirty="0"/>
                        <a:t>IPR University Centre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/>
                        <a:t>Centre for Intellectual Property Rights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376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noProof="0"/>
                        <a:t>WCEFIR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noProof="0" dirty="0"/>
                        <a:t>Wallenberg Centre for Financial Research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90401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6845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8809AC3-2BC5-43AA-922B-53F436639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Academic programmes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1DD0FAB-B968-4142-BD39-B186E59280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6762" y="1822248"/>
            <a:ext cx="4968875" cy="4060825"/>
          </a:xfrm>
        </p:spPr>
        <p:txBody>
          <a:bodyPr/>
          <a:lstStyle/>
          <a:p>
            <a:r>
              <a:rPr lang="en-GB" dirty="0"/>
              <a:t>Integrated Bachelor’s and Master’s degree programme (3+2 years)</a:t>
            </a:r>
          </a:p>
          <a:p>
            <a:pPr lvl="1">
              <a:spcBef>
                <a:spcPts val="0"/>
              </a:spcBef>
            </a:pPr>
            <a:r>
              <a:rPr lang="en-GB" sz="1400" dirty="0"/>
              <a:t>Swedish main language of tuition</a:t>
            </a:r>
          </a:p>
          <a:p>
            <a:pPr lvl="1">
              <a:spcBef>
                <a:spcPts val="0"/>
              </a:spcBef>
            </a:pPr>
            <a:r>
              <a:rPr lang="en-GB" sz="1400" dirty="0"/>
              <a:t>Enrolment approximately 300 new students/year</a:t>
            </a:r>
          </a:p>
          <a:p>
            <a:pPr lvl="1">
              <a:spcBef>
                <a:spcPts val="0"/>
              </a:spcBef>
            </a:pPr>
            <a:r>
              <a:rPr lang="en-GB" sz="1400" dirty="0"/>
              <a:t>Bachelor in Business programme in English will begin in 2024, 80 study spots.</a:t>
            </a:r>
          </a:p>
          <a:p>
            <a:r>
              <a:rPr lang="en-GB" dirty="0"/>
              <a:t>Master’s programme (2 years)</a:t>
            </a:r>
          </a:p>
          <a:p>
            <a:pPr lvl="1">
              <a:spcBef>
                <a:spcPts val="0"/>
              </a:spcBef>
            </a:pPr>
            <a:r>
              <a:rPr lang="en-GB" sz="1400" dirty="0"/>
              <a:t>Tuition in Swedish and English</a:t>
            </a:r>
          </a:p>
          <a:p>
            <a:pPr lvl="1">
              <a:spcBef>
                <a:spcPts val="0"/>
              </a:spcBef>
            </a:pPr>
            <a:r>
              <a:rPr lang="en-GB" sz="1400" dirty="0"/>
              <a:t>Enrolment approximately 140 students/year</a:t>
            </a:r>
          </a:p>
          <a:p>
            <a:r>
              <a:rPr lang="en-GB" dirty="0"/>
              <a:t>PhD programme (4 years)</a:t>
            </a:r>
          </a:p>
          <a:p>
            <a:pPr lvl="1">
              <a:spcBef>
                <a:spcPts val="0"/>
              </a:spcBef>
            </a:pPr>
            <a:r>
              <a:rPr lang="en-GB" sz="1400" dirty="0"/>
              <a:t>Tuition mainly in English</a:t>
            </a:r>
          </a:p>
          <a:p>
            <a:pPr lvl="1">
              <a:spcBef>
                <a:spcPts val="0"/>
              </a:spcBef>
            </a:pPr>
            <a:r>
              <a:rPr lang="en-GB" sz="1400" dirty="0"/>
              <a:t>Goal: 14 PhD degrees awarded per year</a:t>
            </a:r>
            <a:endParaRPr lang="en-GB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1DA2A90-6165-4A4C-B585-D65106173F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sv-FI"/>
          </a:p>
        </p:txBody>
      </p:sp>
      <p:pic>
        <p:nvPicPr>
          <p:cNvPr id="8" name="Picture Placeholder 13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26A7A8AD-1F95-4307-8708-C210131EF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7" r="20157"/>
          <a:stretch>
            <a:fillRect/>
          </a:stretch>
        </p:blipFill>
        <p:spPr>
          <a:xfrm>
            <a:off x="6059488" y="1"/>
            <a:ext cx="6132512" cy="685799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</p:pic>
      <p:pic>
        <p:nvPicPr>
          <p:cNvPr id="2" name="Picture Placeholder 13" descr="En grupp studenter diskuterar i ett klassrum som del av ett grupparbete.">
            <a:extLst>
              <a:ext uri="{FF2B5EF4-FFF2-40B4-BE49-F238E27FC236}">
                <a16:creationId xmlns:a16="http://schemas.microsoft.com/office/drawing/2014/main" id="{42223EA8-177E-7645-A463-4A6AE9E146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9" r="23371"/>
          <a:stretch/>
        </p:blipFill>
        <p:spPr>
          <a:xfrm>
            <a:off x="6059488" y="1"/>
            <a:ext cx="6132512" cy="6857999"/>
          </a:xfrm>
          <a:custGeom>
            <a:avLst/>
            <a:gdLst>
              <a:gd name="connsiteX0" fmla="*/ 0 w 6132512"/>
              <a:gd name="connsiteY0" fmla="*/ 0 h 6857999"/>
              <a:gd name="connsiteX1" fmla="*/ 6132512 w 6132512"/>
              <a:gd name="connsiteY1" fmla="*/ 0 h 6857999"/>
              <a:gd name="connsiteX2" fmla="*/ 6132512 w 6132512"/>
              <a:gd name="connsiteY2" fmla="*/ 6857999 h 6857999"/>
              <a:gd name="connsiteX3" fmla="*/ 748028 w 6132512"/>
              <a:gd name="connsiteY3" fmla="*/ 6857999 h 6857999"/>
              <a:gd name="connsiteX4" fmla="*/ 748028 w 6132512"/>
              <a:gd name="connsiteY4" fmla="*/ 5470113 h 6857999"/>
              <a:gd name="connsiteX5" fmla="*/ 0 w 6132512"/>
              <a:gd name="connsiteY5" fmla="*/ 5057364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32512" h="6857999">
                <a:moveTo>
                  <a:pt x="0" y="0"/>
                </a:moveTo>
                <a:lnTo>
                  <a:pt x="6132512" y="0"/>
                </a:lnTo>
                <a:lnTo>
                  <a:pt x="6132512" y="6857999"/>
                </a:lnTo>
                <a:lnTo>
                  <a:pt x="748028" y="6857999"/>
                </a:lnTo>
                <a:lnTo>
                  <a:pt x="748028" y="5470113"/>
                </a:lnTo>
                <a:lnTo>
                  <a:pt x="0" y="5057364"/>
                </a:lnTo>
                <a:close/>
              </a:path>
            </a:pathLst>
          </a:custGeom>
          <a:solidFill>
            <a:sysClr val="window" lastClr="FFFFFF">
              <a:lumMod val="95000"/>
            </a:sysClr>
          </a:solidFill>
        </p:spPr>
      </p:pic>
    </p:spTree>
    <p:extLst>
      <p:ext uri="{BB962C8B-B14F-4D97-AF65-F5344CB8AC3E}">
        <p14:creationId xmlns:p14="http://schemas.microsoft.com/office/powerpoint/2010/main" val="2290166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57992-EBAA-414A-B140-131945495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514" y="855308"/>
            <a:ext cx="6865711" cy="533803"/>
          </a:xfrm>
        </p:spPr>
        <p:txBody>
          <a:bodyPr/>
          <a:lstStyle/>
          <a:p>
            <a:r>
              <a:rPr lang="en-GB"/>
              <a:t>Subjects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60725A-CC6F-4DA3-9CF2-A05DC4B24AE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34392" y="1756681"/>
            <a:ext cx="4321053" cy="4060825"/>
          </a:xfrm>
        </p:spPr>
        <p:txBody>
          <a:bodyPr/>
          <a:lstStyle/>
          <a:p>
            <a:r>
              <a:rPr lang="en-GB" sz="2400" dirty="0"/>
              <a:t>Major subjects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Accounting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Commercial Law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Economics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Entrepreneurship, management and organisation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Finance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Management and organisation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Marketing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Supply chain management and social responsibility (master’s and PhD level only)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6FECA-AF58-4B39-B163-073D3B6DD2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904494" y="1756681"/>
            <a:ext cx="3370262" cy="4060825"/>
          </a:xfrm>
        </p:spPr>
        <p:txBody>
          <a:bodyPr/>
          <a:lstStyle/>
          <a:p>
            <a:r>
              <a:rPr lang="en-GB" sz="2400" dirty="0"/>
              <a:t>Other subjects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Information systems 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Statistics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r>
              <a:rPr lang="en-GB" sz="2400" dirty="0"/>
              <a:t>Languages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Swedish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Finnish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English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French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B8283D-E11F-4B94-B049-B350A3F8D700}"/>
              </a:ext>
            </a:extLst>
          </p:cNvPr>
          <p:cNvSpPr txBox="1"/>
          <p:nvPr/>
        </p:nvSpPr>
        <p:spPr>
          <a:xfrm>
            <a:off x="7460167" y="4304370"/>
            <a:ext cx="27208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/>
              <a:t>German 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/>
              <a:t>Russian </a:t>
            </a:r>
          </a:p>
          <a:p>
            <a:pPr marL="285750" indent="-28575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/>
              <a:t>Spanish</a:t>
            </a:r>
          </a:p>
        </p:txBody>
      </p:sp>
    </p:spTree>
    <p:extLst>
      <p:ext uri="{BB962C8B-B14F-4D97-AF65-F5344CB8AC3E}">
        <p14:creationId xmlns:p14="http://schemas.microsoft.com/office/powerpoint/2010/main" val="3149372760"/>
      </p:ext>
    </p:extLst>
  </p:cSld>
  <p:clrMapOvr>
    <a:masterClrMapping/>
  </p:clrMapOvr>
</p:sld>
</file>

<file path=ppt/theme/theme1.xml><?xml version="1.0" encoding="utf-8"?>
<a:theme xmlns:a="http://schemas.openxmlformats.org/drawingml/2006/main" name="Hanken">
  <a:themeElements>
    <a:clrScheme name="Hanken Colo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4F8195"/>
      </a:accent1>
      <a:accent2>
        <a:srgbClr val="E4855B"/>
      </a:accent2>
      <a:accent3>
        <a:srgbClr val="89944A"/>
      </a:accent3>
      <a:accent4>
        <a:srgbClr val="8EAFAF"/>
      </a:accent4>
      <a:accent5>
        <a:srgbClr val="EABAB0"/>
      </a:accent5>
      <a:accent6>
        <a:srgbClr val="ADBCBA"/>
      </a:accent6>
      <a:hlink>
        <a:srgbClr val="89944A"/>
      </a:hlink>
      <a:folHlink>
        <a:srgbClr val="4F8195"/>
      </a:folHlink>
    </a:clrScheme>
    <a:fontScheme name="Hanken Font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anken_200402 #3.potx" id="{02AE9C2E-119F-4CF7-89A8-97FB3C43242B}" vid="{C9219E65-CDFA-4F13-A1C1-4AC06F530A24}"/>
    </a:ext>
  </a:extLst>
</a:theme>
</file>

<file path=ppt/theme/theme2.xml><?xml version="1.0" encoding="utf-8"?>
<a:theme xmlns:a="http://schemas.openxmlformats.org/drawingml/2006/main" name="1_Hanken">
  <a:themeElements>
    <a:clrScheme name="Hanken Colo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4F8195"/>
      </a:accent1>
      <a:accent2>
        <a:srgbClr val="E4855B"/>
      </a:accent2>
      <a:accent3>
        <a:srgbClr val="89944A"/>
      </a:accent3>
      <a:accent4>
        <a:srgbClr val="8EAFAF"/>
      </a:accent4>
      <a:accent5>
        <a:srgbClr val="EABAB0"/>
      </a:accent5>
      <a:accent6>
        <a:srgbClr val="ADBCBA"/>
      </a:accent6>
      <a:hlink>
        <a:srgbClr val="89944A"/>
      </a:hlink>
      <a:folHlink>
        <a:srgbClr val="4F8195"/>
      </a:folHlink>
    </a:clrScheme>
    <a:fontScheme name="Hanken">
      <a:majorFont>
        <a:latin typeface="Futura PT Demi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anken_200402 #3.potx" id="{02AE9C2E-119F-4CF7-89A8-97FB3C43242B}" vid="{C9219E65-CDFA-4F13-A1C1-4AC06F530A24}"/>
    </a:ext>
  </a:extLst>
</a:theme>
</file>

<file path=ppt/theme/theme3.xml><?xml version="1.0" encoding="utf-8"?>
<a:theme xmlns:a="http://schemas.openxmlformats.org/drawingml/2006/main" name="Office Theme">
  <a:themeElements>
    <a:clrScheme name="Hanken Colo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4F8195"/>
      </a:accent1>
      <a:accent2>
        <a:srgbClr val="E4855B"/>
      </a:accent2>
      <a:accent3>
        <a:srgbClr val="89944A"/>
      </a:accent3>
      <a:accent4>
        <a:srgbClr val="8EAFAF"/>
      </a:accent4>
      <a:accent5>
        <a:srgbClr val="EABAB0"/>
      </a:accent5>
      <a:accent6>
        <a:srgbClr val="ADBCBA"/>
      </a:accent6>
      <a:hlink>
        <a:srgbClr val="89944A"/>
      </a:hlink>
      <a:folHlink>
        <a:srgbClr val="4F8195"/>
      </a:folHlink>
    </a:clrScheme>
    <a:fontScheme name="Hanken Font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Hanken Colo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4F8195"/>
      </a:accent1>
      <a:accent2>
        <a:srgbClr val="E4855B"/>
      </a:accent2>
      <a:accent3>
        <a:srgbClr val="89944A"/>
      </a:accent3>
      <a:accent4>
        <a:srgbClr val="8EAFAF"/>
      </a:accent4>
      <a:accent5>
        <a:srgbClr val="EABAB0"/>
      </a:accent5>
      <a:accent6>
        <a:srgbClr val="ADBCBA"/>
      </a:accent6>
      <a:hlink>
        <a:srgbClr val="89944A"/>
      </a:hlink>
      <a:folHlink>
        <a:srgbClr val="4F8195"/>
      </a:folHlink>
    </a:clrScheme>
    <a:fontScheme name="Hanken Font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F6B18A6F933A4CB6A425AC8ECCE842" ma:contentTypeVersion="13" ma:contentTypeDescription="Create a new document." ma:contentTypeScope="" ma:versionID="559ef55c5c29142dd91ebf7e3c812412">
  <xsd:schema xmlns:xsd="http://www.w3.org/2001/XMLSchema" xmlns:xs="http://www.w3.org/2001/XMLSchema" xmlns:p="http://schemas.microsoft.com/office/2006/metadata/properties" xmlns:ns3="4abb27d7-f020-4deb-a7aa-f902b2524c52" xmlns:ns4="51fa21f7-d521-43ce-ad77-efda624acb4a" targetNamespace="http://schemas.microsoft.com/office/2006/metadata/properties" ma:root="true" ma:fieldsID="9b6ccb83c306cef45c8fe4a0f5c97ef9" ns3:_="" ns4:_="">
    <xsd:import namespace="4abb27d7-f020-4deb-a7aa-f902b2524c52"/>
    <xsd:import namespace="51fa21f7-d521-43ce-ad77-efda624acb4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bb27d7-f020-4deb-a7aa-f902b2524c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fa21f7-d521-43ce-ad77-efda624acb4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BAC689D-248C-4582-8773-458B3100E4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bb27d7-f020-4deb-a7aa-f902b2524c52"/>
    <ds:schemaRef ds:uri="51fa21f7-d521-43ce-ad77-efda624acb4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FEEAA2F-2D66-46D0-9850-28568B3DF16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F95980A-9F8B-439A-B85E-46A94DA8C9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9788</TotalTime>
  <Words>967</Words>
  <Application>Microsoft Office PowerPoint</Application>
  <PresentationFormat>Widescreen</PresentationFormat>
  <Paragraphs>156</Paragraphs>
  <Slides>20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Narrow</vt:lpstr>
      <vt:lpstr>Futura PT Demi</vt:lpstr>
      <vt:lpstr>Georgia</vt:lpstr>
      <vt:lpstr>Hanken</vt:lpstr>
      <vt:lpstr>1_Hanken</vt:lpstr>
      <vt:lpstr>PowerPoint Presentation</vt:lpstr>
      <vt:lpstr>Hanken in a nutshell</vt:lpstr>
      <vt:lpstr>About Hanken</vt:lpstr>
      <vt:lpstr>Hanken today</vt:lpstr>
      <vt:lpstr>Strategic orientation</vt:lpstr>
      <vt:lpstr>Areas of strength</vt:lpstr>
      <vt:lpstr>Research and competence centres</vt:lpstr>
      <vt:lpstr>Academic programmes</vt:lpstr>
      <vt:lpstr>Subjects</vt:lpstr>
      <vt:lpstr>In the Master’s Programme we offer:</vt:lpstr>
      <vt:lpstr>Massive Open Online Course (MOOC)</vt:lpstr>
      <vt:lpstr>Student exchange</vt:lpstr>
      <vt:lpstr>Hanken’s partner universities</vt:lpstr>
      <vt:lpstr>Hanken &amp; SSE Executive Education</vt:lpstr>
      <vt:lpstr>Hanken Executive MBA Strategic leadership for impact</vt:lpstr>
      <vt:lpstr>Hanken Alumni</vt:lpstr>
      <vt:lpstr>Business incubators and data lab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Ohls</dc:creator>
  <cp:lastModifiedBy>Emilia Öfverström</cp:lastModifiedBy>
  <cp:revision>26</cp:revision>
  <dcterms:created xsi:type="dcterms:W3CDTF">2020-11-10T09:04:47Z</dcterms:created>
  <dcterms:modified xsi:type="dcterms:W3CDTF">2023-10-12T09:52:31Z</dcterms:modified>
</cp:coreProperties>
</file>