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</p:sldMasterIdLst>
  <p:notesMasterIdLst>
    <p:notesMasterId r:id="rId25"/>
  </p:notesMasterIdLst>
  <p:handoutMasterIdLst>
    <p:handoutMasterId r:id="rId26"/>
  </p:handoutMasterIdLst>
  <p:sldIdLst>
    <p:sldId id="289" r:id="rId5"/>
    <p:sldId id="263" r:id="rId6"/>
    <p:sldId id="290" r:id="rId7"/>
    <p:sldId id="291" r:id="rId8"/>
    <p:sldId id="283" r:id="rId9"/>
    <p:sldId id="292" r:id="rId10"/>
    <p:sldId id="293" r:id="rId11"/>
    <p:sldId id="294" r:id="rId12"/>
    <p:sldId id="295" r:id="rId13"/>
    <p:sldId id="296" r:id="rId14"/>
    <p:sldId id="306" r:id="rId15"/>
    <p:sldId id="297" r:id="rId16"/>
    <p:sldId id="305" r:id="rId17"/>
    <p:sldId id="307" r:id="rId18"/>
    <p:sldId id="310" r:id="rId19"/>
    <p:sldId id="299" r:id="rId20"/>
    <p:sldId id="309" r:id="rId21"/>
    <p:sldId id="300" r:id="rId22"/>
    <p:sldId id="303" r:id="rId23"/>
    <p:sldId id="302" r:id="rId24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ina Bjurlefors" initials="CB" lastIdx="1" clrIdx="0">
    <p:extLst>
      <p:ext uri="{19B8F6BF-5375-455C-9EA6-DF929625EA0E}">
        <p15:presenceInfo xmlns:p15="http://schemas.microsoft.com/office/powerpoint/2012/main" userId="S::carolina@rehngruppen.se::d3a9b529-2d61-408e-bfb3-93ab56c1a8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7" autoAdjust="0"/>
    <p:restoredTop sz="86385" autoAdjust="0"/>
  </p:normalViewPr>
  <p:slideViewPr>
    <p:cSldViewPr snapToGrid="0" showGuides="1">
      <p:cViewPr varScale="1">
        <p:scale>
          <a:sx n="57" d="100"/>
          <a:sy n="57" d="100"/>
        </p:scale>
        <p:origin x="268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24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317BD1-D68A-4984-AE67-5B9C0F3770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6FCE10-E27A-4D6E-AA7A-0D32BBFEDA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504ED92-49CB-490F-ADD0-AB3EF5129506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FFC2A7-C04D-4C2F-837B-1CFC376A65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7DF75-5E51-4BC7-8CDC-66F33EBA3C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C3E3857-ADD6-42FF-A5B9-78A1A4ED65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531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D3735D9-C622-4B5D-97D0-D3B8DD4D43DF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CA3599A-B860-4459-8435-0DA526491C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88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277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17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203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2053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83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3BEA1E7-3B13-4BC3-93CF-C5FF847712BF}"/>
              </a:ext>
            </a:extLst>
          </p:cNvPr>
          <p:cNvSpPr/>
          <p:nvPr userDrawn="1"/>
        </p:nvSpPr>
        <p:spPr bwMode="white">
          <a:xfrm>
            <a:off x="0" y="5892800"/>
            <a:ext cx="1219200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90E0151-B0E4-4F0B-82B3-6A0FF06044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58" y="1578559"/>
            <a:ext cx="3084885" cy="3146058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AD07178-7747-4123-AADA-93A49BF34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E7CA72E8-A1C2-4E43-BC97-AE44E4A76D60}" type="datetime1">
              <a:rPr lang="en-GB" smtClean="0"/>
              <a:t>12/10/2023</a:t>
            </a:fld>
            <a:endParaRPr lang="en-GB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A8A7CE6-304C-4521-9391-DE9E5510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569" y="-283554"/>
            <a:ext cx="1614197" cy="144104"/>
          </a:xfrm>
          <a:prstGeom prst="rect">
            <a:avLst/>
          </a:prstGeom>
        </p:spPr>
        <p:txBody>
          <a:bodyPr/>
          <a:lstStyle/>
          <a:p>
            <a:r>
              <a:rPr lang="en-GB"/>
              <a:t>Hanken School of Economics</a:t>
            </a:r>
            <a:endParaRPr lang="en-GB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A7E9103-37DE-494C-A46F-497D32E4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5354" y="-283554"/>
            <a:ext cx="867133" cy="144104"/>
          </a:xfrm>
          <a:prstGeom prst="rect">
            <a:avLst/>
          </a:prstGeom>
        </p:spPr>
        <p:txBody>
          <a:bodyPr/>
          <a:lstStyle/>
          <a:p>
            <a:fld id="{20F5467F-CA83-4951-87CD-A29B7285744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D0C8A5B-7A6E-5F46-990F-D090E02031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3" y="6206630"/>
            <a:ext cx="1150221" cy="3906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CCDCBA-F9BD-B54E-90D0-A64A1C4F64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25" y="6258993"/>
            <a:ext cx="1150220" cy="338301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254D192F-E827-4E0B-AA7A-07672563A53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8" y="5988813"/>
            <a:ext cx="1025974" cy="74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DE13368-09FB-40EF-BBEB-229D687F8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6905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639E7EDF-F72F-4364-A321-09BB3EA71B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0514" y="2105025"/>
            <a:ext cx="4705123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AAEBC2-AD7F-4479-BE70-6825BE1F78AC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D10314D7-3688-4361-A978-6197E6A29514}" type="datetime1">
              <a:rPr lang="en-GB" smtClean="0"/>
              <a:t>12/10/2023</a:t>
            </a:fld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5E852A-1E9D-487A-8B07-89024B0EFF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59488" y="0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pic>
        <p:nvPicPr>
          <p:cNvPr id="4" name="Picture 3" descr="A picture containing building, honeycomb&#10;&#10;Description automatically generated">
            <a:extLst>
              <a:ext uri="{FF2B5EF4-FFF2-40B4-BE49-F238E27FC236}">
                <a16:creationId xmlns:a16="http://schemas.microsoft.com/office/drawing/2014/main" id="{A10B3478-8931-4F11-A58B-7128CDB90B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8" r="-1"/>
          <a:stretch/>
        </p:blipFill>
        <p:spPr>
          <a:xfrm>
            <a:off x="-1" y="105608"/>
            <a:ext cx="1005921" cy="16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5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and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B6E7A1-BF71-4F46-B0EE-688B07BC1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6905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D3535FB-8DBC-440E-9774-BB4B67BF53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0514" y="2105025"/>
            <a:ext cx="4705123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C7CE8D5-22A5-43C9-BB78-FA915448CF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59488" y="0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52ECE7-BDD9-469D-AB39-EA2CCD689DE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3D18530-1104-424F-AA71-75DE061B192B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0" name="Picture 3" descr="A picture containing building, honeycomb&#10;&#10;Description automatically generated">
            <a:extLst>
              <a:ext uri="{FF2B5EF4-FFF2-40B4-BE49-F238E27FC236}">
                <a16:creationId xmlns:a16="http://schemas.microsoft.com/office/drawing/2014/main" id="{7EB36EAC-2555-4059-B80A-37628D640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8" r="-1"/>
          <a:stretch/>
        </p:blipFill>
        <p:spPr>
          <a:xfrm>
            <a:off x="-1" y="105608"/>
            <a:ext cx="1005921" cy="16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9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and multi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186B041-E0E9-42F2-95E1-10436D2A8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6905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D3535FB-8DBC-440E-9774-BB4B67BF53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0514" y="2105025"/>
            <a:ext cx="4705123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C03CB-4DB7-4DC5-87E7-782EE73DE83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59488" y="0"/>
            <a:ext cx="6132513" cy="685799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2C327-2451-4173-AAEB-CB95A732D02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4BD301F-131D-4B14-850B-C24C2FF87FDB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0" name="Picture 3" descr="A picture containing building, honeycomb&#10;&#10;Description automatically generated">
            <a:extLst>
              <a:ext uri="{FF2B5EF4-FFF2-40B4-BE49-F238E27FC236}">
                <a16:creationId xmlns:a16="http://schemas.microsoft.com/office/drawing/2014/main" id="{C4992289-0594-4FE9-884E-80417D3269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8" r="-1"/>
          <a:stretch/>
        </p:blipFill>
        <p:spPr>
          <a:xfrm>
            <a:off x="-1" y="105608"/>
            <a:ext cx="1005921" cy="16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99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08CF4742-2DB4-4D2F-BF83-68F45E309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4" b="947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D5E9C91-C263-4367-86AB-31C173CB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E89E7AA3-9B2C-4A83-A045-E70A6162716D}" type="datetime1">
              <a:rPr lang="en-GB" smtClean="0"/>
              <a:t>12/10/2023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3918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ken 2030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473FF7C-AC0D-4224-A5DC-C33EFAD1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68448118-73F3-45C9-8492-342029AB60CB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DFF99AE-370B-4DE5-AD64-674E43F91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1"/>
            <a:ext cx="12192000" cy="685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3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BC9619-529A-4AA4-B463-1EEE2BBDC4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540000"/>
          <a:lstStyle>
            <a:lvl1pPr marL="0" indent="0">
              <a:buNone/>
              <a:defRPr/>
            </a:lvl1pPr>
          </a:lstStyle>
          <a:p>
            <a:r>
              <a:rPr lang="en-GB" dirty="0"/>
              <a:t>Click here and insert picture from Ribbon Insert and </a:t>
            </a:r>
            <a:r>
              <a:rPr lang="en-GB"/>
              <a:t>button Pictures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589843-B4CC-4943-BF88-4FE0FF826C3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9728" y="1614792"/>
            <a:ext cx="2869660" cy="4931925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978298-DB7D-460B-A0BB-BBEC599A845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BCDAE3-EE16-43F6-AB44-40B0F6D05EE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CD53C79B-5EBB-44F0-B7C8-110120E6499C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8E29EB19-3524-4F89-A71E-F1CE4263AB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6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BC9619-529A-4AA4-B463-1EEE2BBDC4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540000"/>
          <a:lstStyle>
            <a:lvl1pPr marL="0" indent="0">
              <a:buNone/>
              <a:defRPr/>
            </a:lvl1pPr>
          </a:lstStyle>
          <a:p>
            <a:r>
              <a:rPr lang="en-GB" dirty="0"/>
              <a:t>Click here and insert picture from Ribbon Insert and </a:t>
            </a:r>
            <a:r>
              <a:rPr lang="en-GB"/>
              <a:t>button Pictures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36F431-276D-4B5A-BC9C-BB4AC374F0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26646" y="0"/>
            <a:ext cx="2165353" cy="442722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3D6966-6030-47B5-96DF-EE773997E9B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216A1881-3018-4817-AAB1-E931E542E3D9}" type="datetime1">
              <a:rPr lang="en-GB" smtClean="0"/>
              <a:t>12/10/2023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978298-DB7D-460B-A0BB-BBEC599A845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2810739B-BC2D-4D5E-9F10-709F39DA1D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73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nk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byggnad, kupol, bord&#10;&#10;Automatiskt genererad beskrivning">
            <a:extLst>
              <a:ext uri="{FF2B5EF4-FFF2-40B4-BE49-F238E27FC236}">
                <a16:creationId xmlns:a16="http://schemas.microsoft.com/office/drawing/2014/main" id="{88859D97-3B14-4FEE-A5C2-A2AD6CA818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3859554"/>
            <a:ext cx="2324100" cy="30435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E1B025-29BE-4119-9343-E57081168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FF8F00-3F7E-4D56-86A5-579631DD7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4B2BF-FC0D-4768-A371-22D04C28F821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D56350FD-4B55-4F95-A900-D1D8915536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59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byggnad, vaxkaka, fönster&#10;&#10;Automatiskt genererad beskrivning">
            <a:extLst>
              <a:ext uri="{FF2B5EF4-FFF2-40B4-BE49-F238E27FC236}">
                <a16:creationId xmlns:a16="http://schemas.microsoft.com/office/drawing/2014/main" id="{368D4227-4F6B-4C0D-8FC8-4E1D85BDB7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825" y="199555"/>
            <a:ext cx="3606385" cy="59245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6302BB-F292-4366-A34D-D39E508D7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6EFE1F-7E80-4E11-9BC1-3CAB4C7A8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CE19-E43B-43A3-90D0-03B263EA9400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AE986A63-6AC0-4838-B9B2-9C897AF25C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27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lu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vaxkaka&#10;&#10;Automatiskt genererad beskrivning">
            <a:extLst>
              <a:ext uri="{FF2B5EF4-FFF2-40B4-BE49-F238E27FC236}">
                <a16:creationId xmlns:a16="http://schemas.microsoft.com/office/drawing/2014/main" id="{9FFAD8EE-EF61-4E0C-B4CF-77DABA8541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8"/>
          <a:stretch/>
        </p:blipFill>
        <p:spPr>
          <a:xfrm>
            <a:off x="9324972" y="1824415"/>
            <a:ext cx="2867027" cy="50335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E9CA18-CBE3-4914-BCF6-1CC1EB85B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98B619-9DB8-4589-803B-9543F3BE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B9892A-4B7D-4936-87C6-2307F9411B3B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7989F16E-FC20-40D8-98D9-832104F85C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14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FD4103-4018-40DF-B16C-A5416B0415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here and insert picture from Ribbon Insert and </a:t>
            </a:r>
            <a:r>
              <a:rPr lang="en-GB"/>
              <a:t>button Pictures</a:t>
            </a:r>
            <a:endParaRPr lang="en-GB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1A10F7D-A3FD-479F-8768-FF14994E4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802743" y="1135743"/>
            <a:ext cx="4586513" cy="4586513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69DCAC0-3D41-4882-957A-4FC81EC3CB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E7A97FBE-752A-42DD-8807-57B6EDC7843C}" type="datetime1">
              <a:rPr lang="en-GB" smtClean="0"/>
              <a:t>12/10/2023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8929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picture and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5EAD16C-033F-4601-BD86-C04CE5B7C8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here and insert picture from Ribbon Insert and </a:t>
            </a:r>
            <a:r>
              <a:rPr lang="en-GB"/>
              <a:t>button Pictures</a:t>
            </a:r>
            <a:endParaRPr lang="en-GB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1281538-723C-4763-A98A-AF28DAC1FA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802743" y="1135743"/>
            <a:ext cx="4586513" cy="458651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B4ACEF5-534C-4C95-84D8-1E4F0FDBAFD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E931FBE4-A677-4525-9A28-36F04E6B5F42}" type="datetime1">
              <a:rPr lang="en-GB" smtClean="0"/>
              <a:t>12/10/2023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3841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5A6B9BD-AACB-4145-87E1-A72DBE9882C2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019174" y="3035300"/>
            <a:ext cx="6877052" cy="809739"/>
          </a:xfrm>
        </p:spPr>
        <p:txBody>
          <a:bodyPr anchor="b"/>
          <a:lstStyle>
            <a:lvl1pPr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4B2642-75BE-4F32-B5D8-5B10E8C0DB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1019175" y="3975431"/>
            <a:ext cx="6877052" cy="668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9A863C-1744-48E0-B479-CD45A71AF290}"/>
              </a:ext>
            </a:extLst>
          </p:cNvPr>
          <p:cNvSpPr/>
          <p:nvPr userDrawn="1"/>
        </p:nvSpPr>
        <p:spPr bwMode="white">
          <a:xfrm>
            <a:off x="0" y="5892800"/>
            <a:ext cx="1219200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F827BA3-AD49-4E6E-9378-E6DB543E2D7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832B7807-5395-4F90-AFC6-3808A7CDB353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9962AA2-D2C6-1A47-B7FD-76FE0B62E7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3" y="6206630"/>
            <a:ext cx="1150221" cy="3906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6BB290-0AEA-D345-A237-C7076ACDA5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25" y="6258993"/>
            <a:ext cx="1150220" cy="3383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A28B63B-D8A6-48C5-A737-D39C3477746C}"/>
              </a:ext>
            </a:extLst>
          </p:cNvPr>
          <p:cNvGrpSpPr/>
          <p:nvPr userDrawn="1"/>
        </p:nvGrpSpPr>
        <p:grpSpPr bwMode="gray">
          <a:xfrm>
            <a:off x="10566400" y="275771"/>
            <a:ext cx="1625600" cy="1611086"/>
            <a:chOff x="10566400" y="275771"/>
            <a:chExt cx="1625600" cy="16110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E9E014-9DE4-480A-82D6-64BF37D8884F}"/>
                </a:ext>
              </a:extLst>
            </p:cNvPr>
            <p:cNvSpPr/>
            <p:nvPr userDrawn="1"/>
          </p:nvSpPr>
          <p:spPr bwMode="gray">
            <a:xfrm>
              <a:off x="10566400" y="275771"/>
              <a:ext cx="1625600" cy="16110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2852F79C-E0E0-4765-8D2E-D82E4D321F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810067" y="565150"/>
              <a:ext cx="1138266" cy="1160838"/>
            </a:xfrm>
            <a:prstGeom prst="rect">
              <a:avLst/>
            </a:prstGeom>
          </p:spPr>
        </p:pic>
      </p:grp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03ECF8A-F600-4A6B-B793-A7F57635F0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8" y="5988813"/>
            <a:ext cx="1025974" cy="74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6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C5005BF-F5AE-43DE-A52A-DA6184D7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4" y="3035300"/>
            <a:ext cx="6877052" cy="809739"/>
          </a:xfrm>
        </p:spPr>
        <p:txBody>
          <a:bodyPr anchor="b"/>
          <a:lstStyle>
            <a:lvl1pPr>
              <a:defRPr sz="5400" i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6DF75A6-F098-4DEC-A7C0-5ADC3E1269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9175" y="3975431"/>
            <a:ext cx="6877052" cy="668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9A863C-1744-48E0-B479-CD45A71AF290}"/>
              </a:ext>
            </a:extLst>
          </p:cNvPr>
          <p:cNvSpPr/>
          <p:nvPr userDrawn="1"/>
        </p:nvSpPr>
        <p:spPr bwMode="white">
          <a:xfrm>
            <a:off x="0" y="5892800"/>
            <a:ext cx="1219200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2C9B46-4260-4A53-B720-67F09C10A9EC}"/>
              </a:ext>
            </a:extLst>
          </p:cNvPr>
          <p:cNvGrpSpPr/>
          <p:nvPr userDrawn="1"/>
        </p:nvGrpSpPr>
        <p:grpSpPr bwMode="gray">
          <a:xfrm>
            <a:off x="10566400" y="275771"/>
            <a:ext cx="1625600" cy="1611086"/>
            <a:chOff x="10566400" y="275771"/>
            <a:chExt cx="1625600" cy="16110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716F14-F3AA-4940-80FF-4A3AFB010DF5}"/>
                </a:ext>
              </a:extLst>
            </p:cNvPr>
            <p:cNvSpPr/>
            <p:nvPr userDrawn="1"/>
          </p:nvSpPr>
          <p:spPr bwMode="gray">
            <a:xfrm>
              <a:off x="10566400" y="275771"/>
              <a:ext cx="1625600" cy="16110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BFB9BE09-CA3A-42F0-AF35-62F4516101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810067" y="565150"/>
              <a:ext cx="1138266" cy="1160838"/>
            </a:xfrm>
            <a:prstGeom prst="rect">
              <a:avLst/>
            </a:prstGeom>
          </p:spPr>
        </p:pic>
      </p:grp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A4AA24B-19FD-416D-933A-C5C84D83115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F556D7B5-89B1-4D8F-8A6A-4E3A05D49924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F2C91DEF-B61D-2D46-9B80-DC22EF28D1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3" y="6206630"/>
            <a:ext cx="1150221" cy="3906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ECE9DF-B2D0-1742-A39D-9510994A7B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25" y="6258993"/>
            <a:ext cx="1150220" cy="338301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772B7D6-B613-49BB-BDDB-3A8E9FC018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6" y="5979719"/>
            <a:ext cx="1034877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7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9CAB088C-0A3C-48A0-ABD1-F703C408E692}"/>
              </a:ext>
            </a:extLst>
          </p:cNvPr>
          <p:cNvSpPr/>
          <p:nvPr userDrawn="1"/>
        </p:nvSpPr>
        <p:spPr>
          <a:xfrm>
            <a:off x="9240820" y="2266401"/>
            <a:ext cx="2946024" cy="45404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C29DE-0077-499A-A476-60E3E85BC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016852"/>
            <a:ext cx="6865711" cy="533803"/>
          </a:xfrm>
        </p:spPr>
        <p:txBody>
          <a:bodyPr/>
          <a:lstStyle/>
          <a:p>
            <a:r>
              <a:rPr lang="en-GB" dirty="0"/>
              <a:t>Click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757C54-315E-4027-8259-28136E4053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3" y="2105025"/>
            <a:ext cx="3370262" cy="406082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spcBef>
                <a:spcPts val="0"/>
              </a:spcBef>
              <a:buNone/>
              <a:defRPr sz="1400"/>
            </a:lvl2pPr>
            <a:lvl3pPr marL="914400" indent="0">
              <a:spcBef>
                <a:spcPts val="0"/>
              </a:spcBef>
              <a:buNone/>
              <a:defRPr sz="1400"/>
            </a:lvl3pPr>
            <a:lvl4pPr marL="1371600" indent="0">
              <a:spcBef>
                <a:spcPts val="0"/>
              </a:spcBef>
              <a:buNone/>
              <a:defRPr sz="1400"/>
            </a:lvl4pPr>
            <a:lvl5pPr marL="182880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6F3EDF26-F6A9-40DF-A210-F9ED10D702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11449" y="2105025"/>
            <a:ext cx="3370262" cy="406082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spcBef>
                <a:spcPts val="0"/>
              </a:spcBef>
              <a:buNone/>
              <a:defRPr sz="1400"/>
            </a:lvl2pPr>
            <a:lvl3pPr marL="914400" indent="0">
              <a:spcBef>
                <a:spcPts val="0"/>
              </a:spcBef>
              <a:buNone/>
              <a:defRPr sz="1400"/>
            </a:lvl3pPr>
            <a:lvl4pPr marL="1371600" indent="0">
              <a:spcBef>
                <a:spcPts val="0"/>
              </a:spcBef>
              <a:buNone/>
              <a:defRPr sz="1400"/>
            </a:lvl4pPr>
            <a:lvl5pPr marL="182880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76B613C-7739-4989-8CE4-FA368499081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BFADE8D-D3F8-4B52-AC82-64938DFC17AE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0" name="Picture 9" descr="A drawing of a face&#10;&#10;Description automatically generated">
            <a:extLst>
              <a:ext uri="{FF2B5EF4-FFF2-40B4-BE49-F238E27FC236}">
                <a16:creationId xmlns:a16="http://schemas.microsoft.com/office/drawing/2014/main" id="{EF704D17-2288-4EA3-B732-807545E25B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79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16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50D88DBF-4CE3-441C-872E-BB2428E54F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2105025"/>
            <a:ext cx="7129463" cy="4060825"/>
          </a:xfrm>
        </p:spPr>
        <p:txBody>
          <a:bodyPr/>
          <a:lstStyle/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F963B4D-BBB2-4A74-A6C6-75BE45B43966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CD287BF6-37BF-4F29-9C04-3349194958ED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EAFE2D-0A9E-4467-932B-5A3D8151E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1" t="9189"/>
          <a:stretch/>
        </p:blipFill>
        <p:spPr>
          <a:xfrm>
            <a:off x="0" y="-1"/>
            <a:ext cx="988110" cy="1452943"/>
          </a:xfrm>
          <a:prstGeom prst="rect">
            <a:avLst/>
          </a:prstGeom>
        </p:spPr>
      </p:pic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376CA5F3-BA0E-42BE-8682-F6E350F9B1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FF09B2-0082-4F06-9C62-4CC12F84A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721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ACC26-52C1-4E0F-B3C6-F0D098522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1"/>
            <a:ext cx="4705124" cy="33534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4C668CFD-AD7C-48A7-81AA-CA952ACB35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1814080"/>
            <a:ext cx="4968875" cy="3821950"/>
          </a:xfrm>
        </p:spPr>
        <p:txBody>
          <a:bodyPr/>
          <a:lstStyle>
            <a:lvl1pPr>
              <a:buClr>
                <a:schemeClr val="tx1"/>
              </a:buClr>
              <a:defRPr sz="1600"/>
            </a:lvl1pPr>
            <a:lvl2pPr>
              <a:buClr>
                <a:schemeClr val="tx1"/>
              </a:buClr>
              <a:defRPr sz="1200"/>
            </a:lvl2pPr>
            <a:lvl3pPr>
              <a:buClr>
                <a:schemeClr val="tx1"/>
              </a:buCl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40BAC3B-2464-4E01-8B87-5FCA5455874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59488" y="0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001B687-5803-4BEF-A1FD-CEE86AAFF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1" t="9189"/>
          <a:stretch/>
        </p:blipFill>
        <p:spPr>
          <a:xfrm>
            <a:off x="0" y="-1"/>
            <a:ext cx="988110" cy="145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22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47B220-2FD6-44EB-9F15-E376F2C5E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16"/>
          <a:stretch/>
        </p:blipFill>
        <p:spPr>
          <a:xfrm>
            <a:off x="9934117" y="2462229"/>
            <a:ext cx="2257883" cy="4574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93570C-1A30-4F70-9F9D-56D0FEC73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0E664749-C126-4C8D-9FCB-6CBFDCDAB6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0514" y="2105025"/>
            <a:ext cx="4705123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9B3D5B27-91F7-4082-9C71-6052FBB4F6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47469" y="2105025"/>
            <a:ext cx="4968875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CB96165-28DF-4E8A-889C-4A729EF0E43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FF40E92-22FB-47D2-AC17-10EE27F2CB15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2" name="Picture 11" descr="A drawing of a face&#10;&#10;Description automatically generated">
            <a:extLst>
              <a:ext uri="{FF2B5EF4-FFF2-40B4-BE49-F238E27FC236}">
                <a16:creationId xmlns:a16="http://schemas.microsoft.com/office/drawing/2014/main" id="{41D036FF-6E98-4306-BAE1-E8D5A1930C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26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25EE51-B9E4-4CE9-B81B-C3EBAEFD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4" y="1007708"/>
            <a:ext cx="6865711" cy="5338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590DA-E662-4AC9-9802-1C01A2B6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3772" y="2115004"/>
            <a:ext cx="7112453" cy="40508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49B9F-C60B-41BB-9FD2-7E837549D9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0515" y="6356351"/>
            <a:ext cx="867133" cy="1441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650">
                <a:solidFill>
                  <a:schemeClr val="tx1"/>
                </a:solidFill>
              </a:defRPr>
            </a:lvl1pPr>
          </a:lstStyle>
          <a:p>
            <a:fld id="{FE0B14B7-A18F-4175-B59E-221D771DC1D2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0DF35AB5-E702-403D-A4B0-0448852E26E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40" y="6190717"/>
            <a:ext cx="875261" cy="297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E95C27-7652-4271-AB89-4BD11A30FC0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41" y="6234909"/>
            <a:ext cx="875263" cy="257431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7656E1B-13E7-4DA6-B442-2F06CF620C8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4" y="6029019"/>
            <a:ext cx="780716" cy="56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1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81" r:id="rId3"/>
    <p:sldLayoutId id="2147483679" r:id="rId4"/>
    <p:sldLayoutId id="2147483684" r:id="rId5"/>
    <p:sldLayoutId id="2147483666" r:id="rId6"/>
    <p:sldLayoutId id="2147483667" r:id="rId7"/>
    <p:sldLayoutId id="2147483668" r:id="rId8"/>
    <p:sldLayoutId id="2147483673" r:id="rId9"/>
    <p:sldLayoutId id="2147483672" r:id="rId10"/>
    <p:sldLayoutId id="2147483670" r:id="rId11"/>
    <p:sldLayoutId id="2147483682" r:id="rId12"/>
    <p:sldLayoutId id="2147483683" r:id="rId13"/>
    <p:sldLayoutId id="2147483688" r:id="rId14"/>
    <p:sldLayoutId id="2147483685" r:id="rId15"/>
    <p:sldLayoutId id="2147483686" r:id="rId16"/>
    <p:sldLayoutId id="2147483691" r:id="rId17"/>
    <p:sldLayoutId id="2147483692" r:id="rId18"/>
    <p:sldLayoutId id="2147483690" r:id="rId1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3200" i="1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80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3204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3492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26">
          <p15:clr>
            <a:srgbClr val="F26B43"/>
          </p15:clr>
        </p15:guide>
        <p15:guide id="2" pos="642">
          <p15:clr>
            <a:srgbClr val="F26B43"/>
          </p15:clr>
        </p15:guide>
        <p15:guide id="3" pos="7355">
          <p15:clr>
            <a:srgbClr val="F26B43"/>
          </p15:clr>
        </p15:guide>
        <p15:guide id="4" orient="horz" pos="3884">
          <p15:clr>
            <a:srgbClr val="F26B43"/>
          </p15:clr>
        </p15:guide>
        <p15:guide id="6" orient="horz" pos="3997">
          <p15:clr>
            <a:srgbClr val="F26B43"/>
          </p15:clr>
        </p15:guide>
        <p15:guide id="7" pos="3817">
          <p15:clr>
            <a:srgbClr val="F26B43"/>
          </p15:clr>
        </p15:guide>
        <p15:guide id="8" pos="2615">
          <p15:clr>
            <a:srgbClr val="F26B43"/>
          </p15:clr>
        </p15:guide>
        <p15:guide id="9" orient="horz" pos="1139">
          <p15:clr>
            <a:srgbClr val="F26B43"/>
          </p15:clr>
        </p15:guide>
        <p15:guide id="10" pos="4974">
          <p15:clr>
            <a:srgbClr val="F26B43"/>
          </p15:clr>
        </p15:guide>
        <p15:guide id="11" pos="3613">
          <p15:clr>
            <a:srgbClr val="F26B43"/>
          </p15:clr>
        </p15:guide>
        <p15:guide id="12" pos="483">
          <p15:clr>
            <a:srgbClr val="F26B43"/>
          </p15:clr>
        </p15:guide>
        <p15:guide id="13" pos="69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anken.fi/masters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teachinglab@hanken.fi" TargetMode="External"/><Relationship Id="rId2" Type="http://schemas.openxmlformats.org/officeDocument/2006/relationships/hyperlink" Target="https://www.futurelearn.com/partners/hanken-school-of-economics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408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A2B8C-732F-4E20-B9B2-8B3D68885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>
                <a:latin typeface="+mn-lt"/>
              </a:rPr>
              <a:t>Inom magisterutbildningen på engelska erbjuder vi: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15EEC-066E-44C6-B5A3-4F3748F1F8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3" y="2525649"/>
            <a:ext cx="3370262" cy="4060825"/>
          </a:xfrm>
        </p:spPr>
        <p:txBody>
          <a:bodyPr/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Accounting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Economics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Finance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Governance and Commercial Law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Humanitarian Logistics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International Strategy and Sustainability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Marketing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Marketing and Management (Vasa)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Intellectual Property Law</a:t>
            </a:r>
          </a:p>
          <a:p>
            <a:endParaRPr lang="en-GB" sz="1800" dirty="0"/>
          </a:p>
          <a:p>
            <a:endParaRPr lang="en-GB" sz="1800" dirty="0"/>
          </a:p>
          <a:p>
            <a:endParaRPr lang="sv-FI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lvl="1"/>
            <a:endParaRPr lang="en-GB" sz="1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ECA1E-47BD-4FE8-9002-A656673317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11449" y="2525649"/>
            <a:ext cx="3370262" cy="4060825"/>
          </a:xfrm>
        </p:spPr>
        <p:txBody>
          <a:bodyPr/>
          <a:lstStyle/>
          <a:p>
            <a:r>
              <a:rPr lang="en-GB" sz="1600" dirty="0" err="1"/>
              <a:t>Närmare</a:t>
            </a:r>
            <a:r>
              <a:rPr lang="en-GB" sz="1600" dirty="0"/>
              <a:t> information: </a:t>
            </a:r>
            <a:r>
              <a:rPr lang="en-GB" sz="1600" dirty="0">
                <a:hlinkClick r:id="rId2"/>
              </a:rPr>
              <a:t>www.hanken.fi/masters</a:t>
            </a:r>
            <a:endParaRPr lang="en-GB" sz="1600" dirty="0"/>
          </a:p>
          <a:p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2716261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932A7-0863-4501-8581-C3D706FE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Massive Open Online Course (MOOC)</a:t>
            </a:r>
            <a:endParaRPr lang="sv-FI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EBF7F-5099-4785-A86B-CF52C975B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2105025"/>
            <a:ext cx="5824537" cy="4060825"/>
          </a:xfrm>
        </p:spPr>
        <p:txBody>
          <a:bodyPr/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FI" dirty="0"/>
              <a:t>Hanken erbjuder globalt tillgängliga kurser som är gratis och öppna för alla. Hankens kursutbud innefattar </a:t>
            </a:r>
            <a:r>
              <a:rPr lang="sv-FI" dirty="0" err="1"/>
              <a:t>MOOC:ar</a:t>
            </a:r>
            <a:r>
              <a:rPr lang="sv-FI" dirty="0"/>
              <a:t> i ämnen som tjänsteforskning, logistik och hållbar utveckling.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FI" dirty="0"/>
              <a:t>Hanken erbjuder </a:t>
            </a:r>
            <a:r>
              <a:rPr lang="sv-FI" dirty="0" err="1"/>
              <a:t>MOOC:ar</a:t>
            </a:r>
            <a:r>
              <a:rPr lang="sv-FI" dirty="0"/>
              <a:t> via plattformen </a:t>
            </a:r>
            <a:r>
              <a:rPr lang="sv-FI" dirty="0" err="1">
                <a:hlinkClick r:id="rId2"/>
              </a:rPr>
              <a:t>FutureLearn</a:t>
            </a:r>
            <a:r>
              <a:rPr lang="sv-FI" dirty="0"/>
              <a:t>. Kursdeltagarna får ta del av korta föreläsningar, artiklar, diskussioner och tester på distans. Allt kursmaterial är anpassat för användning på både mobila enheter och datorer.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FI" dirty="0"/>
              <a:t>För frågor om Hankens </a:t>
            </a:r>
            <a:r>
              <a:rPr lang="sv-FI" dirty="0" err="1"/>
              <a:t>MOOC:ar</a:t>
            </a:r>
            <a:r>
              <a:rPr lang="sv-FI" dirty="0"/>
              <a:t>, kontakta </a:t>
            </a:r>
            <a:r>
              <a:rPr lang="sv-FI" dirty="0" err="1"/>
              <a:t>Teaching</a:t>
            </a:r>
            <a:r>
              <a:rPr lang="sv-FI" dirty="0"/>
              <a:t> Lab: </a:t>
            </a:r>
            <a:r>
              <a:rPr lang="sv-FI" dirty="0">
                <a:hlinkClick r:id="rId3"/>
              </a:rPr>
              <a:t>teachinglab@hanken.fi</a:t>
            </a:r>
            <a:endParaRPr lang="sv-FI" dirty="0"/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endParaRPr lang="sv-FI" dirty="0"/>
          </a:p>
          <a:p>
            <a:pPr>
              <a:buClrTx/>
            </a:pP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848934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6224-1F8F-41E5-9E1F-1E11F72DF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>
                <a:latin typeface="+mn-lt"/>
              </a:rPr>
              <a:t>Studentutbyte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81727-5014-4E78-8EF6-54DD58F08D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En termin utomlands (utbytesstudier eller praktik) ingår som en obligatorisk del av kandidatexamen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Hanken skickar ut ca 260 utbytesstudenter och tar emot ca 220 inkommande utbytesstudenter per år.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Alla inkommande utbytesstudenter tas emot av Hankens engagerade tutorer som ger hjälp och stöd och ordnar socialt program under hela terminen</a:t>
            </a:r>
          </a:p>
          <a:p>
            <a:endParaRPr lang="sv-FI" dirty="0"/>
          </a:p>
        </p:txBody>
      </p:sp>
      <p:sp>
        <p:nvSpPr>
          <p:cNvPr id="6" name="Picture Placeholder 5" descr="En grupp studerande i slalomutrustning poserar triumferande för ett foto i ett snöigt skogslandskap i solnedgången. ">
            <a:extLst>
              <a:ext uri="{FF2B5EF4-FFF2-40B4-BE49-F238E27FC236}">
                <a16:creationId xmlns:a16="http://schemas.microsoft.com/office/drawing/2014/main" id="{90FCAD00-21E2-BDA3-9688-72425DB5AE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sv-FI"/>
          </a:p>
        </p:txBody>
      </p:sp>
      <p:pic>
        <p:nvPicPr>
          <p:cNvPr id="5" name="Picture Placeholder 11" descr="A group of people cross country skiing in the snow&#10;&#10;Description automatically generated">
            <a:extLst>
              <a:ext uri="{FF2B5EF4-FFF2-40B4-BE49-F238E27FC236}">
                <a16:creationId xmlns:a16="http://schemas.microsoft.com/office/drawing/2014/main" id="{D5BC7826-715E-4521-A437-03F30FA56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2" r="1" b="1957"/>
          <a:stretch/>
        </p:blipFill>
        <p:spPr>
          <a:xfrm>
            <a:off x="6059488" y="10"/>
            <a:ext cx="6132512" cy="685798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59330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4A67F-6CC5-4275-A7BF-CA636C5F6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err="1">
                <a:latin typeface="+mn-lt"/>
              </a:rPr>
              <a:t>Hankens</a:t>
            </a:r>
            <a:r>
              <a:rPr lang="en-GB" i="1" dirty="0">
                <a:latin typeface="+mn-lt"/>
              </a:rPr>
              <a:t> </a:t>
            </a:r>
            <a:r>
              <a:rPr lang="en-GB" i="1" dirty="0" err="1">
                <a:latin typeface="+mn-lt"/>
              </a:rPr>
              <a:t>partneruniversitet</a:t>
            </a:r>
            <a:endParaRPr lang="en-GB" i="1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E7C16-46CE-4CE5-814C-5F63830C50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1814080"/>
            <a:ext cx="4125749" cy="38219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Hanken har över 130 samarbets-</a:t>
            </a:r>
            <a:b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universitet i fler än 38 länder</a:t>
            </a:r>
            <a:endParaRPr lang="en-GB" sz="1600" dirty="0">
              <a:latin typeface="Georgia" panose="02040502050405020303" pitchFamily="18" charset="0"/>
            </a:endParaRPr>
          </a:p>
          <a:p>
            <a:r>
              <a:rPr lang="en-GB" sz="1600" dirty="0">
                <a:latin typeface="Georgia" panose="02040502050405020303" pitchFamily="18" charset="0"/>
              </a:rPr>
              <a:t>Hanken </a:t>
            </a:r>
            <a:r>
              <a:rPr lang="en-GB" sz="1600" dirty="0" err="1">
                <a:latin typeface="Georgia" panose="02040502050405020303" pitchFamily="18" charset="0"/>
              </a:rPr>
              <a:t>är</a:t>
            </a:r>
            <a:r>
              <a:rPr lang="en-GB" sz="1600" dirty="0">
                <a:latin typeface="Georgia" panose="02040502050405020303" pitchFamily="18" charset="0"/>
              </a:rPr>
              <a:t> </a:t>
            </a:r>
            <a:r>
              <a:rPr lang="en-GB" sz="1600" dirty="0" err="1">
                <a:latin typeface="Georgia" panose="02040502050405020303" pitchFamily="18" charset="0"/>
              </a:rPr>
              <a:t>aktiv</a:t>
            </a:r>
            <a:r>
              <a:rPr lang="en-GB" sz="1600" dirty="0">
                <a:latin typeface="Georgia" panose="02040502050405020303" pitchFamily="18" charset="0"/>
              </a:rPr>
              <a:t> i Erasmus+ och </a:t>
            </a:r>
            <a:br>
              <a:rPr lang="en-GB" sz="1600" dirty="0">
                <a:latin typeface="Georgia" panose="02040502050405020303" pitchFamily="18" charset="0"/>
              </a:rPr>
            </a:br>
            <a:r>
              <a:rPr lang="en-GB" sz="1600" dirty="0" err="1">
                <a:latin typeface="Georgia" panose="02040502050405020303" pitchFamily="18" charset="0"/>
              </a:rPr>
              <a:t>Nordplus-programmen</a:t>
            </a:r>
            <a:endParaRPr lang="en-GB" sz="1600" dirty="0">
              <a:latin typeface="Georgia" panose="02040502050405020303" pitchFamily="18" charset="0"/>
            </a:endParaRPr>
          </a:p>
          <a:p>
            <a:r>
              <a:rPr lang="en-GB" sz="1600" dirty="0" err="1">
                <a:latin typeface="Georgia" panose="02040502050405020303" pitchFamily="18" charset="0"/>
              </a:rPr>
              <a:t>Medlem</a:t>
            </a:r>
            <a:r>
              <a:rPr lang="en-GB" sz="1600" dirty="0">
                <a:latin typeface="Georgia" panose="02040502050405020303" pitchFamily="18" charset="0"/>
              </a:rPr>
              <a:t> i det </a:t>
            </a:r>
            <a:r>
              <a:rPr lang="en-GB" sz="1600" dirty="0" err="1">
                <a:latin typeface="Georgia" panose="02040502050405020303" pitchFamily="18" charset="0"/>
              </a:rPr>
              <a:t>internationella</a:t>
            </a:r>
            <a:r>
              <a:rPr lang="en-GB" sz="1600" dirty="0">
                <a:latin typeface="Georgia" panose="02040502050405020303" pitchFamily="18" charset="0"/>
              </a:rPr>
              <a:t> QTEM-</a:t>
            </a:r>
            <a:r>
              <a:rPr lang="en-GB" sz="1600" dirty="0" err="1">
                <a:latin typeface="Georgia" panose="02040502050405020303" pitchFamily="18" charset="0"/>
              </a:rPr>
              <a:t>masternätverket</a:t>
            </a:r>
            <a:r>
              <a:rPr lang="en-GB" sz="1600" dirty="0">
                <a:latin typeface="Georgia" panose="02040502050405020303" pitchFamily="18" charset="0"/>
              </a:rPr>
              <a:t> (Quantitative Techniques for Economics and Management).</a:t>
            </a:r>
          </a:p>
          <a:p>
            <a:r>
              <a:rPr lang="en-GB" sz="1600" dirty="0" err="1">
                <a:latin typeface="Georgia" panose="02040502050405020303" pitchFamily="18" charset="0"/>
              </a:rPr>
              <a:t>Gemensam</a:t>
            </a:r>
            <a:r>
              <a:rPr lang="en-GB" sz="1600" dirty="0">
                <a:latin typeface="Georgia" panose="02040502050405020303" pitchFamily="18" charset="0"/>
              </a:rPr>
              <a:t> Winter School med </a:t>
            </a:r>
            <a:r>
              <a:rPr lang="en-GB" sz="1600" dirty="0" err="1">
                <a:latin typeface="Georgia" panose="02040502050405020303" pitchFamily="18" charset="0"/>
              </a:rPr>
              <a:t>Ekonomihögskolan</a:t>
            </a:r>
            <a:r>
              <a:rPr lang="en-GB" sz="1600" dirty="0">
                <a:latin typeface="Georgia" panose="02040502050405020303" pitchFamily="18" charset="0"/>
              </a:rPr>
              <a:t> vid </a:t>
            </a:r>
            <a:r>
              <a:rPr lang="en-GB" sz="1600" dirty="0" err="1">
                <a:latin typeface="Georgia" panose="02040502050405020303" pitchFamily="18" charset="0"/>
              </a:rPr>
              <a:t>Lunds</a:t>
            </a:r>
            <a:r>
              <a:rPr lang="en-GB" sz="1600" dirty="0">
                <a:latin typeface="Georgia" panose="02040502050405020303" pitchFamily="18" charset="0"/>
              </a:rPr>
              <a:t> </a:t>
            </a:r>
            <a:r>
              <a:rPr lang="en-GB" sz="1600" dirty="0" err="1">
                <a:latin typeface="Georgia" panose="02040502050405020303" pitchFamily="18" charset="0"/>
              </a:rPr>
              <a:t>universitet</a:t>
            </a:r>
            <a:r>
              <a:rPr lang="en-GB" sz="1600" dirty="0">
                <a:latin typeface="Georgia" panose="02040502050405020303" pitchFamily="18" charset="0"/>
              </a:rPr>
              <a:t>.</a:t>
            </a:r>
            <a:endParaRPr lang="en-GB" sz="1600" dirty="0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5BB34195-78D2-471E-8D48-6D2DD095B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298" y="1264195"/>
            <a:ext cx="6518735" cy="435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24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B785E-F602-4A26-925C-480462965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4" y="1117601"/>
            <a:ext cx="4968875" cy="335342"/>
          </a:xfrm>
        </p:spPr>
        <p:txBody>
          <a:bodyPr>
            <a:noAutofit/>
          </a:bodyPr>
          <a:lstStyle/>
          <a:p>
            <a:r>
              <a:rPr lang="sv-SE" i="1" dirty="0">
                <a:latin typeface="+mn-lt"/>
              </a:rPr>
              <a:t>Hanken &amp; SSE </a:t>
            </a:r>
            <a:r>
              <a:rPr lang="sv-SE" i="1" dirty="0" err="1">
                <a:latin typeface="+mn-lt"/>
              </a:rPr>
              <a:t>Executive</a:t>
            </a:r>
            <a:r>
              <a:rPr lang="sv-SE" i="1" dirty="0">
                <a:latin typeface="+mn-lt"/>
              </a:rPr>
              <a:t> </a:t>
            </a:r>
            <a:r>
              <a:rPr lang="sv-SE" i="1" dirty="0" err="1">
                <a:latin typeface="+mn-lt"/>
              </a:rPr>
              <a:t>Education</a:t>
            </a:r>
            <a:endParaRPr lang="sv-FI" i="1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9F80F-9E76-4F93-BAF0-2DE4F3D262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sv-FI" dirty="0">
                <a:solidFill>
                  <a:srgbClr val="262626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O</a:t>
            </a:r>
            <a:r>
              <a:rPr lang="sv-FI" dirty="0">
                <a:solidFill>
                  <a:srgbClr val="262626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mvandlar akademisk forskning och senaste affärspraxis till olika lösningar för att främja</a:t>
            </a:r>
            <a:r>
              <a:rPr lang="sv-FI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tillväxt och </a:t>
            </a:r>
            <a:r>
              <a:rPr lang="sv-FI" dirty="0">
                <a:latin typeface="Georgia" panose="02040502050405020303" pitchFamily="18" charset="0"/>
                <a:ea typeface="Times New Roman" panose="02020603050405020304" pitchFamily="18" charset="0"/>
              </a:rPr>
              <a:t>förnya</a:t>
            </a:r>
            <a:r>
              <a:rPr lang="sv-FI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sv-FI" dirty="0">
                <a:solidFill>
                  <a:srgbClr val="262626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människor och organisationer.</a:t>
            </a:r>
            <a:endParaRPr lang="sv-SE" dirty="0">
              <a:latin typeface="Georgia" panose="02040502050405020303" pitchFamily="18" charset="0"/>
            </a:endParaRPr>
          </a:p>
          <a:p>
            <a:pPr lvl="0">
              <a:defRPr/>
            </a:pPr>
            <a:r>
              <a:rPr lang="sv-SE" dirty="0">
                <a:latin typeface="Georgia" panose="02040502050405020303" pitchFamily="18" charset="0"/>
              </a:rPr>
              <a:t>Erbjuder kvalitativa lösningar inom bland annat strategisk förnyelse, ledarskaps- och kompetensutveckling för ledare, ledningsgrupper, team och experter globalt. </a:t>
            </a:r>
          </a:p>
          <a:p>
            <a:pPr lvl="0">
              <a:defRPr/>
            </a:pPr>
            <a:r>
              <a:rPr lang="sv-SE" dirty="0">
                <a:latin typeface="Georgia" panose="02040502050405020303" pitchFamily="18" charset="0"/>
              </a:rPr>
              <a:t>Stöder och coachar organisationer och individer i personalanpassning och förändringssituationer. </a:t>
            </a:r>
          </a:p>
          <a:p>
            <a:pPr lvl="0">
              <a:defRPr/>
            </a:pPr>
            <a:r>
              <a:rPr lang="sv-SE" dirty="0">
                <a:latin typeface="Georgia" panose="02040502050405020303" pitchFamily="18" charset="0"/>
              </a:rPr>
              <a:t>Ägs av Hanken och Handelshögskolan i Stockholm.</a:t>
            </a:r>
            <a:endParaRPr lang="sv-FI" dirty="0">
              <a:latin typeface="Georgia" panose="02040502050405020303" pitchFamily="18" charset="0"/>
            </a:endParaRPr>
          </a:p>
        </p:txBody>
      </p:sp>
      <p:pic>
        <p:nvPicPr>
          <p:cNvPr id="6" name="Picture Placeholder 5" descr="Två alumner håller varandra om axlarna och poserar leende för kameran efter ett lyckat seminar i Hankens föreläsningsutrymme.">
            <a:extLst>
              <a:ext uri="{FF2B5EF4-FFF2-40B4-BE49-F238E27FC236}">
                <a16:creationId xmlns:a16="http://schemas.microsoft.com/office/drawing/2014/main" id="{45B9564D-217C-487C-94F1-F899EC204B7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7" t="30551" r="3787" b="8683"/>
          <a:stretch/>
        </p:blipFill>
        <p:spPr>
          <a:xfrm>
            <a:off x="6059487" y="0"/>
            <a:ext cx="6132513" cy="6858000"/>
          </a:xfrm>
        </p:spPr>
      </p:pic>
    </p:spTree>
    <p:extLst>
      <p:ext uri="{BB962C8B-B14F-4D97-AF65-F5344CB8AC3E}">
        <p14:creationId xmlns:p14="http://schemas.microsoft.com/office/powerpoint/2010/main" val="2850147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46850-C79E-4B01-8690-4789A2D1F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769565"/>
          </a:xfrm>
        </p:spPr>
        <p:txBody>
          <a:bodyPr/>
          <a:lstStyle/>
          <a:p>
            <a:r>
              <a:rPr lang="en-GB" sz="2400" dirty="0" err="1">
                <a:latin typeface="+mn-lt"/>
              </a:rPr>
              <a:t>Hanken</a:t>
            </a:r>
            <a:r>
              <a:rPr lang="en-GB" sz="2400" dirty="0">
                <a:latin typeface="+mn-lt"/>
              </a:rPr>
              <a:t> Executive MBA</a:t>
            </a:r>
            <a:br>
              <a:rPr lang="en-GB" sz="2400" dirty="0">
                <a:latin typeface="+mn-lt"/>
              </a:rPr>
            </a:br>
            <a:r>
              <a:rPr lang="en-GB" sz="2400" dirty="0">
                <a:latin typeface="+mn-lt"/>
              </a:rPr>
              <a:t>Strategic leadership for impact</a:t>
            </a:r>
            <a:endParaRPr lang="en-FI" sz="24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FCAB7-F9B3-4FFE-BEA2-30C765F351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353535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FI" b="0" i="0" dirty="0">
                <a:solidFill>
                  <a:srgbClr val="353535"/>
                </a:solidFill>
                <a:effectLst/>
              </a:rPr>
              <a:t>Hanken </a:t>
            </a:r>
            <a:r>
              <a:rPr lang="sv-FI" b="0" i="0" dirty="0" err="1">
                <a:solidFill>
                  <a:srgbClr val="353535"/>
                </a:solidFill>
                <a:effectLst/>
              </a:rPr>
              <a:t>Executive</a:t>
            </a:r>
            <a:r>
              <a:rPr lang="sv-FI" b="0" i="0" dirty="0">
                <a:solidFill>
                  <a:srgbClr val="353535"/>
                </a:solidFill>
                <a:effectLst/>
              </a:rPr>
              <a:t> MBA är ett engelskspråkigt fortbildningsprogram i Helsingfors.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FI" b="0" i="0" dirty="0">
                <a:solidFill>
                  <a:srgbClr val="353535"/>
                </a:solidFill>
                <a:effectLst/>
              </a:rPr>
              <a:t>Det flexibla deltidsprogrammet gör det möjligt för dig att växa som yrkesperson, stärka din affärskompetens och utveckla dina ledarskapsfärdigheter.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FI" dirty="0">
                <a:solidFill>
                  <a:srgbClr val="353535"/>
                </a:solidFill>
              </a:rPr>
              <a:t>Studierna kan inledas i mars eller oktober och kan slutföras på 1,5, 2 eller 2,5 år.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FI" b="0" i="0" dirty="0">
                <a:solidFill>
                  <a:srgbClr val="353535"/>
                </a:solidFill>
                <a:effectLst/>
              </a:rPr>
              <a:t>Hanken </a:t>
            </a:r>
            <a:r>
              <a:rPr lang="sv-FI" b="0" i="0" dirty="0" err="1">
                <a:solidFill>
                  <a:srgbClr val="353535"/>
                </a:solidFill>
                <a:effectLst/>
              </a:rPr>
              <a:t>Executive</a:t>
            </a:r>
            <a:r>
              <a:rPr lang="sv-FI" b="0" i="0" dirty="0">
                <a:solidFill>
                  <a:srgbClr val="353535"/>
                </a:solidFill>
                <a:effectLst/>
              </a:rPr>
              <a:t> MBA är ett internationellt </a:t>
            </a:r>
            <a:r>
              <a:rPr lang="sv-FI" b="0" i="0" dirty="0" err="1">
                <a:solidFill>
                  <a:srgbClr val="353535"/>
                </a:solidFill>
                <a:effectLst/>
              </a:rPr>
              <a:t>trippelackrediterat</a:t>
            </a:r>
            <a:r>
              <a:rPr lang="sv-FI" b="0" i="0">
                <a:solidFill>
                  <a:srgbClr val="353535"/>
                </a:solidFill>
                <a:effectLst/>
              </a:rPr>
              <a:t> progra</a:t>
            </a:r>
            <a:r>
              <a:rPr lang="sv-FI">
                <a:solidFill>
                  <a:srgbClr val="353535"/>
                </a:solidFill>
              </a:rPr>
              <a:t>m </a:t>
            </a:r>
            <a:r>
              <a:rPr lang="sv-FI" b="0" i="0">
                <a:solidFill>
                  <a:srgbClr val="353535"/>
                </a:solidFill>
                <a:effectLst/>
              </a:rPr>
              <a:t>(</a:t>
            </a:r>
            <a:r>
              <a:rPr lang="sv-FI" b="0" i="0" dirty="0">
                <a:solidFill>
                  <a:srgbClr val="353535"/>
                </a:solidFill>
                <a:effectLst/>
              </a:rPr>
              <a:t>AMBA, AACSB, </a:t>
            </a:r>
            <a:r>
              <a:rPr lang="sv-FI" b="0" i="0">
                <a:solidFill>
                  <a:srgbClr val="353535"/>
                </a:solidFill>
                <a:effectLst/>
              </a:rPr>
              <a:t>EQUIS).</a:t>
            </a:r>
            <a:endParaRPr lang="en-GB" b="0" i="0" dirty="0">
              <a:solidFill>
                <a:srgbClr val="353535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FI" dirty="0"/>
          </a:p>
        </p:txBody>
      </p:sp>
      <p:pic>
        <p:nvPicPr>
          <p:cNvPr id="7" name="Picture Placeholder 6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EA45ACAF-6E07-4B45-A436-4B911A1758F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0133" r="20133"/>
          <a:stretch/>
        </p:blipFill>
        <p:spPr>
          <a:xfrm>
            <a:off x="6059488" y="0"/>
            <a:ext cx="6132512" cy="6858000"/>
          </a:xfrm>
        </p:spPr>
      </p:pic>
    </p:spTree>
    <p:extLst>
      <p:ext uri="{BB962C8B-B14F-4D97-AF65-F5344CB8AC3E}">
        <p14:creationId xmlns:p14="http://schemas.microsoft.com/office/powerpoint/2010/main" val="2757695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0425-C5FF-4670-836C-10C521557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 dirty="0" err="1">
                <a:latin typeface="+mn-lt"/>
              </a:rPr>
              <a:t>Hanken</a:t>
            </a:r>
            <a:r>
              <a:rPr lang="en-GB" dirty="0">
                <a:latin typeface="+mn-lt"/>
              </a:rPr>
              <a:t> Alumni</a:t>
            </a:r>
            <a:endParaRPr lang="sv-FI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D7CCE-F7F7-438A-83A2-EAA483265C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FI" dirty="0"/>
              <a:t>Över 15 000 alumner i 70 länder världen över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FI" dirty="0"/>
              <a:t>Engagerat alumnnätverk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FI" dirty="0"/>
              <a:t>Ca 10 alumnevenemang årligen i Helsingfors och Vasa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FI" sz="1400" dirty="0"/>
              <a:t>Hankendagen (Helsingfors och Vasa)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FI" sz="1400" dirty="0"/>
              <a:t>Internationella </a:t>
            </a:r>
            <a:r>
              <a:rPr lang="sv-FI" sz="1400" dirty="0" err="1"/>
              <a:t>alumndagar</a:t>
            </a:r>
            <a:r>
              <a:rPr lang="sv-FI" sz="1400" dirty="0"/>
              <a:t> (Stockholm, London, Bryssel, Zürich, Berlin)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FI" dirty="0"/>
              <a:t>Över 50 mentorer ställer upp årligen för studenter &amp; nyblivna alumner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FI" dirty="0"/>
              <a:t>Aktiv kommunikation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FI" sz="1400" dirty="0"/>
              <a:t>Månatligt alumnbrev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FI" sz="1400" dirty="0"/>
              <a:t>Magasinet Hanken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FI" sz="1400" dirty="0"/>
              <a:t>Hanken Alumni-grupper på Facebook och LinkedIn</a:t>
            </a:r>
          </a:p>
          <a:p>
            <a:pPr>
              <a:lnSpc>
                <a:spcPct val="90000"/>
              </a:lnSpc>
            </a:pPr>
            <a:endParaRPr lang="sv-FI" dirty="0"/>
          </a:p>
        </p:txBody>
      </p:sp>
      <p:sp>
        <p:nvSpPr>
          <p:cNvPr id="4" name="Picture Placeholder 3" descr="En stor grupp formellt klädda alumner poserar för en gruppbild.">
            <a:extLst>
              <a:ext uri="{FF2B5EF4-FFF2-40B4-BE49-F238E27FC236}">
                <a16:creationId xmlns:a16="http://schemas.microsoft.com/office/drawing/2014/main" id="{620E5506-BACA-19C8-C69A-2758555733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sv-FI"/>
          </a:p>
        </p:txBody>
      </p:sp>
      <p:pic>
        <p:nvPicPr>
          <p:cNvPr id="5" name="Picture Placeholder 3" descr="En stor grupp formellt klädda alumner poserar för en gruppbild som del av något evenemang.">
            <a:extLst>
              <a:ext uri="{FF2B5EF4-FFF2-40B4-BE49-F238E27FC236}">
                <a16:creationId xmlns:a16="http://schemas.microsoft.com/office/drawing/2014/main" id="{6B3CEBDB-DA98-4855-9D65-FFA88A5CA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4"/>
          <a:stretch/>
        </p:blipFill>
        <p:spPr>
          <a:xfrm>
            <a:off x="6059486" y="1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830459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F56058-1C82-4091-B64F-007C9AC53E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sv-FI" sz="1600"/>
              <a:t>Hanken Venture </a:t>
            </a:r>
            <a:r>
              <a:rPr lang="sv-FI" dirty="0"/>
              <a:t>S</a:t>
            </a:r>
            <a:r>
              <a:rPr lang="sv-FI" sz="1600"/>
              <a:t>tudio</a:t>
            </a:r>
            <a:endParaRPr lang="sv-FI" sz="1600" dirty="0"/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sv-FI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Pre-företagsinkubator för framtida entreprenörer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sv-FI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Stöd, kunskap och nätverk för studenter och alumner 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sv-FI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samarbete med övriga högskolor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sv-FI" sz="1600" dirty="0"/>
              <a:t>Hanken Business Lab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sv-FI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Företagsinkubator för entreprenörer</a:t>
            </a:r>
            <a:endParaRPr lang="sv-FI" sz="1400" dirty="0"/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sv-FI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Målgrupp: uppstartsbolag, tillväxtbolag, föreningar och individer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sv-FI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Målet är att hjälpa medlemmarna uppnå betydande tillväxt</a:t>
            </a:r>
          </a:p>
          <a:p>
            <a:pPr marL="285750" indent="-285750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sv-FI" sz="1600" dirty="0"/>
              <a:t>Quantum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sv-FI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Datalabb med datadrivet värdeskapande i fokus </a:t>
            </a:r>
            <a:endParaRPr lang="sv-FI" sz="1400" dirty="0"/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sv-FI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Databaser med företagsdata och finansiella data</a:t>
            </a:r>
            <a:endParaRPr lang="sv-FI" sz="1400" dirty="0"/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sv-FI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Hantering av </a:t>
            </a:r>
            <a:r>
              <a:rPr lang="sv-FI" sz="1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big</a:t>
            </a:r>
            <a:r>
              <a:rPr lang="sv-FI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data och alternativa data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v-FI" sz="12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ClrTx/>
              <a:buNone/>
            </a:pPr>
            <a:endParaRPr lang="sv-FI" sz="16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ClrTx/>
              <a:buNone/>
            </a:pPr>
            <a:endParaRPr lang="sv-FI" sz="16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B979B07-F35D-23A9-87FB-03ACEB60D0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30515" y="1171922"/>
            <a:ext cx="4705124" cy="3353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i="1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2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Företagsinkubatorer och datalabb</a:t>
            </a:r>
            <a:endParaRPr kumimoji="0" lang="sv-FI" sz="2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3" name="Picture Placeholder 12" descr="Två studenter djupt concentrerade på sitt arbete i ett soligt rum i Hankens Quantum">
            <a:extLst>
              <a:ext uri="{FF2B5EF4-FFF2-40B4-BE49-F238E27FC236}">
                <a16:creationId xmlns:a16="http://schemas.microsoft.com/office/drawing/2014/main" id="{F233EA5F-005D-D4A5-8A3F-0C4FB82F9D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6" t="12150"/>
          <a:stretch/>
        </p:blipFill>
        <p:spPr>
          <a:xfrm>
            <a:off x="6059488" y="0"/>
            <a:ext cx="6132512" cy="6857999"/>
          </a:xfrm>
        </p:spPr>
      </p:pic>
    </p:spTree>
    <p:extLst>
      <p:ext uri="{BB962C8B-B14F-4D97-AF65-F5344CB8AC3E}">
        <p14:creationId xmlns:p14="http://schemas.microsoft.com/office/powerpoint/2010/main" val="743849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4C6B5E-C4DB-4BA4-A44F-076F06943F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453AA1-FB8A-40FB-BDA5-FD0D109479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86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274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D087B-BCB0-4912-9668-E793BFB16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3" y="3035300"/>
            <a:ext cx="7871329" cy="809739"/>
          </a:xfrm>
        </p:spPr>
        <p:txBody>
          <a:bodyPr/>
          <a:lstStyle/>
          <a:p>
            <a:r>
              <a:rPr lang="en-GB" dirty="0">
                <a:latin typeface="+mn-lt"/>
              </a:rPr>
              <a:t>Hanken </a:t>
            </a:r>
            <a:r>
              <a:rPr lang="en-GB" dirty="0" err="1">
                <a:latin typeface="+mn-lt"/>
              </a:rPr>
              <a:t>i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ett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nötskal</a:t>
            </a:r>
            <a:endParaRPr lang="en-GB" dirty="0"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282D3F-028E-40CD-82AF-9EBBA8E275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9174" y="3984484"/>
            <a:ext cx="6877052" cy="668337"/>
          </a:xfrm>
        </p:spPr>
        <p:txBody>
          <a:bodyPr/>
          <a:lstStyle/>
          <a:p>
            <a:r>
              <a:rPr lang="sv-FI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237183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310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4A67F-6CC5-4275-A7BF-CA636C5F6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1"/>
            <a:ext cx="4705124" cy="335342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sv-FI" dirty="0">
                <a:latin typeface="+mn-lt"/>
              </a:rPr>
              <a:t>Om Hanken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E7C16-46CE-4CE5-814C-5F63830C50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1814080"/>
            <a:ext cx="4968875" cy="38219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v-FI" dirty="0"/>
              <a:t>Grundades 1909</a:t>
            </a:r>
          </a:p>
          <a:p>
            <a:pPr>
              <a:lnSpc>
                <a:spcPct val="90000"/>
              </a:lnSpc>
            </a:pPr>
            <a:r>
              <a:rPr lang="sv-FI" dirty="0"/>
              <a:t>Universitetsstatus 1927</a:t>
            </a:r>
          </a:p>
          <a:p>
            <a:pPr>
              <a:lnSpc>
                <a:spcPct val="90000"/>
              </a:lnSpc>
            </a:pPr>
            <a:r>
              <a:rPr lang="sv-FI" dirty="0"/>
              <a:t>Rätt att utbilda kandidater, magistrar och </a:t>
            </a:r>
            <a:br>
              <a:rPr lang="sv-FI" dirty="0"/>
            </a:br>
            <a:r>
              <a:rPr lang="sv-FI" dirty="0"/>
              <a:t>doktorer i ekonomi</a:t>
            </a:r>
          </a:p>
          <a:p>
            <a:pPr>
              <a:lnSpc>
                <a:spcPct val="90000"/>
              </a:lnSpc>
            </a:pPr>
            <a:r>
              <a:rPr lang="sv-FI" dirty="0"/>
              <a:t>Enheten i Vasa grundades 1980</a:t>
            </a:r>
          </a:p>
          <a:p>
            <a:pPr>
              <a:lnSpc>
                <a:spcPct val="90000"/>
              </a:lnSpc>
            </a:pPr>
            <a:r>
              <a:rPr lang="sv-FI" dirty="0"/>
              <a:t>Omsättning 25,4 M € (2022)</a:t>
            </a:r>
          </a:p>
          <a:p>
            <a:pPr>
              <a:lnSpc>
                <a:spcPct val="90000"/>
              </a:lnSpc>
            </a:pPr>
            <a:r>
              <a:rPr lang="sv-FI" dirty="0"/>
              <a:t>Balansomslutning 167,5 M€ (2022)</a:t>
            </a:r>
          </a:p>
          <a:p>
            <a:pPr>
              <a:lnSpc>
                <a:spcPct val="90000"/>
              </a:lnSpc>
            </a:pPr>
            <a:r>
              <a:rPr lang="sv-FI" dirty="0"/>
              <a:t>Internationella ackrediteringar: </a:t>
            </a:r>
            <a:br>
              <a:rPr lang="sv-FI" dirty="0"/>
            </a:br>
            <a:r>
              <a:rPr lang="sv-FI" dirty="0"/>
              <a:t>EQUIS, AACSB och AMBA</a:t>
            </a:r>
          </a:p>
          <a:p>
            <a:pPr>
              <a:lnSpc>
                <a:spcPct val="90000"/>
              </a:lnSpc>
            </a:pPr>
            <a:r>
              <a:rPr lang="sv-FI" dirty="0"/>
              <a:t>Internationella rankningar: </a:t>
            </a:r>
            <a:br>
              <a:rPr lang="sv-FI" dirty="0"/>
            </a:br>
            <a:r>
              <a:rPr lang="sv-FI" dirty="0"/>
              <a:t>FT  Masters in Management (46) och US </a:t>
            </a:r>
            <a:r>
              <a:rPr lang="sv-FI" dirty="0" err="1"/>
              <a:t>News</a:t>
            </a:r>
            <a:r>
              <a:rPr lang="sv-FI" dirty="0"/>
              <a:t> (110)</a:t>
            </a:r>
          </a:p>
          <a:p>
            <a:pPr>
              <a:lnSpc>
                <a:spcPct val="90000"/>
              </a:lnSpc>
            </a:pPr>
            <a:endParaRPr lang="sv-FI" dirty="0"/>
          </a:p>
        </p:txBody>
      </p:sp>
      <p:pic>
        <p:nvPicPr>
          <p:cNvPr id="5" name="Picture Placeholder 23" descr="Hankens huvudbyggnad på en solig vårdag">
            <a:extLst>
              <a:ext uri="{FF2B5EF4-FFF2-40B4-BE49-F238E27FC236}">
                <a16:creationId xmlns:a16="http://schemas.microsoft.com/office/drawing/2014/main" id="{5F853B12-0A1F-45F4-B18C-C2463EF8D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10" b="-1"/>
          <a:stretch/>
        </p:blipFill>
        <p:spPr>
          <a:xfrm>
            <a:off x="6059488" y="1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496129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962C4E-A3C6-4B7E-B3FF-240CFC408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1"/>
            <a:ext cx="4705124" cy="335342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sv-FI" dirty="0">
                <a:latin typeface="+mn-lt"/>
              </a:rPr>
              <a:t>Hanken idag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CC53FB-401B-4F8C-B724-6A1387C0A3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1814080"/>
            <a:ext cx="4968875" cy="3821950"/>
          </a:xfrm>
        </p:spPr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sv-FI" dirty="0"/>
              <a:t>Undervisningsspråk: svenska och engelska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sv-FI" dirty="0"/>
              <a:t>4 institutioner och ett språkcenter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sv-FI" dirty="0"/>
              <a:t>2 650 studenter (20.9.2023)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sv-FI" sz="1600" dirty="0"/>
              <a:t>2 535 kandidat- och magisterstudenter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sv-FI" sz="1600" dirty="0"/>
              <a:t>115 doktorander</a:t>
            </a:r>
          </a:p>
          <a:p>
            <a:pPr marL="685800" lvl="2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FI" sz="1600" dirty="0"/>
              <a:t>20 % vid enheten i Vasa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sv-FI" dirty="0"/>
              <a:t>316 anställda (2022)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sv-FI" sz="1600" dirty="0"/>
              <a:t>180 lärare och forskare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sv-FI" sz="1600" dirty="0"/>
              <a:t>136 administrativ personal</a:t>
            </a:r>
          </a:p>
          <a:p>
            <a:endParaRPr lang="sv-FI" dirty="0"/>
          </a:p>
        </p:txBody>
      </p:sp>
      <p:pic>
        <p:nvPicPr>
          <p:cNvPr id="8" name="Picture Placeholder 3" descr="Entusiastiska studenter på väg på föreläsning. En student bär på en Hanken tygkass">
            <a:extLst>
              <a:ext uri="{FF2B5EF4-FFF2-40B4-BE49-F238E27FC236}">
                <a16:creationId xmlns:a16="http://schemas.microsoft.com/office/drawing/2014/main" id="{2EAAF7A5-38E7-4F1D-A1EF-D00415ADCF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r="20319"/>
          <a:stretch/>
        </p:blipFill>
        <p:spPr>
          <a:xfrm>
            <a:off x="6059488" y="11"/>
            <a:ext cx="6132512" cy="685798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301113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CAB576-6B35-4D5E-A771-F58AE1D86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>
                <a:latin typeface="+mn-lt"/>
              </a:rPr>
              <a:t>Strategisk</a:t>
            </a:r>
            <a:r>
              <a:rPr lang="sv-FI" b="1" dirty="0">
                <a:latin typeface="+mn-lt"/>
              </a:rPr>
              <a:t> </a:t>
            </a:r>
            <a:r>
              <a:rPr lang="sv-FI" dirty="0">
                <a:latin typeface="+mn-lt"/>
              </a:rPr>
              <a:t>profilering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AD693-616B-46AE-879A-7A89E2EF7E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sv-FI" dirty="0"/>
              <a:t>Den enda fristående handelshögskolan på universitetsnivå i Finland</a:t>
            </a:r>
          </a:p>
          <a:p>
            <a:r>
              <a:rPr lang="sv-FI" dirty="0"/>
              <a:t>Forskningsorienterad</a:t>
            </a:r>
          </a:p>
          <a:p>
            <a:r>
              <a:rPr lang="sv-FI" dirty="0"/>
              <a:t>Internationellt inriktad</a:t>
            </a:r>
          </a:p>
          <a:p>
            <a:r>
              <a:rPr lang="sv-FI" dirty="0"/>
              <a:t>Förespråkar socialt ansvar i all sin verksamhet</a:t>
            </a:r>
          </a:p>
          <a:p>
            <a:r>
              <a:rPr lang="sv-FI" dirty="0"/>
              <a:t>Starka och mångsidiga näringslivskontakter</a:t>
            </a:r>
          </a:p>
          <a:p>
            <a:r>
              <a:rPr lang="sv-FI" dirty="0"/>
              <a:t>Deltar aktivt i nationella och internationella samarbeten och nätverk</a:t>
            </a:r>
          </a:p>
        </p:txBody>
      </p:sp>
      <p:pic>
        <p:nvPicPr>
          <p:cNvPr id="10" name="Picture Placeholder 9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71E84F47-7B07-4BAB-97E2-5264385DF97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" b="12"/>
          <a:stretch/>
        </p:blipFill>
        <p:spPr/>
      </p:pic>
      <p:pic>
        <p:nvPicPr>
          <p:cNvPr id="5" name="Picture Placeholder 2" descr="Doktorand håller en föreläsning i Hankens festsal.">
            <a:extLst>
              <a:ext uri="{FF2B5EF4-FFF2-40B4-BE49-F238E27FC236}">
                <a16:creationId xmlns:a16="http://schemas.microsoft.com/office/drawing/2014/main" id="{95F90162-5D0A-4673-A6C1-EB8126CB34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1" r="19501"/>
          <a:stretch/>
        </p:blipFill>
        <p:spPr>
          <a:xfrm>
            <a:off x="6059488" y="1"/>
            <a:ext cx="6134975" cy="6860771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29607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B122A-597C-47D6-84B8-3EBDBD78D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sv-FI" dirty="0">
                <a:latin typeface="+mn-lt"/>
              </a:rPr>
              <a:t>Styrkeområden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6806F-1633-4EC7-9B01-D77757C253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sv-FI" dirty="0"/>
              <a:t>Hanken har fyra styrkeområden som får resurser för att bedriva internationellt konkurrenskraftig ämnesöverskridande forskning:</a:t>
            </a:r>
          </a:p>
          <a:p>
            <a:pPr>
              <a:lnSpc>
                <a:spcPct val="90000"/>
              </a:lnSpc>
            </a:pPr>
            <a:r>
              <a:rPr lang="sv-FI" dirty="0"/>
              <a:t>Konkurrensanalys och servicestrategi / </a:t>
            </a:r>
            <a:r>
              <a:rPr lang="en-GB" i="1" dirty="0"/>
              <a:t>Competition Economics and Service Strategy</a:t>
            </a:r>
            <a:endParaRPr lang="sv-FI" i="1" dirty="0"/>
          </a:p>
          <a:p>
            <a:pPr>
              <a:lnSpc>
                <a:spcPct val="90000"/>
              </a:lnSpc>
            </a:pPr>
            <a:r>
              <a:rPr lang="sv-FI" dirty="0"/>
              <a:t>Finansiering, redovisning och företagsstyrning / </a:t>
            </a:r>
            <a:r>
              <a:rPr lang="en-GB" i="1" dirty="0"/>
              <a:t>Financial Management, Accounting, and Governance</a:t>
            </a:r>
            <a:endParaRPr lang="sv-FI" i="1" dirty="0"/>
          </a:p>
          <a:p>
            <a:pPr>
              <a:lnSpc>
                <a:spcPct val="90000"/>
              </a:lnSpc>
            </a:pPr>
            <a:r>
              <a:rPr lang="sv-FI" dirty="0"/>
              <a:t>Ansvarsfull organisering / </a:t>
            </a:r>
            <a:br>
              <a:rPr lang="sv-FI" dirty="0"/>
            </a:br>
            <a:r>
              <a:rPr lang="sv-FI" i="1" dirty="0" err="1"/>
              <a:t>Responsible</a:t>
            </a:r>
            <a:r>
              <a:rPr lang="sv-FI" i="1" dirty="0"/>
              <a:t> </a:t>
            </a:r>
            <a:r>
              <a:rPr lang="sv-FI" i="1" dirty="0" err="1"/>
              <a:t>Organising</a:t>
            </a:r>
            <a:endParaRPr lang="sv-FI" i="1" dirty="0"/>
          </a:p>
          <a:p>
            <a:pPr>
              <a:lnSpc>
                <a:spcPct val="90000"/>
              </a:lnSpc>
            </a:pPr>
            <a:r>
              <a:rPr lang="sv-FI" dirty="0"/>
              <a:t>Att leda för tillväxt och välmående / </a:t>
            </a:r>
            <a:br>
              <a:rPr lang="sv-FI" dirty="0"/>
            </a:br>
            <a:r>
              <a:rPr lang="en-GB" i="1" dirty="0"/>
              <a:t>Leading for Growth and Wellbeing</a:t>
            </a:r>
            <a:endParaRPr lang="sv-FI" i="1" dirty="0"/>
          </a:p>
          <a:p>
            <a:pPr>
              <a:lnSpc>
                <a:spcPct val="90000"/>
              </a:lnSpc>
            </a:pPr>
            <a:endParaRPr lang="sv-FI" dirty="0"/>
          </a:p>
        </p:txBody>
      </p:sp>
      <p:sp>
        <p:nvSpPr>
          <p:cNvPr id="7" name="Picture Placeholder 6" descr="En grupp kvinnliga alumner poserar för ett gruppfoto i Hankens korridor.">
            <a:extLst>
              <a:ext uri="{FF2B5EF4-FFF2-40B4-BE49-F238E27FC236}">
                <a16:creationId xmlns:a16="http://schemas.microsoft.com/office/drawing/2014/main" id="{EF67183A-A6E3-A47A-8FA4-883313070C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sv-FI"/>
          </a:p>
        </p:txBody>
      </p:sp>
      <p:pic>
        <p:nvPicPr>
          <p:cNvPr id="5" name="Picture Placeholder 23" descr="A group of people holding plants&#10;&#10;Description automatically generated with medium confidence">
            <a:extLst>
              <a:ext uri="{FF2B5EF4-FFF2-40B4-BE49-F238E27FC236}">
                <a16:creationId xmlns:a16="http://schemas.microsoft.com/office/drawing/2014/main" id="{29A19918-E1F2-4F1E-9196-00953F4494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 r="24805"/>
          <a:stretch/>
        </p:blipFill>
        <p:spPr>
          <a:xfrm>
            <a:off x="6059488" y="10"/>
            <a:ext cx="6132512" cy="685798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143985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66C3D-4E5E-4CF4-8DAA-DE8D2D75F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4" y="604940"/>
            <a:ext cx="7316781" cy="533803"/>
          </a:xfrm>
        </p:spPr>
        <p:txBody>
          <a:bodyPr/>
          <a:lstStyle/>
          <a:p>
            <a:r>
              <a:rPr lang="sv-FI" dirty="0">
                <a:latin typeface="+mn-lt"/>
              </a:rPr>
              <a:t>Forsknings- och kompetenscentra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027E5-D25B-4617-961D-2A08C771A4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0514" y="1380925"/>
            <a:ext cx="7433548" cy="533805"/>
          </a:xfrm>
        </p:spPr>
        <p:txBody>
          <a:bodyPr/>
          <a:lstStyle/>
          <a:p>
            <a:r>
              <a:rPr lang="sv-FI" sz="1600" dirty="0"/>
              <a:t>Centren är knutna till institutionerna på Hanken och arbetar också i nära kontakt med näringslivet. </a:t>
            </a:r>
          </a:p>
          <a:p>
            <a:endParaRPr lang="sv-FI" sz="1600" dirty="0"/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5779100A-E5B6-4CDC-BAAE-0733A8304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497401"/>
              </p:ext>
            </p:extLst>
          </p:nvPr>
        </p:nvGraphicFramePr>
        <p:xfrm>
          <a:off x="1030514" y="2188139"/>
          <a:ext cx="7767883" cy="34848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30755">
                  <a:extLst>
                    <a:ext uri="{9D8B030D-6E8A-4147-A177-3AD203B41FA5}">
                      <a16:colId xmlns:a16="http://schemas.microsoft.com/office/drawing/2014/main" val="1966896092"/>
                    </a:ext>
                  </a:extLst>
                </a:gridCol>
                <a:gridCol w="5537128">
                  <a:extLst>
                    <a:ext uri="{9D8B030D-6E8A-4147-A177-3AD203B41FA5}">
                      <a16:colId xmlns:a16="http://schemas.microsoft.com/office/drawing/2014/main" val="11434830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+mn-lt"/>
                        </a:rPr>
                        <a:t>CCR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noProof="0" dirty="0"/>
                        <a:t>Centre for Corporate Responsibility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3697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noProof="0" dirty="0">
                          <a:latin typeface="+mn-lt"/>
                        </a:rPr>
                        <a:t>CERS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Centre for Relationship Marketing and Service Management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9490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noProof="0" dirty="0">
                          <a:latin typeface="+mn-lt"/>
                        </a:rPr>
                        <a:t>EPCE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 err="1"/>
                        <a:t>Erling</a:t>
                      </a:r>
                      <a:r>
                        <a:rPr lang="en-GB" sz="1400" noProof="0" dirty="0"/>
                        <a:t>-Persson Centre for Entrepreneurship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8634196"/>
                  </a:ext>
                </a:extLst>
              </a:tr>
              <a:tr h="431185">
                <a:tc>
                  <a:txBody>
                    <a:bodyPr/>
                    <a:lstStyle/>
                    <a:p>
                      <a:r>
                        <a:rPr lang="en-GB" sz="1400" b="1" noProof="0" dirty="0">
                          <a:latin typeface="+mn-lt"/>
                        </a:rPr>
                        <a:t>GODESS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Gender, Organisation Diversity, Equality and Social Sustainability in Transnational Times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0165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400" b="1" noProof="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Hanken Centre for Accounting, Finance and Governance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9219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noProof="0" dirty="0">
                          <a:latin typeface="+mn-lt"/>
                        </a:rPr>
                        <a:t>Helsinki GSE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Helsinki Graduate School of Economics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9201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noProof="0" dirty="0">
                          <a:latin typeface="+mn-lt"/>
                        </a:rPr>
                        <a:t>HUMLOG Institute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The Humanitarian Logistics and Supply Chain Research Institute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446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noProof="0" dirty="0">
                          <a:latin typeface="+mn-lt"/>
                        </a:rPr>
                        <a:t>IPR University Centre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Centre for Intellectual Property Rights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376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noProof="0" dirty="0">
                          <a:latin typeface="+mn-lt"/>
                        </a:rPr>
                        <a:t>WCEFIR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Wallenberg Centre for Financial Research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9040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845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809AC3-2BC5-43AA-922B-53F436639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>
                <a:latin typeface="+mn-lt"/>
              </a:rPr>
              <a:t>Examensutbildningar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DD0FAB-B968-4142-BD39-B186E59280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v-FI" dirty="0"/>
              <a:t>Integrerad kandidat- och magisterutbildning (3+2 år)</a:t>
            </a:r>
          </a:p>
          <a:p>
            <a:pPr lvl="1">
              <a:spcBef>
                <a:spcPts val="0"/>
              </a:spcBef>
            </a:pPr>
            <a:r>
              <a:rPr lang="sv-FI" sz="1400" dirty="0"/>
              <a:t>Undervisningsspråket svenska, men engelskspråkiga kurser ingår</a:t>
            </a:r>
          </a:p>
          <a:p>
            <a:pPr lvl="1">
              <a:spcBef>
                <a:spcPts val="0"/>
              </a:spcBef>
            </a:pPr>
            <a:r>
              <a:rPr lang="sv-FI" sz="1400" dirty="0"/>
              <a:t>Årligen antas ca 300 nya studerande </a:t>
            </a:r>
          </a:p>
          <a:p>
            <a:pPr lvl="1">
              <a:spcBef>
                <a:spcPts val="0"/>
              </a:spcBef>
            </a:pPr>
            <a:r>
              <a:rPr lang="sv-FI" sz="1400" dirty="0"/>
              <a:t>Engelskspråkigt kandidatprogram Bachelor in Business inleds 2024, 80 studieplatser</a:t>
            </a:r>
          </a:p>
          <a:p>
            <a:r>
              <a:rPr lang="sv-FI" dirty="0"/>
              <a:t>Magisterutbildning (2 år)</a:t>
            </a:r>
          </a:p>
          <a:p>
            <a:pPr lvl="1">
              <a:spcBef>
                <a:spcPts val="0"/>
              </a:spcBef>
            </a:pPr>
            <a:r>
              <a:rPr lang="sv-FI" sz="1400" dirty="0"/>
              <a:t>Undervisning på svenska och engelska </a:t>
            </a:r>
          </a:p>
          <a:p>
            <a:pPr lvl="1">
              <a:spcBef>
                <a:spcPts val="0"/>
              </a:spcBef>
            </a:pPr>
            <a:r>
              <a:rPr lang="sv-FI" sz="1400" dirty="0"/>
              <a:t>Årligen antas ca 140 nya studerande</a:t>
            </a:r>
          </a:p>
          <a:p>
            <a:r>
              <a:rPr lang="sv-FI" dirty="0"/>
              <a:t>Forskarutbildning (4 år)</a:t>
            </a:r>
          </a:p>
          <a:p>
            <a:pPr lvl="1">
              <a:spcBef>
                <a:spcPts val="0"/>
              </a:spcBef>
            </a:pPr>
            <a:r>
              <a:rPr lang="sv-FI" sz="1400" dirty="0"/>
              <a:t>Undervisning främst på engelska</a:t>
            </a:r>
          </a:p>
          <a:p>
            <a:pPr lvl="1">
              <a:spcBef>
                <a:spcPts val="0"/>
              </a:spcBef>
            </a:pPr>
            <a:r>
              <a:rPr lang="sv-FI" sz="1400" dirty="0"/>
              <a:t>Mål att utexaminera 14 doktorer per år</a:t>
            </a:r>
            <a:endParaRPr lang="sv-FI" dirty="0"/>
          </a:p>
        </p:txBody>
      </p:sp>
      <p:sp>
        <p:nvSpPr>
          <p:cNvPr id="2" name="Picture Placeholder 1" descr="En grupp studenter diskuterar i ett klassrum som del av ett grupparbete.">
            <a:extLst>
              <a:ext uri="{FF2B5EF4-FFF2-40B4-BE49-F238E27FC236}">
                <a16:creationId xmlns:a16="http://schemas.microsoft.com/office/drawing/2014/main" id="{EAAD9FC2-9F22-882B-F004-BE32710BDA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sv-FI"/>
          </a:p>
        </p:txBody>
      </p:sp>
      <p:pic>
        <p:nvPicPr>
          <p:cNvPr id="8" name="Picture Placeholder 13" descr="En grupp studenter diskuterar i ett klassrum som del av ett grupparbete.">
            <a:extLst>
              <a:ext uri="{FF2B5EF4-FFF2-40B4-BE49-F238E27FC236}">
                <a16:creationId xmlns:a16="http://schemas.microsoft.com/office/drawing/2014/main" id="{26A7A8AD-1F95-4307-8708-C210131EF2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9" r="23371"/>
          <a:stretch/>
        </p:blipFill>
        <p:spPr>
          <a:xfrm>
            <a:off x="6096000" y="1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90166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57992-EBAA-414A-B140-131945495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>
                <a:latin typeface="+mn-lt"/>
              </a:rPr>
              <a:t>Ämnen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0725A-CC6F-4DA3-9CF2-A05DC4B24A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v-FI" sz="2400" dirty="0"/>
              <a:t>Huvudämnen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FI" sz="1600" dirty="0"/>
              <a:t>Entreprenörskap och företagsledning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FI" sz="1600" dirty="0"/>
              <a:t>Finansiell ekonomi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FI" sz="1600" dirty="0"/>
              <a:t>Företagsledning och organisation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FI" sz="1600" dirty="0"/>
              <a:t>Handelsrätt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FI" sz="1600" dirty="0"/>
              <a:t>Logistik och företagsansvar (inom magister- och doktorsexamen)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FI" sz="1600" dirty="0"/>
              <a:t>Marknadsföring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FI" sz="1600" dirty="0"/>
              <a:t>Nationalekonomi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FI" sz="1600" dirty="0"/>
              <a:t>Redovisning</a:t>
            </a:r>
          </a:p>
          <a:p>
            <a:endParaRPr lang="sv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6FECA-AF58-4B39-B163-073D3B6DD2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sv-FI" sz="2400" dirty="0"/>
              <a:t>Övriga ämnen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FI" sz="1600" dirty="0"/>
              <a:t>Informationsbehandling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FI" sz="1600" dirty="0"/>
              <a:t>Statistik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FI" dirty="0"/>
          </a:p>
          <a:p>
            <a:endParaRPr lang="sv-FI" dirty="0"/>
          </a:p>
          <a:p>
            <a:r>
              <a:rPr lang="sv-FI" sz="2400" dirty="0"/>
              <a:t>Språk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FI" sz="1600" dirty="0"/>
              <a:t>Svenska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FI" sz="1600" dirty="0"/>
              <a:t>Finska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FI" sz="1600" dirty="0"/>
              <a:t>Engelska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FI" sz="1600" dirty="0"/>
              <a:t>Franska</a:t>
            </a:r>
          </a:p>
          <a:p>
            <a:endParaRPr lang="sv-FI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8283D-E11F-4B94-B049-B350A3F8D700}"/>
              </a:ext>
            </a:extLst>
          </p:cNvPr>
          <p:cNvSpPr txBox="1"/>
          <p:nvPr/>
        </p:nvSpPr>
        <p:spPr>
          <a:xfrm>
            <a:off x="6001582" y="4229226"/>
            <a:ext cx="272089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FI" sz="1600" dirty="0"/>
              <a:t>Tyska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FI" sz="1600" dirty="0"/>
              <a:t>Ryska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FI" sz="1600" dirty="0"/>
              <a:t>Spanska</a:t>
            </a:r>
          </a:p>
        </p:txBody>
      </p:sp>
    </p:spTree>
    <p:extLst>
      <p:ext uri="{BB962C8B-B14F-4D97-AF65-F5344CB8AC3E}">
        <p14:creationId xmlns:p14="http://schemas.microsoft.com/office/powerpoint/2010/main" val="3149372760"/>
      </p:ext>
    </p:extLst>
  </p:cSld>
  <p:clrMapOvr>
    <a:masterClrMapping/>
  </p:clrMapOvr>
</p:sld>
</file>

<file path=ppt/theme/theme1.xml><?xml version="1.0" encoding="utf-8"?>
<a:theme xmlns:a="http://schemas.openxmlformats.org/drawingml/2006/main" name="Hanken">
  <a:themeElements>
    <a:clrScheme name="Hanken Colo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4F8195"/>
      </a:accent1>
      <a:accent2>
        <a:srgbClr val="E4855B"/>
      </a:accent2>
      <a:accent3>
        <a:srgbClr val="89944A"/>
      </a:accent3>
      <a:accent4>
        <a:srgbClr val="8EAFAF"/>
      </a:accent4>
      <a:accent5>
        <a:srgbClr val="EABAB0"/>
      </a:accent5>
      <a:accent6>
        <a:srgbClr val="ADBCBA"/>
      </a:accent6>
      <a:hlink>
        <a:srgbClr val="89944A"/>
      </a:hlink>
      <a:folHlink>
        <a:srgbClr val="4F8195"/>
      </a:folHlink>
    </a:clrScheme>
    <a:fontScheme name="Hanken">
      <a:majorFont>
        <a:latin typeface="Futura PT Demi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nken_200402 #3.potx" id="{02AE9C2E-119F-4CF7-89A8-97FB3C43242B}" vid="{C9219E65-CDFA-4F13-A1C1-4AC06F530A24}"/>
    </a:ext>
  </a:extLst>
</a:theme>
</file>

<file path=ppt/theme/theme2.xml><?xml version="1.0" encoding="utf-8"?>
<a:theme xmlns:a="http://schemas.openxmlformats.org/drawingml/2006/main" name="Office Theme">
  <a:themeElements>
    <a:clrScheme name="Hanken Colo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4F8195"/>
      </a:accent1>
      <a:accent2>
        <a:srgbClr val="E4855B"/>
      </a:accent2>
      <a:accent3>
        <a:srgbClr val="89944A"/>
      </a:accent3>
      <a:accent4>
        <a:srgbClr val="8EAFAF"/>
      </a:accent4>
      <a:accent5>
        <a:srgbClr val="EABAB0"/>
      </a:accent5>
      <a:accent6>
        <a:srgbClr val="ADBCBA"/>
      </a:accent6>
      <a:hlink>
        <a:srgbClr val="89944A"/>
      </a:hlink>
      <a:folHlink>
        <a:srgbClr val="4F8195"/>
      </a:folHlink>
    </a:clrScheme>
    <a:fontScheme name="Hanken Font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anken Colo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4F8195"/>
      </a:accent1>
      <a:accent2>
        <a:srgbClr val="E4855B"/>
      </a:accent2>
      <a:accent3>
        <a:srgbClr val="89944A"/>
      </a:accent3>
      <a:accent4>
        <a:srgbClr val="8EAFAF"/>
      </a:accent4>
      <a:accent5>
        <a:srgbClr val="EABAB0"/>
      </a:accent5>
      <a:accent6>
        <a:srgbClr val="ADBCBA"/>
      </a:accent6>
      <a:hlink>
        <a:srgbClr val="89944A"/>
      </a:hlink>
      <a:folHlink>
        <a:srgbClr val="4F8195"/>
      </a:folHlink>
    </a:clrScheme>
    <a:fontScheme name="Hanken Font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6B18A6F933A4CB6A425AC8ECCE842" ma:contentTypeVersion="13" ma:contentTypeDescription="Create a new document." ma:contentTypeScope="" ma:versionID="559ef55c5c29142dd91ebf7e3c812412">
  <xsd:schema xmlns:xsd="http://www.w3.org/2001/XMLSchema" xmlns:xs="http://www.w3.org/2001/XMLSchema" xmlns:p="http://schemas.microsoft.com/office/2006/metadata/properties" xmlns:ns3="4abb27d7-f020-4deb-a7aa-f902b2524c52" xmlns:ns4="51fa21f7-d521-43ce-ad77-efda624acb4a" targetNamespace="http://schemas.microsoft.com/office/2006/metadata/properties" ma:root="true" ma:fieldsID="9b6ccb83c306cef45c8fe4a0f5c97ef9" ns3:_="" ns4:_="">
    <xsd:import namespace="4abb27d7-f020-4deb-a7aa-f902b2524c52"/>
    <xsd:import namespace="51fa21f7-d521-43ce-ad77-efda624acb4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bb27d7-f020-4deb-a7aa-f902b2524c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fa21f7-d521-43ce-ad77-efda624acb4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F95980A-9F8B-439A-B85E-46A94DA8C9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AC689D-248C-4582-8773-458B3100E4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bb27d7-f020-4deb-a7aa-f902b2524c52"/>
    <ds:schemaRef ds:uri="51fa21f7-d521-43ce-ad77-efda624acb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FEEAA2F-2D66-46D0-9850-28568B3DF162}">
  <ds:schemaRefs>
    <ds:schemaRef ds:uri="http://schemas.microsoft.com/office/infopath/2007/PartnerControls"/>
    <ds:schemaRef ds:uri="http://purl.org/dc/elements/1.1/"/>
    <ds:schemaRef ds:uri="51fa21f7-d521-43ce-ad77-efda624acb4a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4abb27d7-f020-4deb-a7aa-f902b2524c52"/>
    <ds:schemaRef ds:uri="http://purl.org/dc/dcmitype/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2872</TotalTime>
  <Words>889</Words>
  <Application>Microsoft Office PowerPoint</Application>
  <PresentationFormat>Widescreen</PresentationFormat>
  <Paragraphs>156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Arial Narrow</vt:lpstr>
      <vt:lpstr>Futura PT Demi</vt:lpstr>
      <vt:lpstr>Georgia</vt:lpstr>
      <vt:lpstr>Hanken</vt:lpstr>
      <vt:lpstr>PowerPoint Presentation</vt:lpstr>
      <vt:lpstr>Hanken i ett nötskal</vt:lpstr>
      <vt:lpstr>Om Hanken</vt:lpstr>
      <vt:lpstr>Hanken idag</vt:lpstr>
      <vt:lpstr>Strategisk profilering</vt:lpstr>
      <vt:lpstr>Styrkeområden</vt:lpstr>
      <vt:lpstr>Forsknings- och kompetenscentra</vt:lpstr>
      <vt:lpstr>Examensutbildningar</vt:lpstr>
      <vt:lpstr>Ämnen</vt:lpstr>
      <vt:lpstr>Inom magisterutbildningen på engelska erbjuder vi:</vt:lpstr>
      <vt:lpstr>Massive Open Online Course (MOOC)</vt:lpstr>
      <vt:lpstr>Studentutbyte</vt:lpstr>
      <vt:lpstr>Hankens partneruniversitet</vt:lpstr>
      <vt:lpstr>Hanken &amp; SSE Executive Education</vt:lpstr>
      <vt:lpstr>Hanken Executive MBA Strategic leadership for impact</vt:lpstr>
      <vt:lpstr>Hanken Alumni</vt:lpstr>
      <vt:lpstr>Företagsinkubatorer och datalabb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Ohls</dc:creator>
  <cp:lastModifiedBy>Emilia Öfverström</cp:lastModifiedBy>
  <cp:revision>70</cp:revision>
  <dcterms:created xsi:type="dcterms:W3CDTF">2020-11-10T09:04:47Z</dcterms:created>
  <dcterms:modified xsi:type="dcterms:W3CDTF">2023-10-12T09:52:20Z</dcterms:modified>
</cp:coreProperties>
</file>