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8" r:id="rId3"/>
    <p:sldId id="296" r:id="rId4"/>
    <p:sldId id="265" r:id="rId5"/>
    <p:sldId id="299" r:id="rId6"/>
    <p:sldId id="308" r:id="rId7"/>
    <p:sldId id="309" r:id="rId8"/>
    <p:sldId id="310" r:id="rId9"/>
    <p:sldId id="305" r:id="rId10"/>
    <p:sldId id="300" r:id="rId11"/>
    <p:sldId id="301" r:id="rId12"/>
    <p:sldId id="302" r:id="rId13"/>
    <p:sldId id="303" r:id="rId14"/>
    <p:sldId id="304" r:id="rId15"/>
    <p:sldId id="271" r:id="rId16"/>
    <p:sldId id="298" r:id="rId17"/>
    <p:sldId id="266" r:id="rId18"/>
    <p:sldId id="306" r:id="rId19"/>
    <p:sldId id="307" r:id="rId20"/>
    <p:sldId id="295" r:id="rId21"/>
    <p:sldId id="270" r:id="rId22"/>
    <p:sldId id="294" r:id="rId23"/>
    <p:sldId id="293" r:id="rId24"/>
    <p:sldId id="290" r:id="rId25"/>
    <p:sldId id="289" r:id="rId26"/>
    <p:sldId id="282" r:id="rId27"/>
    <p:sldId id="277" r:id="rId28"/>
    <p:sldId id="281" r:id="rId29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Bjurlefors" initials="CB" lastIdx="1" clrIdx="0">
    <p:extLst>
      <p:ext uri="{19B8F6BF-5375-455C-9EA6-DF929625EA0E}">
        <p15:presenceInfo xmlns:p15="http://schemas.microsoft.com/office/powerpoint/2012/main" userId="S::carolina@rehngruppen.se::d3a9b529-2d61-408e-bfb3-93ab56c1a8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AEBC7E-B2D8-466B-93CD-2148C9F23A9C}" v="37" dt="2023-08-24T19:54:57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67" autoAdjust="0"/>
  </p:normalViewPr>
  <p:slideViewPr>
    <p:cSldViewPr snapToGrid="0" showGuides="1">
      <p:cViewPr>
        <p:scale>
          <a:sx n="60" d="100"/>
          <a:sy n="60" d="100"/>
        </p:scale>
        <p:origin x="872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5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317BD1-D68A-4984-AE67-5B9C0F3770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FCE10-E27A-4D6E-AA7A-0D32BBFEDA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504ED92-49CB-490F-ADD0-AB3EF5129506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FC2A7-C04D-4C2F-837B-1CFC376A65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7DF75-5E51-4BC7-8CDC-66F33EBA3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C3E3857-ADD6-42FF-A5B9-78A1A4ED6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31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D3735D9-C622-4B5D-97D0-D3B8DD4D43DF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CA3599A-B860-4459-8435-0DA526491C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164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001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21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25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25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460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333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920D31-93F1-4ED0-B519-27EE7E5CF5FE}" type="slidenum">
              <a:rPr lang="en-US" altLang="sv-FI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sv-FI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FI" altLang="sv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C03CBA-3857-4197-9516-8BD16E3848D9}" type="slidenum">
              <a:rPr lang="en-US" altLang="sv-FI" smtClean="0"/>
              <a:pPr>
                <a:defRPr/>
              </a:pPr>
              <a:t>23</a:t>
            </a:fld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632928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5465B4-C957-4159-AF9E-1698B4778005}" type="slidenum">
              <a:rPr lang="en-US" altLang="sv-FI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sv-FI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FI" altLang="sv-FI"/>
          </a:p>
        </p:txBody>
      </p:sp>
    </p:spTree>
    <p:extLst>
      <p:ext uri="{BB962C8B-B14F-4D97-AF65-F5344CB8AC3E}">
        <p14:creationId xmlns:p14="http://schemas.microsoft.com/office/powerpoint/2010/main" val="11392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BEA1E7-3B13-4BC3-93CF-C5FF847712BF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90E0151-B0E4-4F0B-82B3-6A0FF0604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558" y="1578559"/>
            <a:ext cx="3084885" cy="3146058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AD07178-7747-4123-AADA-93A49BF3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CA72E8-A1C2-4E43-BC97-AE44E4A76D60}" type="datetime1">
              <a:rPr lang="en-GB" smtClean="0"/>
              <a:t>27/10/2023</a:t>
            </a:fld>
            <a:endParaRPr lang="en-GB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8A7CE6-304C-4521-9391-DE9E5510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69" y="-283554"/>
            <a:ext cx="1614197" cy="144104"/>
          </a:xfrm>
          <a:prstGeom prst="rect">
            <a:avLst/>
          </a:prstGeom>
        </p:spPr>
        <p:txBody>
          <a:bodyPr/>
          <a:lstStyle/>
          <a:p>
            <a:r>
              <a:rPr lang="en-GB"/>
              <a:t>Hanken School of Economics</a:t>
            </a:r>
            <a:endParaRPr lang="en-GB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7E9103-37DE-494C-A46F-497D32E4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5354" y="-283554"/>
            <a:ext cx="867133" cy="144104"/>
          </a:xfrm>
          <a:prstGeom prst="rect">
            <a:avLst/>
          </a:prstGeom>
        </p:spPr>
        <p:txBody>
          <a:bodyPr/>
          <a:lstStyle/>
          <a:p>
            <a:fld id="{20F5467F-CA83-4951-87CD-A29B7285744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0C8A5B-7A6E-5F46-990F-D090E0203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CDCBA-F9BD-B54E-90D0-A64A1C4F64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587D48-9827-484C-B2C1-94E09EFB8C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62" y="6083779"/>
            <a:ext cx="881586" cy="6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DE13368-09FB-40EF-BBEB-229D687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39E7EDF-F72F-4364-A321-09BB3EA71B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AAEBC2-AD7F-4479-BE70-6825BE1F78A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10314D7-3688-4361-A978-6197E6A29514}" type="datetime1">
              <a:rPr lang="en-GB" smtClean="0"/>
              <a:t>27/10/2023</a:t>
            </a:fld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5E852A-1E9D-487A-8B07-89024B0EFF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A10B3478-8931-4F11-A58B-7128CDB90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B6E7A1-BF71-4F46-B0EE-688B07BC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C7CE8D5-22A5-43C9-BB78-FA915448CF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2ECE7-BDD9-469D-AB39-EA2CCD689DE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3D18530-1104-424F-AA71-75DE061B192B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7EB36EAC-2555-4059-B80A-37628D640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multi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86B041-E0E9-42F2-95E1-10436D2A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C03CB-4DB7-4DC5-87E7-782EE73DE8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59488" y="0"/>
            <a:ext cx="6132513" cy="68579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2C327-2451-4173-AAEB-CB95A732D02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4BD301F-131D-4B14-850B-C24C2FF87FDB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C4992289-0594-4FE9-884E-80417D326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8CF4742-2DB4-4D2F-BF83-68F45E309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D5E9C91-C263-4367-86AB-31C173CB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89E7AA3-9B2C-4A83-A045-E70A6162716D}" type="datetime1">
              <a:rPr lang="en-GB" smtClean="0"/>
              <a:t>27/10/2023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918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/Vision - e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31FEE0A-952C-4D2A-AE93-728B3834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6BD81997-0096-40E9-8D1E-E0B0B0E02E62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3ECE5B1-0907-4ADE-8F79-CDEA16209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1"/>
            <a:ext cx="12192000" cy="68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/Vision - Sw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73FF7C-AC0D-4224-A5DC-C33EFAD1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68448118-73F3-45C9-8492-342029AB60CB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2F4FCAF-03C8-472B-86CB-AF8D980E3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1"/>
            <a:ext cx="12192000" cy="68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3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9843-B4CC-4943-BF88-4FE0FF826C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728" y="1614792"/>
            <a:ext cx="2869660" cy="493192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DAE3-EE16-43F6-AB44-40B0F6D05EE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CD53C79B-5EBB-44F0-B7C8-110120E6499C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8E29EB19-3524-4F89-A71E-F1CE4263A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36F431-276D-4B5A-BC9C-BB4AC374F0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6646" y="0"/>
            <a:ext cx="2165353" cy="442722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D6966-6030-47B5-96DF-EE773997E9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216A1881-3018-4817-AAB1-E931E542E3D9}" type="datetime1">
              <a:rPr lang="en-GB" smtClean="0"/>
              <a:t>27/10/2023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810739B-BC2D-4D5E-9F10-709F39DA1D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nk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byggnad, kupol, bord&#10;&#10;Automatiskt genererad beskrivning">
            <a:extLst>
              <a:ext uri="{FF2B5EF4-FFF2-40B4-BE49-F238E27FC236}">
                <a16:creationId xmlns:a16="http://schemas.microsoft.com/office/drawing/2014/main" id="{88859D97-3B14-4FEE-A5C2-A2AD6CA81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25" y="3859554"/>
            <a:ext cx="2324100" cy="30435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E1B025-29BE-4119-9343-E5708116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F8F00-3F7E-4D56-86A5-579631DD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4B2BF-FC0D-4768-A371-22D04C28F821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56350FD-4B55-4F95-A900-D1D8915536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5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byggnad, vaxkaka, fönster&#10;&#10;Automatiskt genererad beskrivning">
            <a:extLst>
              <a:ext uri="{FF2B5EF4-FFF2-40B4-BE49-F238E27FC236}">
                <a16:creationId xmlns:a16="http://schemas.microsoft.com/office/drawing/2014/main" id="{368D4227-4F6B-4C0D-8FC8-4E1D85BDB7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937" y="1725104"/>
            <a:ext cx="3124490" cy="51328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6302BB-F292-4366-A34D-D39E508D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EFE1F-7E80-4E11-9BC1-3CAB4C7A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CE19-E43B-43A3-90D0-03B263EA9400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AE986A63-6AC0-4838-B9B2-9C897AF25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2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D4103-4018-40DF-B16C-A5416B0415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A10F7D-A3FD-479F-8768-FF14994E4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9DCAC0-3D41-4882-957A-4FC81EC3CB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A97FBE-752A-42DD-8807-57B6EDC7843C}" type="datetime1">
              <a:rPr lang="en-GB" smtClean="0"/>
              <a:t>27/10/2023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929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axkaka&#10;&#10;Automatiskt genererad beskrivning">
            <a:extLst>
              <a:ext uri="{FF2B5EF4-FFF2-40B4-BE49-F238E27FC236}">
                <a16:creationId xmlns:a16="http://schemas.microsoft.com/office/drawing/2014/main" id="{9FFAD8EE-EF61-4E0C-B4CF-77DABA854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4972" y="1824415"/>
            <a:ext cx="2867027" cy="50335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E9CA18-CBE3-4914-BCF6-1CC1EB85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8B619-9DB8-4589-803B-9543F3B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B9892A-4B7D-4936-87C6-2307F9411B3B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7989F16E-FC20-40D8-98D9-832104F85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14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464014-C0E8-4409-811A-F8410AE8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14B7-A18F-4175-B59E-221D771DC1D2}" type="datetime1">
              <a:rPr lang="en-GB" smtClean="0"/>
              <a:t>27/10/2023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D6A57-5F4D-49ED-9168-3E72E099D5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F6B33EE-BBD3-4FAC-A3B3-8AECFD4DF5EE}"/>
              </a:ext>
            </a:extLst>
          </p:cNvPr>
          <p:cNvSpPr txBox="1">
            <a:spLocks/>
          </p:cNvSpPr>
          <p:nvPr userDrawn="1"/>
        </p:nvSpPr>
        <p:spPr>
          <a:xfrm>
            <a:off x="1030515" y="6356351"/>
            <a:ext cx="867133" cy="1441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0B14B7-A18F-4175-B59E-221D771DC1D2}" type="datetime1">
              <a:rPr lang="en-GB" smtClean="0"/>
              <a:pPr/>
              <a:t>27/10/2023</a:t>
            </a:fld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E3591E8-93BD-4577-AB9A-AF959A1528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728" y="1614792"/>
            <a:ext cx="2869660" cy="493192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5D4A93C-E01C-49F8-A260-FEE9A73FC4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69660" y="3140160"/>
            <a:ext cx="6864350" cy="1881188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56A07CBA-C702-4D84-B954-CE27781CC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09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ck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7E6A4-882B-49E0-A708-77EC4B69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14B7-A18F-4175-B59E-221D771DC1D2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C734A0-CF58-4AEF-BDF7-F7D40972C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059" y="319137"/>
            <a:ext cx="678138" cy="688571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7F911B8-86E7-4D97-BD3F-B65177D6F0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69660" y="3140160"/>
            <a:ext cx="6864350" cy="1881188"/>
          </a:xfrm>
        </p:spPr>
        <p:txBody>
          <a:bodyPr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Bildobjekt 6" descr="En bild som visar vaxkaka&#10;&#10;Automatiskt genererad beskrivning">
            <a:extLst>
              <a:ext uri="{FF2B5EF4-FFF2-40B4-BE49-F238E27FC236}">
                <a16:creationId xmlns:a16="http://schemas.microsoft.com/office/drawing/2014/main" id="{93E37CD7-45D0-4CFA-9165-E410C3D8A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716" y="2691668"/>
            <a:ext cx="2191284" cy="384719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02BF80D-0FF6-47E0-8E33-A8E21D98B1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003622" y="300283"/>
            <a:ext cx="685367" cy="6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8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F3C5F-2182-4984-B11A-8122621E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2638545"/>
            <a:ext cx="6865711" cy="5338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DB08C-FFF4-4FD6-B303-01BA5FEA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14B7-A18F-4175-B59E-221D771DC1D2}" type="datetime1">
              <a:rPr lang="en-GB" smtClean="0"/>
              <a:t>27/10/2023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813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picture an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5EAD16C-033F-4601-BD86-C04CE5B7C8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1281538-723C-4763-A98A-AF28DAC1F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4ACEF5-534C-4C95-84D8-1E4F0FDBAFD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931FBE4-A677-4525-9A28-36F04E6B5F42}" type="datetime1">
              <a:rPr lang="en-GB" smtClean="0"/>
              <a:t>27/10/2023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84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5A6B9BD-AACB-4145-87E1-A72DBE9882C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B2642-75BE-4F32-B5D8-5B10E8C0D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827BA3-AD49-4E6E-9378-E6DB543E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832B7807-5395-4F90-AFC6-3808A7CDB353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962AA2-D2C6-1A47-B7FD-76FE0B62E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BB290-0AEA-D345-A237-C7076ACDA5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28B63B-D8A6-48C5-A737-D39C3477746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E9E014-9DE4-480A-82D6-64BF37D8884F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2852F79C-E0E0-4765-8D2E-D82E4D321F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03ECF8A-F600-4A6B-B793-A7F57635F0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5005BF-F5AE-43DE-A52A-DA6184D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6DF75A6-F098-4DEC-A7C0-5ADC3E1269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2C9B46-4260-4A53-B720-67F09C10A9E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716F14-F3AA-4940-80FF-4A3AFB010DF5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FB9BE09-CA3A-42F0-AF35-62F4516101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4AA24B-19FD-416D-933A-C5C84D8311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F556D7B5-89B1-4D8F-8A6A-4E3A05D49924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2C91DEF-B61D-2D46-9B80-DC22EF28D1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CE9DF-B2D0-1742-A39D-9510994A7B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772B7D6-B613-49BB-BDDB-3A8E9FC018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6" y="5979719"/>
            <a:ext cx="1034877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9CAB088C-0A3C-48A0-ABD1-F703C408E692}"/>
              </a:ext>
            </a:extLst>
          </p:cNvPr>
          <p:cNvSpPr/>
          <p:nvPr userDrawn="1"/>
        </p:nvSpPr>
        <p:spPr>
          <a:xfrm>
            <a:off x="9240820" y="2266401"/>
            <a:ext cx="2946024" cy="454047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C29DE-0077-499A-A476-60E3E85B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57C54-315E-4027-8259-28136E4053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3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spcBef>
                <a:spcPts val="0"/>
              </a:spcBef>
              <a:buNone/>
              <a:defRPr sz="16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200"/>
            </a:lvl4pPr>
            <a:lvl5pPr marL="1828800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6F3EDF26-F6A9-40DF-A210-F9ED10D702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1449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spcBef>
                <a:spcPts val="0"/>
              </a:spcBef>
              <a:buNone/>
              <a:defRPr sz="16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200"/>
            </a:lvl4pPr>
            <a:lvl5pPr marL="1828800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76B613C-7739-4989-8CE4-FA368499081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BFADE8D-D3F8-4B52-AC82-64938DFC17AE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F704D17-2288-4EA3-B732-807545E25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79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0D88DBF-4CE3-441C-872E-BB2428E54F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7129463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963B4D-BBB2-4A74-A6C6-75BE45B4396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D287BF6-37BF-4F29-9C04-3349194958ED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AFE2D-0A9E-4467-932B-5A3D8151E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376CA5F3-BA0E-42BE-8682-F6E350F9B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FF09B2-0082-4F06-9C62-4CC12F84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72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ACC26-52C1-4E0F-B3C6-F0D09852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C668CFD-AD7C-48A7-81AA-CA952ACB3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4968875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0BAC3B-2464-4E01-8B87-5FCA545587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3DCC17-3D77-4C16-BD53-C3456126AD0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980F7D9-F9FB-4F32-86B7-90FA7F6D3F93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01B687-5803-4BEF-A1FD-CEE86AAFF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2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7B220-2FD6-44EB-9F15-E376F2C5E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816"/>
          <a:stretch/>
        </p:blipFill>
        <p:spPr>
          <a:xfrm>
            <a:off x="9934117" y="2462229"/>
            <a:ext cx="2257883" cy="457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3570C-1A30-4F70-9F9D-56D0FEC7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E664749-C126-4C8D-9FCB-6CBFDCDAB6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9B3D5B27-91F7-4082-9C71-6052FBB4F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47469" y="2105025"/>
            <a:ext cx="4968875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CB96165-28DF-4E8A-889C-4A729EF0E43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F40E92-22FB-47D2-AC17-10EE27F2CB15}" type="datetime1">
              <a:rPr lang="en-GB" smtClean="0"/>
              <a:t>27/10/2023</a:t>
            </a:fld>
            <a:endParaRPr lang="en-GB" dirty="0"/>
          </a:p>
        </p:txBody>
      </p: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41D036FF-6E98-4306-BAE1-E8D5A1930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2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007708"/>
            <a:ext cx="6865711" cy="533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772" y="2115004"/>
            <a:ext cx="7112453" cy="4050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9B9F-C60B-41BB-9FD2-7E837549D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0515" y="6356351"/>
            <a:ext cx="867133" cy="1441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fld id="{FE0B14B7-A18F-4175-B59E-221D771DC1D2}" type="datetime1">
              <a:rPr lang="en-GB" smtClean="0"/>
              <a:t>27/10/2023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3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1" r:id="rId3"/>
    <p:sldLayoutId id="2147483679" r:id="rId4"/>
    <p:sldLayoutId id="2147483684" r:id="rId5"/>
    <p:sldLayoutId id="2147483666" r:id="rId6"/>
    <p:sldLayoutId id="2147483667" r:id="rId7"/>
    <p:sldLayoutId id="2147483668" r:id="rId8"/>
    <p:sldLayoutId id="2147483673" r:id="rId9"/>
    <p:sldLayoutId id="2147483672" r:id="rId10"/>
    <p:sldLayoutId id="2147483670" r:id="rId11"/>
    <p:sldLayoutId id="2147483682" r:id="rId12"/>
    <p:sldLayoutId id="2147483683" r:id="rId13"/>
    <p:sldLayoutId id="2147483687" r:id="rId14"/>
    <p:sldLayoutId id="2147483688" r:id="rId15"/>
    <p:sldLayoutId id="2147483685" r:id="rId16"/>
    <p:sldLayoutId id="2147483686" r:id="rId17"/>
    <p:sldLayoutId id="2147483658" r:id="rId18"/>
    <p:sldLayoutId id="2147483659" r:id="rId19"/>
    <p:sldLayoutId id="2147483654" r:id="rId20"/>
    <p:sldLayoutId id="2147483689" r:id="rId21"/>
    <p:sldLayoutId id="2147483690" r:id="rId22"/>
    <p:sldLayoutId id="2147483692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200" i="1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3492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6" userDrawn="1">
          <p15:clr>
            <a:srgbClr val="F26B43"/>
          </p15:clr>
        </p15:guide>
        <p15:guide id="2" pos="642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  <p15:guide id="7" pos="3817" userDrawn="1">
          <p15:clr>
            <a:srgbClr val="F26B43"/>
          </p15:clr>
        </p15:guide>
        <p15:guide id="8" pos="2615" userDrawn="1">
          <p15:clr>
            <a:srgbClr val="F26B43"/>
          </p15:clr>
        </p15:guide>
        <p15:guide id="9" orient="horz" pos="1139" userDrawn="1">
          <p15:clr>
            <a:srgbClr val="F26B43"/>
          </p15:clr>
        </p15:guide>
        <p15:guide id="10" pos="4974" userDrawn="1">
          <p15:clr>
            <a:srgbClr val="F26B43"/>
          </p15:clr>
        </p15:guide>
        <p15:guide id="11" pos="3613" userDrawn="1">
          <p15:clr>
            <a:srgbClr val="F26B43"/>
          </p15:clr>
        </p15:guide>
        <p15:guide id="12" pos="483" userDrawn="1">
          <p15:clr>
            <a:srgbClr val="F26B43"/>
          </p15:clr>
        </p15:guide>
        <p15:guide id="13" pos="69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PlRXWfYh3ic?feature=oembed" TargetMode="External"/><Relationship Id="rId1" Type="http://schemas.openxmlformats.org/officeDocument/2006/relationships/video" Target="https://www.youtube.com/embed/Ef1quOrvxtk?feature=oembed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hanken.fi/sv/sok-till-hanken" TargetMode="Externa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8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6E58-7E31-A44F-F24C-A30D1B5A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Högklassig utbildning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A833-6A81-7787-B2B8-ED982D6BDE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En utbildning från Hanken ger dig relevanta och nyttiga redskap för att kunna verka i en föränderlig värld och dess utmaningar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har över 110 års erfarenhet av utbildning inom ekonomi och en utbildning från Hanken värderas högt både nationellt och internationellt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Att läsa ekonomi ger dig en stabil och bred grund för att i framtiden kunna arbeta med det som intresserar dig</a:t>
            </a:r>
          </a:p>
        </p:txBody>
      </p:sp>
      <p:pic>
        <p:nvPicPr>
          <p:cNvPr id="6" name="Picture Placeholder 5" descr="People sitting at a table with laptops&#10;&#10;Description automatically generated">
            <a:extLst>
              <a:ext uri="{FF2B5EF4-FFF2-40B4-BE49-F238E27FC236}">
                <a16:creationId xmlns:a16="http://schemas.microsoft.com/office/drawing/2014/main" id="{F3F8B38B-B91E-306D-3F83-3334AFEDA7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r="26860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366887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6E58-7E31-A44F-F24C-A30D1B5A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Gemenskap utöver det normala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A833-6A81-7787-B2B8-ED982D6BDE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är en relativt liten handelshögskola, vilket betyder att samhörigheten och gemenskapen är unik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En sann </a:t>
            </a:r>
            <a:r>
              <a:rPr lang="sv-FI" dirty="0" err="1"/>
              <a:t>Hankenanda</a:t>
            </a:r>
            <a:r>
              <a:rPr lang="sv-FI" dirty="0"/>
              <a:t> råder både i Helsingfors och Vasa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Hos oss får du nya vänner som kommer från hela Finland och även från andra länder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På Hanken är du inte bara en i mängden, våra studenter har en nära och stödande relation med undervisande personal</a:t>
            </a:r>
          </a:p>
        </p:txBody>
      </p:sp>
      <p:pic>
        <p:nvPicPr>
          <p:cNvPr id="6" name="Picture Placeholder 5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8E75CCCC-2061-E450-54CD-22384CB3F3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4837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341453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6E58-7E31-A44F-F24C-A30D1B5A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Breda, och viktiga, nätverk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A833-6A81-7787-B2B8-ED982D6BDE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Den tighta gemenskapen under studietiden utvecklas till ett brett nätverk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Ordspråket ”en gång </a:t>
            </a:r>
            <a:r>
              <a:rPr lang="sv-FI" dirty="0" err="1"/>
              <a:t>hankeit</a:t>
            </a:r>
            <a:r>
              <a:rPr lang="sv-FI" dirty="0"/>
              <a:t>, alltid </a:t>
            </a:r>
            <a:r>
              <a:rPr lang="sv-FI" dirty="0" err="1"/>
              <a:t>hankeit</a:t>
            </a:r>
            <a:r>
              <a:rPr lang="sv-FI" dirty="0"/>
              <a:t>” är populärt bland våra alumner vilket bevisar att den gemenskap och de nätverk Hanken erbjuder är starka och uppskattade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Våra alumner träffas ofta för att fortsatta </a:t>
            </a:r>
            <a:r>
              <a:rPr lang="sv-FI" dirty="0" err="1"/>
              <a:t>nätverka</a:t>
            </a:r>
            <a:r>
              <a:rPr lang="sv-FI" dirty="0"/>
              <a:t> och många har en fortsatt fin relation med Hanken efter utexaminering</a:t>
            </a:r>
          </a:p>
        </p:txBody>
      </p:sp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3C876FFA-33AB-015E-E363-BFA63CA58E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1667" r="29818" b="-1667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3099750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6E58-7E31-A44F-F24C-A30D1B5A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Nära kontakt med näringslivet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A833-6A81-7787-B2B8-ED982D6BDE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400" y="2105025"/>
            <a:ext cx="4821237" cy="4060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har en otroligt nära kontakt med näringslivet, detta tack vare våra engagerade alumner, våra ambitiösa studenter och den fina utbildning vi erbjuder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har många partnerföretag. Dessa har du möjlighet att träffa på Hanken och diskutera arbetsmöjligheter 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Näringslivet syns även i undervisningen: våra partnerföretag deltar med t.ex. äkta </a:t>
            </a:r>
            <a:r>
              <a:rPr lang="sv-FI" dirty="0" err="1"/>
              <a:t>case</a:t>
            </a:r>
            <a:r>
              <a:rPr lang="sv-FI" dirty="0"/>
              <a:t>, gästföreläsningar, företagsbesök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har även en stark koppling till startupvärlden tack vare initiativ som Hanken Business Lab</a:t>
            </a:r>
          </a:p>
        </p:txBody>
      </p:sp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24596C14-F68B-2B86-6D50-0CC63E39C4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r="32463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60622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6E58-7E31-A44F-F24C-A30D1B5A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Äkta internationell utbildning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A833-6A81-7787-B2B8-ED982D6BDE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På Hanken hör en utlandsvistelse, antingen utbyte eller utlandspraktik, till din kandidatexamen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tar varje höst och vinter emot utbytesstudenter och varje höst börjar många internationella magisterstudenter – hos oss träffar du människor från hela världen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En stor del av våra professorer har internationell bakgrund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Det internationella genomsyrar hela Hankens verksamhet</a:t>
            </a:r>
          </a:p>
        </p:txBody>
      </p:sp>
      <p:pic>
        <p:nvPicPr>
          <p:cNvPr id="6" name="Picture Placeholder 5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26B59308-C45A-99C8-D31A-E78FE94482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r="29265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3061756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3728AE-BE01-5AC3-E9BE-9D785F59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06" y="614984"/>
            <a:ext cx="9218385" cy="690563"/>
          </a:xfrm>
        </p:spPr>
        <p:txBody>
          <a:bodyPr/>
          <a:lstStyle/>
          <a:p>
            <a:r>
              <a:rPr lang="sv-FI" sz="2800" dirty="0"/>
              <a:t>Studiernas uppbyggnad på kandidatnivån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68A7944A-4DE9-852A-9B51-8B286135A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7" y="1372764"/>
            <a:ext cx="8658225" cy="48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0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3728AE-BE01-5AC3-E9BE-9D785F59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94" y="657501"/>
            <a:ext cx="9218385" cy="690563"/>
          </a:xfrm>
        </p:spPr>
        <p:txBody>
          <a:bodyPr/>
          <a:lstStyle/>
          <a:p>
            <a:r>
              <a:rPr lang="sv-FI" sz="2800" dirty="0"/>
              <a:t>På Hanken hittar du alltid något ämne som passar dig!</a:t>
            </a:r>
          </a:p>
        </p:txBody>
      </p:sp>
      <p:pic>
        <p:nvPicPr>
          <p:cNvPr id="9" name="Picture 8" descr="A group of colorful squares with black text&#10;&#10;Description automatically generated">
            <a:extLst>
              <a:ext uri="{FF2B5EF4-FFF2-40B4-BE49-F238E27FC236}">
                <a16:creationId xmlns:a16="http://schemas.microsoft.com/office/drawing/2014/main" id="{F13767FE-B788-692A-3602-57FF8A3E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1" y="1348064"/>
            <a:ext cx="8982075" cy="5049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1000EE-CC5E-31F3-0745-4BACBDAFD850}"/>
              </a:ext>
            </a:extLst>
          </p:cNvPr>
          <p:cNvSpPr txBox="1"/>
          <p:nvPr/>
        </p:nvSpPr>
        <p:spPr>
          <a:xfrm>
            <a:off x="9705974" y="5829300"/>
            <a:ext cx="2257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i="1" dirty="0"/>
              <a:t>Ämnen med en blå prick går att läsa både i Helsingfors och Vasa</a:t>
            </a:r>
          </a:p>
        </p:txBody>
      </p:sp>
    </p:spTree>
    <p:extLst>
      <p:ext uri="{BB962C8B-B14F-4D97-AF65-F5344CB8AC3E}">
        <p14:creationId xmlns:p14="http://schemas.microsoft.com/office/powerpoint/2010/main" val="169252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3BAF-3A7F-4222-B034-00C01DA5B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007708"/>
            <a:ext cx="6865711" cy="533803"/>
          </a:xfrm>
        </p:spPr>
        <p:txBody>
          <a:bodyPr/>
          <a:lstStyle/>
          <a:p>
            <a:r>
              <a:rPr lang="en-GB" dirty="0"/>
              <a:t>Vad </a:t>
            </a:r>
            <a:r>
              <a:rPr lang="en-GB" dirty="0" err="1"/>
              <a:t>säger</a:t>
            </a:r>
            <a:r>
              <a:rPr lang="en-GB" dirty="0"/>
              <a:t> </a:t>
            </a:r>
            <a:r>
              <a:rPr lang="en-GB" dirty="0" err="1"/>
              <a:t>våra</a:t>
            </a:r>
            <a:r>
              <a:rPr lang="en-GB" dirty="0"/>
              <a:t> </a:t>
            </a:r>
            <a:r>
              <a:rPr lang="en-GB" dirty="0" err="1"/>
              <a:t>studenter</a:t>
            </a:r>
            <a:r>
              <a:rPr lang="en-GB" dirty="0"/>
              <a:t>?</a:t>
            </a:r>
          </a:p>
        </p:txBody>
      </p:sp>
      <p:pic>
        <p:nvPicPr>
          <p:cNvPr id="4" name="Online Media 3" title="Hanken mer än du tror - Hellu">
            <a:hlinkClick r:id="" action="ppaction://media"/>
            <a:extLst>
              <a:ext uri="{FF2B5EF4-FFF2-40B4-BE49-F238E27FC236}">
                <a16:creationId xmlns:a16="http://schemas.microsoft.com/office/drawing/2014/main" id="{6D9F7E2D-40E3-A083-A9BE-CFC47A200C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2314" y="1926294"/>
            <a:ext cx="5832475" cy="3295348"/>
          </a:xfrm>
          <a:prstGeom prst="rect">
            <a:avLst/>
          </a:prstGeom>
        </p:spPr>
      </p:pic>
      <p:pic>
        <p:nvPicPr>
          <p:cNvPr id="5" name="Online Media 4" title="Hanken mer än du tror - Sabina">
            <a:hlinkClick r:id="" action="ppaction://media"/>
            <a:extLst>
              <a:ext uri="{FF2B5EF4-FFF2-40B4-BE49-F238E27FC236}">
                <a16:creationId xmlns:a16="http://schemas.microsoft.com/office/drawing/2014/main" id="{320785E1-C3B6-507A-7ED0-7A9DC1C2CFA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167213" y="3164544"/>
            <a:ext cx="5832474" cy="3295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2EE2F-654B-CAE3-AAB3-E3B513690370}"/>
              </a:ext>
            </a:extLst>
          </p:cNvPr>
          <p:cNvSpPr txBox="1"/>
          <p:nvPr/>
        </p:nvSpPr>
        <p:spPr>
          <a:xfrm>
            <a:off x="192313" y="5314950"/>
            <a:ext cx="356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Helena, 3:e året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3F803-C84C-86B4-72CE-5431CA582A84}"/>
              </a:ext>
            </a:extLst>
          </p:cNvPr>
          <p:cNvSpPr txBox="1"/>
          <p:nvPr/>
        </p:nvSpPr>
        <p:spPr>
          <a:xfrm>
            <a:off x="10123261" y="2714624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Sabrina, 4:e året</a:t>
            </a:r>
          </a:p>
        </p:txBody>
      </p:sp>
    </p:spTree>
    <p:extLst>
      <p:ext uri="{BB962C8B-B14F-4D97-AF65-F5344CB8AC3E}">
        <p14:creationId xmlns:p14="http://schemas.microsoft.com/office/powerpoint/2010/main" val="34814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D32DF1-2D54-2917-45D8-18C8A5B52FB3}"/>
              </a:ext>
            </a:extLst>
          </p:cNvPr>
          <p:cNvSpPr/>
          <p:nvPr/>
        </p:nvSpPr>
        <p:spPr>
          <a:xfrm>
            <a:off x="6099158" y="3582454"/>
            <a:ext cx="5448732" cy="15774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AA9386-0643-CC59-039D-61D9D3294B6C}"/>
              </a:ext>
            </a:extLst>
          </p:cNvPr>
          <p:cNvSpPr/>
          <p:nvPr/>
        </p:nvSpPr>
        <p:spPr>
          <a:xfrm>
            <a:off x="885938" y="1650531"/>
            <a:ext cx="5277131" cy="1536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D0ED7-528F-45FF-8B8D-6E3595D1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357" y="513249"/>
            <a:ext cx="5601954" cy="690563"/>
          </a:xfrm>
        </p:spPr>
        <p:txBody>
          <a:bodyPr/>
          <a:lstStyle/>
          <a:p>
            <a:r>
              <a:rPr lang="en-GB" sz="2640" b="1" i="0" err="1"/>
              <a:t>Studielivet</a:t>
            </a:r>
            <a:r>
              <a:rPr lang="en-GB" sz="2640" b="1" i="0"/>
              <a:t> – </a:t>
            </a:r>
            <a:r>
              <a:rPr lang="en-GB" sz="2640" b="1" i="0" err="1"/>
              <a:t>aktiviteter</a:t>
            </a:r>
            <a:r>
              <a:rPr lang="en-GB" sz="2640" b="1" i="0"/>
              <a:t> för </a:t>
            </a:r>
            <a:r>
              <a:rPr lang="en-GB" sz="2640" b="1" i="0" err="1"/>
              <a:t>alla</a:t>
            </a:r>
            <a:endParaRPr lang="sv-FI" sz="2640" b="1" i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F3942A-509C-4ED4-8E39-E3D50C8165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24187" y="1802285"/>
            <a:ext cx="5138882" cy="138454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680" b="1" kern="0" dirty="0" err="1">
                <a:solidFill>
                  <a:srgbClr val="000000"/>
                </a:solidFill>
              </a:rPr>
              <a:t>Evenemang</a:t>
            </a:r>
            <a:r>
              <a:rPr lang="en-GB" sz="1680" b="1" kern="0" dirty="0">
                <a:solidFill>
                  <a:srgbClr val="000000"/>
                </a:solidFill>
              </a:rPr>
              <a:t> </a:t>
            </a:r>
            <a:r>
              <a:rPr lang="en-GB" sz="1680" b="1" kern="0" dirty="0" err="1">
                <a:solidFill>
                  <a:srgbClr val="000000"/>
                </a:solidFill>
              </a:rPr>
              <a:t>flera</a:t>
            </a:r>
            <a:r>
              <a:rPr lang="en-GB" sz="1680" b="1" kern="0" dirty="0">
                <a:solidFill>
                  <a:srgbClr val="000000"/>
                </a:solidFill>
              </a:rPr>
              <a:t> </a:t>
            </a:r>
            <a:r>
              <a:rPr lang="en-GB" sz="1680" b="1" kern="0" dirty="0" err="1">
                <a:solidFill>
                  <a:srgbClr val="000000"/>
                </a:solidFill>
              </a:rPr>
              <a:t>gånger</a:t>
            </a:r>
            <a:r>
              <a:rPr lang="en-GB" sz="1680" b="1" kern="0" dirty="0">
                <a:solidFill>
                  <a:srgbClr val="000000"/>
                </a:solidFill>
              </a:rPr>
              <a:t> i </a:t>
            </a:r>
            <a:r>
              <a:rPr lang="en-GB" sz="1680" b="1" kern="0" dirty="0" err="1">
                <a:solidFill>
                  <a:srgbClr val="000000"/>
                </a:solidFill>
              </a:rPr>
              <a:t>veckan</a:t>
            </a:r>
            <a:r>
              <a:rPr lang="en-GB" sz="1680" b="1" kern="0" dirty="0">
                <a:solidFill>
                  <a:srgbClr val="000000"/>
                </a:solidFill>
              </a:rPr>
              <a:t>: </a:t>
            </a:r>
            <a:r>
              <a:rPr lang="en-GB" sz="1680" kern="0" dirty="0" err="1">
                <a:solidFill>
                  <a:srgbClr val="000000"/>
                </a:solidFill>
              </a:rPr>
              <a:t>idrott</a:t>
            </a:r>
            <a:r>
              <a:rPr lang="en-GB" sz="1680" kern="0" dirty="0">
                <a:solidFill>
                  <a:srgbClr val="000000"/>
                </a:solidFill>
              </a:rPr>
              <a:t>, fest, kultur, </a:t>
            </a:r>
            <a:r>
              <a:rPr lang="en-GB" sz="1680" kern="0" dirty="0" err="1">
                <a:solidFill>
                  <a:srgbClr val="000000"/>
                </a:solidFill>
              </a:rPr>
              <a:t>lobbyverksamhet</a:t>
            </a:r>
            <a:r>
              <a:rPr lang="en-GB" sz="1680" kern="0" dirty="0">
                <a:solidFill>
                  <a:srgbClr val="000000"/>
                </a:solidFill>
              </a:rPr>
              <a:t>, </a:t>
            </a:r>
            <a:r>
              <a:rPr lang="en-GB" sz="1680" kern="0" dirty="0" err="1">
                <a:solidFill>
                  <a:srgbClr val="000000"/>
                </a:solidFill>
              </a:rPr>
              <a:t>företagsbesök</a:t>
            </a:r>
            <a:r>
              <a:rPr lang="en-GB" sz="1680" kern="0" dirty="0">
                <a:solidFill>
                  <a:srgbClr val="000000"/>
                </a:solidFill>
              </a:rPr>
              <a:t> – </a:t>
            </a:r>
            <a:r>
              <a:rPr lang="en-GB" sz="1680" kern="0" dirty="0" err="1">
                <a:solidFill>
                  <a:srgbClr val="000000"/>
                </a:solidFill>
              </a:rPr>
              <a:t>allt</a:t>
            </a:r>
            <a:r>
              <a:rPr lang="en-GB" sz="1680" kern="0" dirty="0">
                <a:solidFill>
                  <a:srgbClr val="000000"/>
                </a:solidFill>
              </a:rPr>
              <a:t> du </a:t>
            </a:r>
            <a:r>
              <a:rPr lang="en-GB" sz="1680" kern="0" dirty="0" err="1">
                <a:solidFill>
                  <a:srgbClr val="000000"/>
                </a:solidFill>
              </a:rPr>
              <a:t>kan</a:t>
            </a:r>
            <a:r>
              <a:rPr lang="en-GB" sz="1680" kern="0" dirty="0">
                <a:solidFill>
                  <a:srgbClr val="000000"/>
                </a:solidFill>
              </a:rPr>
              <a:t> </a:t>
            </a:r>
            <a:r>
              <a:rPr lang="en-GB" sz="1680" kern="0" dirty="0" err="1">
                <a:solidFill>
                  <a:srgbClr val="000000"/>
                </a:solidFill>
              </a:rPr>
              <a:t>tänka</a:t>
            </a:r>
            <a:r>
              <a:rPr lang="en-GB" sz="1680" kern="0" dirty="0">
                <a:solidFill>
                  <a:srgbClr val="000000"/>
                </a:solidFill>
              </a:rPr>
              <a:t> dig!</a:t>
            </a:r>
            <a:endParaRPr lang="en-US" dirty="0"/>
          </a:p>
          <a:p>
            <a:r>
              <a:rPr lang="en-GB" sz="1680" kern="0" dirty="0" err="1">
                <a:solidFill>
                  <a:srgbClr val="000000"/>
                </a:solidFill>
              </a:rPr>
              <a:t>Ordnar</a:t>
            </a:r>
            <a:r>
              <a:rPr lang="en-GB" sz="1680" kern="0" dirty="0">
                <a:solidFill>
                  <a:srgbClr val="000000"/>
                </a:solidFill>
              </a:rPr>
              <a:t> </a:t>
            </a:r>
            <a:r>
              <a:rPr lang="en-GB" sz="1680" kern="0" dirty="0" err="1">
                <a:solidFill>
                  <a:srgbClr val="000000"/>
                </a:solidFill>
              </a:rPr>
              <a:t>tutorverksamheten</a:t>
            </a:r>
            <a:r>
              <a:rPr lang="en-GB" sz="1680" kern="0" dirty="0">
                <a:solidFill>
                  <a:srgbClr val="000000"/>
                </a:solidFill>
              </a:rPr>
              <a:t> i Helsingfors. </a:t>
            </a:r>
            <a:br>
              <a:rPr lang="sv-FI" sz="2640" kern="0" dirty="0"/>
            </a:br>
            <a:endParaRPr lang="sv-FI" sz="2666" kern="0" dirty="0"/>
          </a:p>
          <a:p>
            <a:endParaRPr lang="sv-FI" sz="2640" kern="0" dirty="0">
              <a:latin typeface="Georgia"/>
              <a:cs typeface="Arial"/>
            </a:endParaRPr>
          </a:p>
          <a:p>
            <a:endParaRPr lang="sv-FI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C3DFA8-3761-47F7-A56C-E083805CD78B}"/>
              </a:ext>
            </a:extLst>
          </p:cNvPr>
          <p:cNvSpPr txBox="1"/>
          <p:nvPr/>
        </p:nvSpPr>
        <p:spPr>
          <a:xfrm>
            <a:off x="9157563" y="5801731"/>
            <a:ext cx="2039389" cy="433965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r>
              <a:rPr lang="en-GB" sz="2100">
                <a:solidFill>
                  <a:schemeClr val="accent1"/>
                </a:solidFill>
              </a:rPr>
              <a:t>@shsmoments</a:t>
            </a:r>
            <a:endParaRPr lang="sv-FI" sz="2100">
              <a:solidFill>
                <a:schemeClr val="accent1"/>
              </a:solidFill>
            </a:endParaRPr>
          </a:p>
        </p:txBody>
      </p:sp>
      <p:pic>
        <p:nvPicPr>
          <p:cNvPr id="8" name="Picture 8" descr="A group of people in matching outfits posing for a photo&#10;&#10;Description automatically generated">
            <a:extLst>
              <a:ext uri="{FF2B5EF4-FFF2-40B4-BE49-F238E27FC236}">
                <a16:creationId xmlns:a16="http://schemas.microsoft.com/office/drawing/2014/main" id="{213E036E-F458-9665-6E7F-FF15FA6E5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0" t="10293" r="8867" b="14527"/>
          <a:stretch/>
        </p:blipFill>
        <p:spPr>
          <a:xfrm>
            <a:off x="883101" y="3505614"/>
            <a:ext cx="4492151" cy="3033758"/>
          </a:xfrm>
          <a:prstGeom prst="rect">
            <a:avLst/>
          </a:prstGeom>
        </p:spPr>
      </p:pic>
      <p:pic>
        <p:nvPicPr>
          <p:cNvPr id="5" name="Picture 5" descr="A group of people in blue shirts and white hats playing with balloons&#10;&#10;Description automatically generated">
            <a:extLst>
              <a:ext uri="{FF2B5EF4-FFF2-40B4-BE49-F238E27FC236}">
                <a16:creationId xmlns:a16="http://schemas.microsoft.com/office/drawing/2014/main" id="{2330767A-05D1-0D96-631A-FA7258A5D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95"/>
          <a:stretch/>
        </p:blipFill>
        <p:spPr>
          <a:xfrm>
            <a:off x="7170335" y="468442"/>
            <a:ext cx="4369667" cy="2665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22F839-98EC-4A13-BFF1-DE1FE330D19C}"/>
              </a:ext>
            </a:extLst>
          </p:cNvPr>
          <p:cNvSpPr txBox="1"/>
          <p:nvPr/>
        </p:nvSpPr>
        <p:spPr>
          <a:xfrm>
            <a:off x="6216705" y="3856477"/>
            <a:ext cx="5202620" cy="8863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FI" sz="1680" b="1" dirty="0">
                <a:latin typeface="Georgia"/>
                <a:cs typeface="Arial"/>
              </a:rPr>
              <a:t>Uppgifter?</a:t>
            </a:r>
            <a:r>
              <a:rPr lang="sv-FI" sz="1680" dirty="0">
                <a:latin typeface="Georgia"/>
                <a:cs typeface="Arial"/>
              </a:rPr>
              <a:t> Att värna om sina studenters intressen gentemot högskolan och samhället, se till att alla får ett oförglömligt studieliv</a:t>
            </a:r>
            <a:endParaRPr lang="en-US" sz="1680" dirty="0">
              <a:latin typeface="Georg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39960-7BFB-221F-3DD7-7C15371B2E71}"/>
              </a:ext>
            </a:extLst>
          </p:cNvPr>
          <p:cNvSpPr txBox="1"/>
          <p:nvPr/>
        </p:nvSpPr>
        <p:spPr>
          <a:xfrm>
            <a:off x="1110869" y="983865"/>
            <a:ext cx="5568523" cy="7755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FI" sz="2160" b="1" dirty="0">
                <a:solidFill>
                  <a:schemeClr val="accent1"/>
                </a:solidFill>
                <a:latin typeface="Georgia"/>
              </a:rPr>
              <a:t>SHS – Finlands roligaste studentkår </a:t>
            </a:r>
            <a:endParaRPr lang="en-GB" sz="2160" dirty="0">
              <a:solidFill>
                <a:schemeClr val="accent1"/>
              </a:solidFill>
              <a:latin typeface="Georgia"/>
            </a:endParaRPr>
          </a:p>
          <a:p>
            <a:pPr algn="l"/>
            <a:endParaRPr lang="en-GB" sz="2160" dirty="0">
              <a:cs typeface="Arial"/>
            </a:endParaRPr>
          </a:p>
        </p:txBody>
      </p:sp>
      <p:pic>
        <p:nvPicPr>
          <p:cNvPr id="13" name="Bildobjekt 25" descr="A logo of a camera&#10;&#10;Description automatically generated">
            <a:extLst>
              <a:ext uri="{FF2B5EF4-FFF2-40B4-BE49-F238E27FC236}">
                <a16:creationId xmlns:a16="http://schemas.microsoft.com/office/drawing/2014/main" id="{A67BBBFD-6522-BE31-4720-BD60C6022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453" y1="62677" x2="49453" y2="62677"/>
                        <a14:foregroundMark x1="65078" y1="37480" x2="65078" y2="3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06" y="5679215"/>
            <a:ext cx="725411" cy="6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F0FB7A-8241-955E-657A-73E79D08B953}"/>
              </a:ext>
            </a:extLst>
          </p:cNvPr>
          <p:cNvSpPr/>
          <p:nvPr/>
        </p:nvSpPr>
        <p:spPr>
          <a:xfrm>
            <a:off x="301300" y="2902227"/>
            <a:ext cx="5423639" cy="1586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D0ED7-528F-45FF-8B8D-6E3595D1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30" y="1034444"/>
            <a:ext cx="5645718" cy="690563"/>
          </a:xfrm>
        </p:spPr>
        <p:txBody>
          <a:bodyPr/>
          <a:lstStyle/>
          <a:p>
            <a:r>
              <a:rPr lang="en-GB" sz="2640" b="1" i="0" dirty="0" err="1"/>
              <a:t>Studielivet</a:t>
            </a:r>
            <a:r>
              <a:rPr lang="en-GB" sz="2640" b="1" i="0" dirty="0"/>
              <a:t> – </a:t>
            </a:r>
            <a:r>
              <a:rPr lang="en-GB" sz="2640" b="1" i="0" dirty="0" err="1"/>
              <a:t>aktiviteter</a:t>
            </a:r>
            <a:r>
              <a:rPr lang="en-GB" sz="2640" b="1" i="0" dirty="0"/>
              <a:t> för </a:t>
            </a:r>
            <a:r>
              <a:rPr lang="en-GB" sz="2640" b="1" i="0" dirty="0" err="1"/>
              <a:t>alla</a:t>
            </a:r>
            <a:endParaRPr lang="sv-FI" sz="2640" b="1" i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3E668A-0501-4F36-9783-87A9DF7DED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756" y="1654484"/>
            <a:ext cx="5755448" cy="69056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FI" sz="2160" b="1" kern="0" dirty="0">
                <a:solidFill>
                  <a:schemeClr val="accent1"/>
                </a:solidFill>
              </a:rPr>
              <a:t>SSHV – Studentföreningen vid Svenska handelshögskolan i Vasa</a:t>
            </a:r>
          </a:p>
          <a:p>
            <a:endParaRPr lang="en-GB" sz="1680" b="1" i="1" dirty="0">
              <a:solidFill>
                <a:srgbClr val="000000"/>
              </a:solidFill>
            </a:endParaRPr>
          </a:p>
          <a:p>
            <a:endParaRPr lang="en-GB" sz="1680" dirty="0">
              <a:solidFill>
                <a:srgbClr val="000000"/>
              </a:solidFill>
            </a:endParaRPr>
          </a:p>
          <a:p>
            <a:br>
              <a:rPr lang="sv-FI" sz="2666" kern="0" dirty="0"/>
            </a:br>
            <a:endParaRPr lang="sv-FI" sz="2666" kern="0" dirty="0"/>
          </a:p>
          <a:p>
            <a:endParaRPr lang="sv-FI" sz="2666" kern="0" dirty="0"/>
          </a:p>
        </p:txBody>
      </p:sp>
      <p:pic>
        <p:nvPicPr>
          <p:cNvPr id="22" name="Bildobjekt 25">
            <a:extLst>
              <a:ext uri="{FF2B5EF4-FFF2-40B4-BE49-F238E27FC236}">
                <a16:creationId xmlns:a16="http://schemas.microsoft.com/office/drawing/2014/main" id="{1E0EDD5D-55F0-4A42-ACC6-0B31B35E3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9453" y1="62677" x2="49453" y2="62677"/>
                        <a14:foregroundMark x1="65078" y1="37480" x2="65078" y2="3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400"/>
            <a:ext cx="725411" cy="6844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D30FFF-9A46-49FC-A47C-FCF39277CD06}"/>
              </a:ext>
            </a:extLst>
          </p:cNvPr>
          <p:cNvSpPr txBox="1"/>
          <p:nvPr/>
        </p:nvSpPr>
        <p:spPr>
          <a:xfrm>
            <a:off x="576930" y="6245243"/>
            <a:ext cx="203938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4" dirty="0">
                <a:solidFill>
                  <a:schemeClr val="accent1"/>
                </a:solidFill>
              </a:rPr>
              <a:t>@SSHV.rf</a:t>
            </a:r>
            <a:endParaRPr lang="sv-FI" sz="2134" dirty="0">
              <a:solidFill>
                <a:schemeClr val="accent1"/>
              </a:solidFill>
            </a:endParaRPr>
          </a:p>
        </p:txBody>
      </p:sp>
      <p:pic>
        <p:nvPicPr>
          <p:cNvPr id="7" name="Picture Placeholder 6" descr="A group of women in matching outfits&#10;&#10;Description automatically generated">
            <a:extLst>
              <a:ext uri="{FF2B5EF4-FFF2-40B4-BE49-F238E27FC236}">
                <a16:creationId xmlns:a16="http://schemas.microsoft.com/office/drawing/2014/main" id="{94C63AAF-E2D6-AF66-2476-077A0935E9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1528" r="32608" b="-1528"/>
          <a:stretch/>
        </p:blipFill>
        <p:spPr>
          <a:xfrm>
            <a:off x="6059488" y="0"/>
            <a:ext cx="6132512" cy="6857999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13071A-D7BB-8AE8-3176-B0D1588E2EF4}"/>
              </a:ext>
            </a:extLst>
          </p:cNvPr>
          <p:cNvSpPr/>
          <p:nvPr/>
        </p:nvSpPr>
        <p:spPr>
          <a:xfrm>
            <a:off x="253472" y="4731026"/>
            <a:ext cx="5471467" cy="1139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AB5AC-CA86-2B21-C611-194217A4C4CF}"/>
              </a:ext>
            </a:extLst>
          </p:cNvPr>
          <p:cNvSpPr txBox="1"/>
          <p:nvPr/>
        </p:nvSpPr>
        <p:spPr>
          <a:xfrm>
            <a:off x="362705" y="4937405"/>
            <a:ext cx="534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000000"/>
                </a:solidFill>
              </a:rPr>
              <a:t>Ordnar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 err="1">
                <a:solidFill>
                  <a:srgbClr val="000000"/>
                </a:solidFill>
              </a:rPr>
              <a:t>tutorverksamheten</a:t>
            </a:r>
            <a:r>
              <a:rPr lang="en-GB" sz="1800" dirty="0">
                <a:solidFill>
                  <a:srgbClr val="000000"/>
                </a:solidFill>
              </a:rPr>
              <a:t> i Vasa </a:t>
            </a:r>
            <a:r>
              <a:rPr lang="en-GB" sz="1800" dirty="0" err="1">
                <a:solidFill>
                  <a:srgbClr val="000000"/>
                </a:solidFill>
              </a:rPr>
              <a:t>och</a:t>
            </a:r>
            <a:r>
              <a:rPr lang="en-GB" sz="1800" dirty="0">
                <a:solidFill>
                  <a:srgbClr val="000000"/>
                </a:solidFill>
              </a:rPr>
              <a:t> tar hand om </a:t>
            </a:r>
            <a:r>
              <a:rPr lang="en-GB" sz="1800" dirty="0" err="1">
                <a:solidFill>
                  <a:srgbClr val="000000"/>
                </a:solidFill>
              </a:rPr>
              <a:t>studentkårens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 err="1">
                <a:solidFill>
                  <a:srgbClr val="000000"/>
                </a:solidFill>
              </a:rPr>
              <a:t>uppgifter</a:t>
            </a:r>
            <a:r>
              <a:rPr lang="en-GB" sz="1800" dirty="0">
                <a:solidFill>
                  <a:srgbClr val="000000"/>
                </a:solidFill>
              </a:rPr>
              <a:t> i Vasa. </a:t>
            </a:r>
            <a:endParaRPr lang="en-US" sz="1800" dirty="0">
              <a:solidFill>
                <a:srgbClr val="000000"/>
              </a:solidFill>
            </a:endParaRPr>
          </a:p>
          <a:p>
            <a:endParaRPr lang="sv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5CAA20-DB8F-8AB4-D426-032CFCAA3C99}"/>
              </a:ext>
            </a:extLst>
          </p:cNvPr>
          <p:cNvSpPr txBox="1"/>
          <p:nvPr/>
        </p:nvSpPr>
        <p:spPr>
          <a:xfrm>
            <a:off x="362705" y="3091173"/>
            <a:ext cx="522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rgbClr val="000000"/>
                </a:solidFill>
              </a:rPr>
              <a:t>Ordnar</a:t>
            </a: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en-GB" sz="1800" b="1" dirty="0" err="1">
                <a:solidFill>
                  <a:srgbClr val="000000"/>
                </a:solidFill>
              </a:rPr>
              <a:t>studieevenemang</a:t>
            </a:r>
            <a:r>
              <a:rPr lang="en-GB" sz="1800" dirty="0">
                <a:solidFill>
                  <a:srgbClr val="000000"/>
                </a:solidFill>
              </a:rPr>
              <a:t>: </a:t>
            </a:r>
            <a:r>
              <a:rPr lang="en-GB" sz="1800" kern="0" dirty="0" err="1">
                <a:solidFill>
                  <a:srgbClr val="000000"/>
                </a:solidFill>
              </a:rPr>
              <a:t>idrott</a:t>
            </a:r>
            <a:r>
              <a:rPr lang="en-GB" sz="1800" kern="0" dirty="0">
                <a:solidFill>
                  <a:srgbClr val="000000"/>
                </a:solidFill>
              </a:rPr>
              <a:t>, fest, kultur, </a:t>
            </a:r>
            <a:r>
              <a:rPr lang="en-GB" sz="1800" kern="0" dirty="0" err="1">
                <a:solidFill>
                  <a:srgbClr val="000000"/>
                </a:solidFill>
              </a:rPr>
              <a:t>lobbyverksamhet</a:t>
            </a:r>
            <a:r>
              <a:rPr lang="en-GB" sz="1800" kern="0" dirty="0">
                <a:solidFill>
                  <a:srgbClr val="000000"/>
                </a:solidFill>
              </a:rPr>
              <a:t>, </a:t>
            </a:r>
            <a:r>
              <a:rPr lang="en-GB" sz="1800" kern="0" dirty="0" err="1">
                <a:solidFill>
                  <a:srgbClr val="000000"/>
                </a:solidFill>
              </a:rPr>
              <a:t>företagsbesök</a:t>
            </a:r>
            <a:r>
              <a:rPr lang="en-GB" sz="1800" kern="0" dirty="0">
                <a:solidFill>
                  <a:srgbClr val="000000"/>
                </a:solidFill>
              </a:rPr>
              <a:t> – </a:t>
            </a:r>
            <a:r>
              <a:rPr lang="en-GB" sz="1800" kern="0" dirty="0" err="1">
                <a:solidFill>
                  <a:srgbClr val="000000"/>
                </a:solidFill>
              </a:rPr>
              <a:t>allt</a:t>
            </a:r>
            <a:r>
              <a:rPr lang="en-GB" sz="1800" kern="0" dirty="0">
                <a:solidFill>
                  <a:srgbClr val="000000"/>
                </a:solidFill>
              </a:rPr>
              <a:t> du </a:t>
            </a:r>
            <a:r>
              <a:rPr lang="en-GB" sz="1800" kern="0" dirty="0" err="1">
                <a:solidFill>
                  <a:srgbClr val="000000"/>
                </a:solidFill>
              </a:rPr>
              <a:t>kan</a:t>
            </a:r>
            <a:r>
              <a:rPr lang="en-GB" sz="1800" kern="0" dirty="0">
                <a:solidFill>
                  <a:srgbClr val="000000"/>
                </a:solidFill>
              </a:rPr>
              <a:t> </a:t>
            </a:r>
            <a:r>
              <a:rPr lang="en-GB" sz="1800" kern="0" dirty="0" err="1">
                <a:solidFill>
                  <a:srgbClr val="000000"/>
                </a:solidFill>
              </a:rPr>
              <a:t>tänka</a:t>
            </a:r>
            <a:r>
              <a:rPr lang="en-GB" sz="1800" kern="0" dirty="0">
                <a:solidFill>
                  <a:srgbClr val="000000"/>
                </a:solidFill>
              </a:rPr>
              <a:t> dig! Det </a:t>
            </a:r>
            <a:r>
              <a:rPr lang="en-GB" sz="1800" kern="0" dirty="0" err="1">
                <a:solidFill>
                  <a:srgbClr val="000000"/>
                </a:solidFill>
              </a:rPr>
              <a:t>finns</a:t>
            </a:r>
            <a:r>
              <a:rPr lang="en-GB" sz="1800" kern="0" dirty="0">
                <a:solidFill>
                  <a:srgbClr val="000000"/>
                </a:solidFill>
              </a:rPr>
              <a:t> </a:t>
            </a:r>
            <a:r>
              <a:rPr lang="en-GB" sz="1800" kern="0" dirty="0" err="1">
                <a:solidFill>
                  <a:srgbClr val="000000"/>
                </a:solidFill>
              </a:rPr>
              <a:t>något</a:t>
            </a:r>
            <a:r>
              <a:rPr lang="en-GB" sz="1800" kern="0" dirty="0">
                <a:solidFill>
                  <a:srgbClr val="000000"/>
                </a:solidFill>
              </a:rPr>
              <a:t> för </a:t>
            </a:r>
            <a:r>
              <a:rPr lang="en-GB" sz="1800" kern="0" dirty="0" err="1">
                <a:solidFill>
                  <a:srgbClr val="000000"/>
                </a:solidFill>
              </a:rPr>
              <a:t>alla</a:t>
            </a:r>
            <a:r>
              <a:rPr lang="en-GB" sz="1800" kern="0" dirty="0">
                <a:solidFill>
                  <a:srgbClr val="000000"/>
                </a:solidFill>
              </a:rPr>
              <a:t>. </a:t>
            </a:r>
            <a:endParaRPr lang="en-US" sz="1800" dirty="0"/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8320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087B-BCB0-4912-9668-E793BFB1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Hankens</a:t>
            </a:r>
            <a:r>
              <a:rPr lang="en-GB" dirty="0"/>
              <a:t> </a:t>
            </a:r>
            <a:r>
              <a:rPr lang="en-GB" dirty="0" err="1"/>
              <a:t>kandidatutbildning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26B89-FF82-4657-B1FD-8F8FBABF8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Name, place and date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ADC697-A04B-362E-9FB9-8415C5116375}"/>
              </a:ext>
            </a:extLst>
          </p:cNvPr>
          <p:cNvSpPr txBox="1"/>
          <p:nvPr/>
        </p:nvSpPr>
        <p:spPr>
          <a:xfrm>
            <a:off x="6477001" y="6381750"/>
            <a:ext cx="563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i="1" dirty="0"/>
              <a:t>Denna presentation handlar om Hankens svenskspråkiga kandidatutbildning</a:t>
            </a:r>
          </a:p>
        </p:txBody>
      </p:sp>
    </p:spTree>
    <p:extLst>
      <p:ext uri="{BB962C8B-B14F-4D97-AF65-F5344CB8AC3E}">
        <p14:creationId xmlns:p14="http://schemas.microsoft.com/office/powerpoint/2010/main" val="1991813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9A23-0F0A-6438-BE7A-A3F4B6BD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30" y="2686705"/>
            <a:ext cx="9111017" cy="1325563"/>
          </a:xfrm>
        </p:spPr>
        <p:txBody>
          <a:bodyPr/>
          <a:lstStyle/>
          <a:p>
            <a:r>
              <a:rPr lang="sv-FI" dirty="0"/>
              <a:t>Info om ansökan</a:t>
            </a:r>
          </a:p>
        </p:txBody>
      </p:sp>
    </p:spTree>
    <p:extLst>
      <p:ext uri="{BB962C8B-B14F-4D97-AF65-F5344CB8AC3E}">
        <p14:creationId xmlns:p14="http://schemas.microsoft.com/office/powerpoint/2010/main" val="16251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3"/>
          <p:cNvSpPr>
            <a:spLocks noGrp="1" noChangeArrowheads="1"/>
          </p:cNvSpPr>
          <p:nvPr>
            <p:ph type="title"/>
          </p:nvPr>
        </p:nvSpPr>
        <p:spPr>
          <a:xfrm>
            <a:off x="847786" y="1096794"/>
            <a:ext cx="4705124" cy="690563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sv-FI" sz="3200" dirty="0"/>
              <a:t>Ansökan 2024 till Hanken</a:t>
            </a:r>
          </a:p>
        </p:txBody>
      </p:sp>
      <p:sp>
        <p:nvSpPr>
          <p:cNvPr id="51205" name="Rectangle 4"/>
          <p:cNvSpPr>
            <a:spLocks noGrp="1" noChangeArrowheads="1"/>
          </p:cNvSpPr>
          <p:nvPr>
            <p:ph type="body" sz="quarter" idx="18"/>
          </p:nvPr>
        </p:nvSpPr>
        <p:spPr>
          <a:xfrm>
            <a:off x="715911" y="1962637"/>
            <a:ext cx="4968875" cy="4504837"/>
          </a:xfrm>
        </p:spPr>
        <p:txBody>
          <a:bodyPr vert="horz" lIns="0" tIns="0" rIns="0" bIns="0" rtlCol="0" anchor="t">
            <a:normAutofit/>
          </a:bodyPr>
          <a:lstStyle/>
          <a:p>
            <a:pPr marL="227838" indent="-227838">
              <a:buClr>
                <a:srgbClr val="5C6C0B"/>
              </a:buClr>
            </a:pPr>
            <a:r>
              <a:rPr lang="en-US" altLang="sv-FI" sz="1800" dirty="0"/>
              <a:t>Hanken i Helsingfors </a:t>
            </a:r>
            <a:r>
              <a:rPr lang="en-US" altLang="sv-FI" sz="1800" dirty="0" err="1"/>
              <a:t>och</a:t>
            </a:r>
            <a:r>
              <a:rPr lang="en-US" altLang="sv-FI" sz="1800" dirty="0"/>
              <a:t> Vasa </a:t>
            </a:r>
            <a:r>
              <a:rPr lang="en-US" altLang="sv-FI" sz="1800" dirty="0" err="1"/>
              <a:t>är</a:t>
            </a:r>
            <a:r>
              <a:rPr lang="en-US" altLang="sv-FI" sz="1800" dirty="0"/>
              <a:t> </a:t>
            </a:r>
            <a:r>
              <a:rPr lang="en-US" altLang="sv-FI" sz="1800" dirty="0" err="1"/>
              <a:t>två</a:t>
            </a:r>
            <a:r>
              <a:rPr lang="en-US" altLang="sv-FI" sz="1800" dirty="0"/>
              <a:t> </a:t>
            </a:r>
            <a:r>
              <a:rPr lang="en-US" altLang="sv-FI" sz="1800" dirty="0" err="1"/>
              <a:t>olika</a:t>
            </a:r>
            <a:r>
              <a:rPr lang="en-US" altLang="sv-FI" sz="1800" dirty="0"/>
              <a:t> </a:t>
            </a:r>
            <a:r>
              <a:rPr lang="en-US" altLang="sv-FI" sz="1800" dirty="0" err="1"/>
              <a:t>sökmål</a:t>
            </a:r>
            <a:r>
              <a:rPr lang="en-US" altLang="sv-FI" sz="1800" dirty="0"/>
              <a:t> i </a:t>
            </a:r>
            <a:r>
              <a:rPr lang="en-US" altLang="sv-FI" sz="1800" dirty="0" err="1"/>
              <a:t>vårens</a:t>
            </a:r>
            <a:r>
              <a:rPr lang="en-US" altLang="sv-FI" sz="1800" dirty="0"/>
              <a:t> </a:t>
            </a:r>
            <a:r>
              <a:rPr lang="en-US" altLang="sv-FI" sz="1800" dirty="0" err="1"/>
              <a:t>andra</a:t>
            </a:r>
            <a:r>
              <a:rPr lang="en-US" altLang="sv-FI" sz="1800" dirty="0"/>
              <a:t> </a:t>
            </a:r>
            <a:r>
              <a:rPr lang="en-US" altLang="sv-FI" sz="1800" dirty="0" err="1"/>
              <a:t>gemensamma</a:t>
            </a:r>
            <a:r>
              <a:rPr lang="en-US" altLang="sv-FI" sz="1800" dirty="0"/>
              <a:t> </a:t>
            </a:r>
            <a:r>
              <a:rPr lang="en-US" altLang="sv-FI" sz="1800" dirty="0" err="1"/>
              <a:t>ansökan</a:t>
            </a:r>
            <a:r>
              <a:rPr lang="en-US" altLang="sv-FI" sz="1800" dirty="0"/>
              <a:t>. Du </a:t>
            </a:r>
            <a:r>
              <a:rPr lang="en-US" altLang="sv-FI" sz="1800" dirty="0" err="1"/>
              <a:t>kan</a:t>
            </a:r>
            <a:r>
              <a:rPr lang="en-US" altLang="sv-FI" sz="1800" dirty="0"/>
              <a:t> </a:t>
            </a:r>
            <a:r>
              <a:rPr lang="en-US" altLang="sv-FI" sz="1800" dirty="0" err="1"/>
              <a:t>söka</a:t>
            </a:r>
            <a:r>
              <a:rPr lang="en-US" altLang="sv-FI" sz="1800" dirty="0"/>
              <a:t> till den </a:t>
            </a:r>
            <a:r>
              <a:rPr lang="en-US" altLang="sv-FI" sz="1800" dirty="0" err="1"/>
              <a:t>ena</a:t>
            </a:r>
            <a:r>
              <a:rPr lang="en-US" altLang="sv-FI" sz="1800" dirty="0"/>
              <a:t> </a:t>
            </a:r>
            <a:r>
              <a:rPr lang="en-US" altLang="sv-FI" sz="1800" dirty="0" err="1"/>
              <a:t>eller</a:t>
            </a:r>
            <a:r>
              <a:rPr lang="en-US" altLang="sv-FI" sz="1800" dirty="0"/>
              <a:t> till </a:t>
            </a:r>
            <a:r>
              <a:rPr lang="en-US" altLang="sv-FI" sz="1800" dirty="0" err="1"/>
              <a:t>båda</a:t>
            </a:r>
            <a:r>
              <a:rPr lang="en-US" altLang="sv-FI" sz="1800" dirty="0"/>
              <a:t> </a:t>
            </a:r>
            <a:r>
              <a:rPr lang="en-US" altLang="sv-FI" sz="1800" dirty="0" err="1"/>
              <a:t>orterna</a:t>
            </a:r>
            <a:r>
              <a:rPr lang="en-US" altLang="sv-FI" sz="1800" dirty="0"/>
              <a:t>.</a:t>
            </a:r>
          </a:p>
          <a:p>
            <a:pPr marL="227838" indent="-227838">
              <a:buClr>
                <a:srgbClr val="5C6C0B"/>
              </a:buClr>
            </a:pPr>
            <a:r>
              <a:rPr lang="en-US" altLang="sv-FI" sz="1800" i="1" dirty="0" err="1"/>
              <a:t>Studieplatser</a:t>
            </a:r>
            <a:r>
              <a:rPr lang="en-US" altLang="sv-FI" sz="1800" i="1" dirty="0"/>
              <a:t> </a:t>
            </a:r>
            <a:r>
              <a:rPr lang="en-US" altLang="sv-FI" sz="1800" i="1" dirty="0" err="1"/>
              <a:t>som</a:t>
            </a:r>
            <a:r>
              <a:rPr lang="en-US" altLang="sv-FI" sz="1800" i="1" dirty="0"/>
              <a:t> </a:t>
            </a:r>
            <a:r>
              <a:rPr lang="en-US" altLang="sv-FI" sz="1800" i="1" dirty="0" err="1"/>
              <a:t>erbjuds</a:t>
            </a:r>
            <a:r>
              <a:rPr lang="en-US" altLang="sv-FI" sz="1800" i="1" dirty="0"/>
              <a:t> </a:t>
            </a:r>
            <a:r>
              <a:rPr lang="en-US" altLang="sv-FI" sz="1800" i="1" dirty="0" err="1"/>
              <a:t>årligen</a:t>
            </a:r>
            <a:r>
              <a:rPr lang="en-US" altLang="sv-FI" sz="1800" i="1" dirty="0"/>
              <a:t>: </a:t>
            </a:r>
            <a:br>
              <a:rPr lang="en-US" altLang="sv-FI" sz="1800" dirty="0"/>
            </a:br>
            <a:r>
              <a:rPr lang="en-US" altLang="sv-FI" sz="1800" dirty="0"/>
              <a:t>Helsingfors ca. </a:t>
            </a:r>
            <a:r>
              <a:rPr lang="en-US" altLang="sv-FI" sz="1800" b="1" dirty="0"/>
              <a:t>180</a:t>
            </a:r>
            <a:r>
              <a:rPr lang="en-US" altLang="sv-FI" sz="1800" dirty="0"/>
              <a:t> &amp; Vasa ca. </a:t>
            </a:r>
            <a:r>
              <a:rPr lang="en-US" altLang="sv-FI" sz="1800" b="1" dirty="0"/>
              <a:t>70</a:t>
            </a:r>
          </a:p>
          <a:p>
            <a:pPr marL="227838" indent="-227838">
              <a:buClr>
                <a:srgbClr val="5C6C0B"/>
              </a:buClr>
            </a:pPr>
            <a:r>
              <a:rPr lang="en-US" altLang="sv-FI" sz="1800" b="1" dirty="0"/>
              <a:t>60% </a:t>
            </a:r>
            <a:r>
              <a:rPr lang="en-US" altLang="sv-FI" sz="1800" dirty="0" err="1"/>
              <a:t>antas</a:t>
            </a:r>
            <a:r>
              <a:rPr lang="en-US" altLang="sv-FI" sz="1800" dirty="0"/>
              <a:t> </a:t>
            </a:r>
            <a:r>
              <a:rPr lang="en-US" altLang="sv-FI" sz="1800" dirty="0" err="1"/>
              <a:t>på</a:t>
            </a:r>
            <a:r>
              <a:rPr lang="en-US" altLang="sv-FI" sz="1800" dirty="0"/>
              <a:t> </a:t>
            </a:r>
            <a:r>
              <a:rPr lang="en-US" altLang="sv-FI" sz="1800" dirty="0" err="1"/>
              <a:t>basen</a:t>
            </a:r>
            <a:r>
              <a:rPr lang="en-US" altLang="sv-FI" sz="1800" dirty="0"/>
              <a:t> av </a:t>
            </a:r>
            <a:r>
              <a:rPr lang="en-US" altLang="sv-FI" sz="1800" dirty="0" err="1"/>
              <a:t>studentbetyg</a:t>
            </a:r>
            <a:r>
              <a:rPr lang="en-US" altLang="sv-FI" sz="1800" dirty="0"/>
              <a:t> </a:t>
            </a:r>
            <a:br>
              <a:rPr lang="en-US" altLang="sv-FI" sz="1800" dirty="0"/>
            </a:br>
            <a:r>
              <a:rPr lang="en-US" altLang="sv-FI" sz="1800" dirty="0"/>
              <a:t>&amp; </a:t>
            </a:r>
            <a:r>
              <a:rPr lang="en-US" altLang="sv-FI" sz="1800" b="1" dirty="0"/>
              <a:t>40% </a:t>
            </a:r>
            <a:r>
              <a:rPr lang="en-US" altLang="sv-FI" sz="1800" dirty="0" err="1"/>
              <a:t>på</a:t>
            </a:r>
            <a:r>
              <a:rPr lang="en-US" altLang="sv-FI" sz="1800" dirty="0"/>
              <a:t> </a:t>
            </a:r>
            <a:r>
              <a:rPr lang="en-US" altLang="sv-FI" sz="1800" dirty="0" err="1"/>
              <a:t>basen</a:t>
            </a:r>
            <a:r>
              <a:rPr lang="en-US" altLang="sv-FI" sz="1800" dirty="0"/>
              <a:t> av </a:t>
            </a:r>
            <a:r>
              <a:rPr lang="en-US" altLang="sv-FI" sz="1800" dirty="0" err="1"/>
              <a:t>inträdesprov</a:t>
            </a:r>
            <a:r>
              <a:rPr lang="en-US" altLang="sv-FI" sz="1800" dirty="0"/>
              <a:t>.</a:t>
            </a:r>
          </a:p>
          <a:p>
            <a:pPr marL="227838" indent="-227838">
              <a:buClr>
                <a:srgbClr val="5C6C0B"/>
              </a:buClr>
            </a:pPr>
            <a:r>
              <a:rPr lang="en-US" altLang="sv-FI" sz="1800" dirty="0" err="1"/>
              <a:t>Ansökning</a:t>
            </a:r>
            <a:r>
              <a:rPr lang="en-US" altLang="sv-FI" sz="1800" dirty="0"/>
              <a:t> via </a:t>
            </a:r>
            <a:r>
              <a:rPr lang="en-US" altLang="sv-FI" sz="1800" b="1" dirty="0">
                <a:solidFill>
                  <a:schemeClr val="accent1"/>
                </a:solidFill>
              </a:rPr>
              <a:t>studieinfo.fi</a:t>
            </a:r>
            <a:r>
              <a:rPr lang="en-US" altLang="sv-FI" sz="1800" dirty="0">
                <a:solidFill>
                  <a:schemeClr val="accent1"/>
                </a:solidFill>
              </a:rPr>
              <a:t>.</a:t>
            </a:r>
          </a:p>
          <a:p>
            <a:pPr marL="227838" indent="-227838">
              <a:buClr>
                <a:srgbClr val="5C6C0B"/>
              </a:buClr>
            </a:pPr>
            <a:r>
              <a:rPr lang="sv-FI" sz="1800" dirty="0"/>
              <a:t>Hanken hör till ”Den gemensamma antagningen till ekonomutbildning i </a:t>
            </a:r>
            <a:br>
              <a:rPr lang="sv-FI" sz="1800" dirty="0"/>
            </a:br>
            <a:r>
              <a:rPr lang="sv-FI" sz="1800" dirty="0"/>
              <a:t>Finland” (</a:t>
            </a:r>
            <a:r>
              <a:rPr lang="sv-FI" sz="1800" dirty="0" err="1"/>
              <a:t>Kauppatieteen</a:t>
            </a:r>
            <a:r>
              <a:rPr lang="sv-FI" sz="1800" dirty="0"/>
              <a:t> </a:t>
            </a:r>
            <a:r>
              <a:rPr lang="sv-FI" sz="1800" dirty="0" err="1"/>
              <a:t>yhteisvalinta</a:t>
            </a:r>
            <a:r>
              <a:rPr lang="sv-FI" sz="1800" dirty="0"/>
              <a:t>).</a:t>
            </a:r>
            <a:endParaRPr lang="en-US" altLang="sv-FI" sz="1800" dirty="0"/>
          </a:p>
          <a:p>
            <a:pPr marL="227838" indent="-227838">
              <a:buClr>
                <a:srgbClr val="FFFFFF"/>
              </a:buClr>
            </a:pPr>
            <a:endParaRPr lang="en-US" altLang="sv-FI" b="1" dirty="0"/>
          </a:p>
        </p:txBody>
      </p:sp>
      <p:pic>
        <p:nvPicPr>
          <p:cNvPr id="5" name="Picture 5" descr="A person and person standing outside a building&#10;&#10;Description automatically generated">
            <a:extLst>
              <a:ext uri="{FF2B5EF4-FFF2-40B4-BE49-F238E27FC236}">
                <a16:creationId xmlns:a16="http://schemas.microsoft.com/office/drawing/2014/main" id="{E03F739E-568D-AF64-3AD3-A6C6E5DD65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880" r="16880"/>
          <a:stretch/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B826-A179-1E39-C583-A2501424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Betygspoäng 2024-2025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4D6CD-D1C0-6827-39D5-5DE94CE77D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4129087" cy="4060825"/>
          </a:xfrm>
        </p:spPr>
        <p:txBody>
          <a:bodyPr/>
          <a:lstStyle/>
          <a:p>
            <a:pPr marL="316865" indent="-316865">
              <a:spcBef>
                <a:spcPts val="0"/>
              </a:spcBef>
              <a:spcAft>
                <a:spcPts val="2667"/>
              </a:spcAft>
              <a:buFont typeface="Arial" panose="020B0604020202020204" pitchFamily="34" charset="0"/>
              <a:buChar char="•"/>
            </a:pPr>
            <a:r>
              <a:rPr lang="sv-FI" dirty="0"/>
              <a:t>Tröskelkrav: Godkänt vitsord i </a:t>
            </a:r>
            <a:br>
              <a:rPr lang="sv-FI" dirty="0"/>
            </a:br>
            <a:r>
              <a:rPr lang="sv-FI" b="1" i="1" dirty="0"/>
              <a:t>matematik</a:t>
            </a:r>
            <a:r>
              <a:rPr lang="sv-FI" dirty="0"/>
              <a:t> (lång eller kort) </a:t>
            </a:r>
            <a:endParaRPr lang="en-US" sz="2800" dirty="0"/>
          </a:p>
          <a:p>
            <a:r>
              <a:rPr lang="sv-FI" b="1" dirty="0"/>
              <a:t>Poäng ges för fem (5) ämnen:</a:t>
            </a:r>
            <a:endParaRPr lang="sv-FI" dirty="0"/>
          </a:p>
          <a:p>
            <a:pPr marL="380365" lvl="1"/>
            <a:r>
              <a:rPr lang="sv-FI" sz="1800" i="1" dirty="0"/>
              <a:t>Modersmål</a:t>
            </a:r>
          </a:p>
          <a:p>
            <a:pPr marL="380365" lvl="1"/>
            <a:r>
              <a:rPr lang="sv-FI" sz="1800" i="1" dirty="0"/>
              <a:t>Matematik</a:t>
            </a:r>
            <a:r>
              <a:rPr lang="sv-FI" sz="1800" dirty="0"/>
              <a:t>  (lång eller kort)</a:t>
            </a:r>
          </a:p>
          <a:p>
            <a:pPr marL="380365" lvl="1"/>
            <a:r>
              <a:rPr lang="sv-FI" sz="1800" dirty="0"/>
              <a:t>Det </a:t>
            </a:r>
            <a:r>
              <a:rPr lang="sv-FI" sz="1800" i="1" dirty="0"/>
              <a:t>språk</a:t>
            </a:r>
            <a:r>
              <a:rPr lang="sv-FI" sz="1800" dirty="0"/>
              <a:t> som ger sökande de högsta poängen samt</a:t>
            </a:r>
          </a:p>
          <a:p>
            <a:pPr marL="380365" lvl="1"/>
            <a:r>
              <a:rPr lang="sv-FI" sz="1800" dirty="0"/>
              <a:t>De </a:t>
            </a:r>
            <a:r>
              <a:rPr lang="sv-FI" sz="1800" i="1" dirty="0"/>
              <a:t>två ämnen </a:t>
            </a:r>
            <a:r>
              <a:rPr lang="sv-FI" sz="1800" dirty="0"/>
              <a:t>som gör sökande de högsta poängen</a:t>
            </a:r>
          </a:p>
          <a:p>
            <a:endParaRPr lang="sv-FI" sz="1444" dirty="0"/>
          </a:p>
          <a:p>
            <a:endParaRPr lang="sv-FI" sz="1444" dirty="0"/>
          </a:p>
          <a:p>
            <a:pPr>
              <a:spcBef>
                <a:spcPts val="0"/>
              </a:spcBef>
              <a:spcAft>
                <a:spcPts val="2667"/>
              </a:spcAft>
            </a:pPr>
            <a:endParaRPr lang="sv-FI" sz="1444" i="1" dirty="0"/>
          </a:p>
          <a:p>
            <a:endParaRPr lang="sv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8F993-83FA-AF47-4517-3227BCFD57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2473" y="2105025"/>
            <a:ext cx="4994501" cy="4060825"/>
          </a:xfrm>
        </p:spPr>
        <p:txBody>
          <a:bodyPr/>
          <a:lstStyle/>
          <a:p>
            <a:pPr marL="316865" indent="-316865">
              <a:buFont typeface="Arial" panose="020B0604020202020204" pitchFamily="34" charset="0"/>
              <a:buChar char="•"/>
            </a:pPr>
            <a:r>
              <a:rPr lang="sv-FI" sz="1800" dirty="0"/>
              <a:t>Om en sökande saknar något av nämnda ämnen får hen inga poäng för det ämnet. Sökanden beaktas ändå i </a:t>
            </a:r>
            <a:r>
              <a:rPr lang="sv-FI" sz="1800" dirty="0" err="1"/>
              <a:t>betygsantagningen</a:t>
            </a:r>
            <a:r>
              <a:rPr lang="sv-FI" sz="1800" dirty="0"/>
              <a:t> om tröskelkriterierna uppfylls.</a:t>
            </a:r>
          </a:p>
          <a:p>
            <a:endParaRPr lang="sv-FI" sz="1800" dirty="0"/>
          </a:p>
          <a:p>
            <a:pPr marL="316865" indent="-316865">
              <a:buFont typeface="Arial" panose="020B0604020202020204" pitchFamily="34" charset="0"/>
              <a:buChar char="•"/>
            </a:pPr>
            <a:r>
              <a:rPr lang="sv-FI" sz="1800" dirty="0"/>
              <a:t>Poäng ges endast en gång per ämne. Man kan endast få poäng för lång eller kort matematik.</a:t>
            </a:r>
          </a:p>
          <a:p>
            <a:endParaRPr lang="sv-FI" sz="1800" dirty="0"/>
          </a:p>
          <a:p>
            <a:pPr marL="316865" indent="-316865">
              <a:buFont typeface="Arial" panose="020B0604020202020204" pitchFamily="34" charset="0"/>
              <a:buChar char="•"/>
            </a:pPr>
            <a:r>
              <a:rPr lang="sv-FI" sz="1800" dirty="0"/>
              <a:t>Sökanden kan få poäng för flera olika språk</a:t>
            </a:r>
          </a:p>
          <a:p>
            <a:pPr marL="316865" indent="-316865">
              <a:buFont typeface="Arial" panose="020B0604020202020204" pitchFamily="34" charset="0"/>
              <a:buChar char="•"/>
            </a:pPr>
            <a:endParaRPr lang="sv-FI" sz="1800" dirty="0"/>
          </a:p>
          <a:p>
            <a:endParaRPr lang="sv-FI" sz="1800" dirty="0"/>
          </a:p>
          <a:p>
            <a:pPr marL="316865" indent="-316865">
              <a:buFont typeface="Arial" panose="020B0604020202020204" pitchFamily="34" charset="0"/>
              <a:buChar char="•"/>
            </a:pPr>
            <a:endParaRPr lang="sv-FI" sz="1800" dirty="0"/>
          </a:p>
          <a:p>
            <a:r>
              <a:rPr lang="sv-FI" sz="1800" i="1" dirty="0"/>
              <a:t> Notera: Från och med 2026 tas en ny    poängsättning i bruk!</a:t>
            </a:r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26651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834" y="1015898"/>
            <a:ext cx="4705124" cy="690563"/>
          </a:xfrm>
        </p:spPr>
        <p:txBody>
          <a:bodyPr/>
          <a:lstStyle/>
          <a:p>
            <a:r>
              <a:rPr lang="sv-FI" sz="2640" b="1" i="0"/>
              <a:t>Urvalsprov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55909" y="1601968"/>
            <a:ext cx="4705123" cy="40608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FI" sz="1560" dirty="0"/>
              <a:t>Om du inte antas på basen av dina betygspoäng ska du delta i urvalsprovet.</a:t>
            </a:r>
          </a:p>
          <a:p>
            <a:r>
              <a:rPr lang="sv-FI" sz="1560" dirty="0"/>
              <a:t>Urvalsprovet mäter hur väl sökande kan tillämpa det hen lärt sig i gymnasiet och det baserar sig på lärandemålen för dessa obligatoriska kurser i gymnasiet:</a:t>
            </a:r>
          </a:p>
          <a:p>
            <a:pPr marL="227838" indent="-227838">
              <a:buFont typeface="Arial" panose="020B0604020202020204" pitchFamily="34" charset="0"/>
              <a:buChar char="•"/>
            </a:pPr>
            <a:r>
              <a:rPr lang="sv-FI" sz="1600" b="1" i="1" dirty="0"/>
              <a:t>Människan i en föränderlig omvärld </a:t>
            </a:r>
            <a:r>
              <a:rPr lang="sv-FI" sz="1600" dirty="0"/>
              <a:t>(Historia HI1)</a:t>
            </a:r>
            <a:endParaRPr lang="sv-FI" sz="1560" dirty="0"/>
          </a:p>
          <a:p>
            <a:pPr marL="227838" indent="-227838">
              <a:buFont typeface="Arial" panose="020B0604020202020204" pitchFamily="34" charset="0"/>
              <a:buChar char="•"/>
            </a:pPr>
            <a:r>
              <a:rPr lang="sv-FI" sz="1600" b="1" i="1" dirty="0"/>
              <a:t>Ekonomikunskap</a:t>
            </a:r>
            <a:r>
              <a:rPr lang="sv-FI" sz="1600" i="1" dirty="0"/>
              <a:t> </a:t>
            </a:r>
            <a:r>
              <a:rPr lang="sv-FI" sz="1600" dirty="0"/>
              <a:t>(Samhällslära SL2)</a:t>
            </a:r>
            <a:endParaRPr lang="sv-FI" sz="1560" dirty="0"/>
          </a:p>
          <a:p>
            <a:pPr marL="227838" indent="-227838">
              <a:buFont typeface="Arial" panose="020B0604020202020204" pitchFamily="34" charset="0"/>
              <a:buChar char="•"/>
            </a:pPr>
            <a:r>
              <a:rPr lang="sv-FI" sz="1600" b="1" i="1" dirty="0"/>
              <a:t>Ekonomisk matematik </a:t>
            </a:r>
            <a:r>
              <a:rPr lang="sv-FI" sz="1600" dirty="0"/>
              <a:t>(MAB7 eller MAA9) </a:t>
            </a:r>
            <a:r>
              <a:rPr lang="sv-FI" sz="1360" i="1" dirty="0"/>
              <a:t>Nytt för antagningen 2024!</a:t>
            </a:r>
          </a:p>
          <a:p>
            <a:pPr marL="227838" indent="-227838">
              <a:buFont typeface="Arial" panose="020B0604020202020204" pitchFamily="34" charset="0"/>
              <a:buChar char="•"/>
            </a:pPr>
            <a:r>
              <a:rPr lang="sv-FI" sz="1600" dirty="0"/>
              <a:t>Dessutom kan provet basera sig på material som delas ut vid provtillfället.</a:t>
            </a:r>
          </a:p>
          <a:p>
            <a:endParaRPr lang="sv-FI" sz="2134" dirty="0"/>
          </a:p>
        </p:txBody>
      </p:sp>
      <p:pic>
        <p:nvPicPr>
          <p:cNvPr id="8" name="Picture Placeholder 7" descr="A person and person sitting at tables&#10;&#10;Description automatically generated">
            <a:extLst>
              <a:ext uri="{FF2B5EF4-FFF2-40B4-BE49-F238E27FC236}">
                <a16:creationId xmlns:a16="http://schemas.microsoft.com/office/drawing/2014/main" id="{73AA2153-C18D-9BD4-B553-AE3A2935A7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39118"/>
          <a:stretch/>
        </p:blipFill>
        <p:spPr>
          <a:xfrm>
            <a:off x="6059488" y="3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1254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4A83-235C-CC9B-AB49-16FA243C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931508"/>
            <a:ext cx="6865711" cy="533803"/>
          </a:xfrm>
        </p:spPr>
        <p:txBody>
          <a:bodyPr/>
          <a:lstStyle/>
          <a:p>
            <a:r>
              <a:rPr lang="sv-FI" dirty="0"/>
              <a:t>Andra antagningssätt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06E54-ECA4-DF4E-EB89-13742DBD7E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1" y="2105025"/>
            <a:ext cx="9720263" cy="4060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/>
              <a:t>Ekonomigurutävlingen</a:t>
            </a:r>
            <a:endParaRPr lang="en-US" sz="2000" dirty="0"/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sv-FI" dirty="0"/>
              <a:t>För sökande som varit finalist (en av de 10 bästa) inom de fem senaste åren i Ekonomigurutävlingen</a:t>
            </a:r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sv-FI" i="1" dirty="0"/>
              <a:t>Notera: Hankens antagning via Särskilda meriter finns inte mera i ansökan 2024</a:t>
            </a:r>
            <a:br>
              <a:rPr lang="sv-FI" dirty="0"/>
            </a:b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/>
              <a:t>Svenska meriter (</a:t>
            </a:r>
            <a:r>
              <a:rPr lang="sv-FI" sz="2000" dirty="0" err="1"/>
              <a:t>betygsantagning</a:t>
            </a:r>
            <a:r>
              <a:rPr lang="sv-FI" sz="2000" dirty="0"/>
              <a:t> eller högskoleprovet)</a:t>
            </a:r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sv-FI" dirty="0"/>
              <a:t>Endast för sökande som avlagt gymnasiet i Sverige</a:t>
            </a:r>
            <a:br>
              <a:rPr lang="sv-FI" sz="1800" dirty="0"/>
            </a:br>
            <a:endParaRPr lang="sv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/>
              <a:t>Öppna universitetsstudier</a:t>
            </a:r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sv-FI" dirty="0"/>
              <a:t>Snabbleden – möjligt att studera ett paket på 26 sp under ett år och bli antagen på basis av det</a:t>
            </a:r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sv-FI" dirty="0"/>
              <a:t>60 sp – studera 60 sp ÖPU studier och bli antagen på basis av det</a:t>
            </a:r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609490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928812" y="954873"/>
            <a:ext cx="4705124" cy="690563"/>
          </a:xfrm>
        </p:spPr>
        <p:txBody>
          <a:bodyPr vert="horz" lIns="0" tIns="0" rIns="0" bIns="0" rtlCol="0" anchor="t">
            <a:noAutofit/>
          </a:bodyPr>
          <a:lstStyle/>
          <a:p>
            <a:pPr eaLnBrk="1" hangingPunct="1"/>
            <a:r>
              <a:rPr lang="en-US" altLang="sv-FI" sz="2640" b="1" i="0" dirty="0" err="1"/>
              <a:t>Hankens</a:t>
            </a:r>
            <a:r>
              <a:rPr lang="en-US" altLang="sv-FI" sz="2640" b="1" i="0" dirty="0"/>
              <a:t> </a:t>
            </a:r>
            <a:r>
              <a:rPr lang="en-US" altLang="sv-FI" sz="2640" b="1" i="0" dirty="0" err="1"/>
              <a:t>språkkrav</a:t>
            </a:r>
            <a:r>
              <a:rPr lang="en-US" altLang="sv-FI" sz="2640" b="1" i="0" dirty="0"/>
              <a:t> i </a:t>
            </a:r>
            <a:r>
              <a:rPr lang="en-US" altLang="sv-FI" sz="2640" b="1" i="0" dirty="0" err="1"/>
              <a:t>svenska</a:t>
            </a:r>
            <a:r>
              <a:rPr lang="en-US" altLang="sv-FI" sz="2640" b="1" i="0" dirty="0"/>
              <a:t> för </a:t>
            </a:r>
            <a:r>
              <a:rPr lang="en-US" altLang="sv-FI" sz="2640" b="1" i="0" dirty="0" err="1"/>
              <a:t>finskspråkiga</a:t>
            </a:r>
            <a:endParaRPr lang="en-US" altLang="sv-FI" sz="2640" b="1" i="0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quarter" idx="18"/>
          </p:nvPr>
        </p:nvSpPr>
        <p:spPr>
          <a:xfrm>
            <a:off x="857614" y="1962639"/>
            <a:ext cx="4705123" cy="406082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defRPr/>
            </a:pPr>
            <a:r>
              <a:rPr lang="SV-SE" altLang="sv-FI" sz="1680" b="1" dirty="0"/>
              <a:t>Du uppfyller kraven om du har:</a:t>
            </a:r>
          </a:p>
          <a:p>
            <a:pPr marL="380238" indent="-380238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SV-SE" altLang="SV-FI" sz="1560" dirty="0"/>
              <a:t>L eller E i lång A-svenska</a:t>
            </a:r>
          </a:p>
          <a:p>
            <a:pPr marL="380238" indent="-380238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sv-SE" altLang="SV-FI" sz="1560" dirty="0"/>
              <a:t>L i medellång B-svenska</a:t>
            </a:r>
            <a:endParaRPr lang="SV-SE" altLang="SV-FI" sz="1560" dirty="0"/>
          </a:p>
          <a:p>
            <a:pPr marL="380238" indent="-380238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SV-SE" altLang="SV-FI" sz="1560" dirty="0"/>
              <a:t>Godkänt resultat i ett språktest (de som Hanken godkänner finns på hemsidan)</a:t>
            </a:r>
            <a:br>
              <a:rPr lang="sv-SE" altLang="sv-FI" sz="1560" dirty="0"/>
            </a:br>
            <a:endParaRPr lang="SV-SE" altLang="sv-FI" sz="1560" dirty="0"/>
          </a:p>
          <a:p>
            <a:pPr>
              <a:defRPr/>
            </a:pPr>
            <a:r>
              <a:rPr lang="SV-SE" altLang="SV-FI" sz="1680" b="1" dirty="0"/>
              <a:t>ELLER</a:t>
            </a:r>
            <a:r>
              <a:rPr lang="SV-SE" altLang="SV-FI" sz="1680" dirty="0"/>
              <a:t>: Hankens språkprov i svenska</a:t>
            </a:r>
          </a:p>
          <a:p>
            <a:pPr marL="380238" indent="-380238">
              <a:buFont typeface="Arial" panose="020B0604020202020204" pitchFamily="34" charset="0"/>
              <a:buChar char="•"/>
              <a:defRPr/>
            </a:pPr>
            <a:r>
              <a:rPr lang="SV-SE" altLang="SV-FI" sz="1560" dirty="0"/>
              <a:t>Ordnas i april </a:t>
            </a:r>
            <a:r>
              <a:rPr lang="en-GB" altLang="SV-FI" sz="1560" dirty="0"/>
              <a:t>2024</a:t>
            </a:r>
            <a:endParaRPr lang="SV-SE" altLang="SV-FI" sz="1560" dirty="0"/>
          </a:p>
          <a:p>
            <a:pPr marL="380238" indent="-380238">
              <a:buFont typeface="Arial" panose="020B0604020202020204" pitchFamily="34" charset="0"/>
              <a:buChar char="•"/>
              <a:defRPr/>
            </a:pPr>
            <a:r>
              <a:rPr lang="sv-SE" altLang="SV-FI" sz="1560" dirty="0"/>
              <a:t>Består oftast </a:t>
            </a:r>
            <a:r>
              <a:rPr lang="SV-SE" altLang="SV-FI" sz="1560" dirty="0"/>
              <a:t>av hörförståelse och skriftlig uppgift, innehållet kan variera</a:t>
            </a:r>
          </a:p>
        </p:txBody>
      </p:sp>
      <p:pic>
        <p:nvPicPr>
          <p:cNvPr id="5" name="Picture Placeholder 4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1B15CD22-6510-7C9A-3CD3-808F6FC570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r="5787"/>
          <a:stretch/>
        </p:blipFill>
        <p:spPr>
          <a:xfrm>
            <a:off x="6059488" y="3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22460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61B9-E83A-3F20-0FB7-5C0A12EB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02" y="1470025"/>
            <a:ext cx="4705124" cy="690563"/>
          </a:xfrm>
        </p:spPr>
        <p:txBody>
          <a:bodyPr/>
          <a:lstStyle/>
          <a:p>
            <a:r>
              <a:rPr lang="sv-FI" dirty="0"/>
              <a:t>Nytt för i år!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24124-E916-8591-F0E1-4EFCF8813A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890" y="2381250"/>
            <a:ext cx="5514749" cy="4060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Hanken Bachelor in Business – ett engelskspråkigt kandidatprogram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Ansökningen sker i den första gemensamma ansökan i januari med studiestart i augusti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60% tas in med SAT/ATC och 40% baserat på betyg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Läs mer på: </a:t>
            </a:r>
            <a:r>
              <a:rPr lang="sv-FI" dirty="0">
                <a:hlinkClick r:id="rId2"/>
              </a:rPr>
              <a:t>https://www.hanken.fi/sv/sok-till-hanken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dirty="0"/>
          </a:p>
        </p:txBody>
      </p:sp>
      <p:pic>
        <p:nvPicPr>
          <p:cNvPr id="6" name="Picture Placeholder 5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1E040DC7-338C-4989-2222-E91529AD04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r="28761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497995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2647-98BC-43F3-9489-5113FCD03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09" y="1752940"/>
            <a:ext cx="8626634" cy="1325563"/>
          </a:xfrm>
        </p:spPr>
        <p:txBody>
          <a:bodyPr/>
          <a:lstStyle/>
          <a:p>
            <a:r>
              <a:rPr lang="sv-FI" dirty="0"/>
              <a:t>För mera information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5F908-A3E8-C274-4B30-B93FAD300CA9}"/>
              </a:ext>
            </a:extLst>
          </p:cNvPr>
          <p:cNvSpPr txBox="1"/>
          <p:nvPr/>
        </p:nvSpPr>
        <p:spPr>
          <a:xfrm>
            <a:off x="1038225" y="3905250"/>
            <a:ext cx="69437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dirty="0">
                <a:solidFill>
                  <a:schemeClr val="bg1"/>
                </a:solidFill>
              </a:rPr>
              <a:t>Frågor kan riktas till: </a:t>
            </a:r>
            <a:br>
              <a:rPr lang="sv-FI" sz="2000" dirty="0">
                <a:solidFill>
                  <a:schemeClr val="bg1"/>
                </a:solidFill>
              </a:rPr>
            </a:br>
            <a:r>
              <a:rPr lang="sv-FI" sz="2000" b="1" i="1" dirty="0">
                <a:solidFill>
                  <a:schemeClr val="bg1"/>
                </a:solidFill>
              </a:rPr>
              <a:t>ansokan@hanken.fi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tel. </a:t>
            </a:r>
            <a:r>
              <a:rPr lang="en-GB" sz="2000" dirty="0" err="1">
                <a:solidFill>
                  <a:schemeClr val="bg1"/>
                </a:solidFill>
              </a:rPr>
              <a:t>och</a:t>
            </a:r>
            <a:r>
              <a:rPr lang="en-GB" sz="2000" dirty="0">
                <a:solidFill>
                  <a:schemeClr val="bg1"/>
                </a:solidFill>
              </a:rPr>
              <a:t> WhatsApp: </a:t>
            </a:r>
            <a:r>
              <a:rPr lang="sv-SE" sz="2000" dirty="0">
                <a:solidFill>
                  <a:schemeClr val="bg1"/>
                </a:solidFill>
              </a:rPr>
              <a:t>040-3521 388</a:t>
            </a:r>
            <a:br>
              <a:rPr lang="sv-SE" sz="2000" dirty="0">
                <a:solidFill>
                  <a:schemeClr val="bg1"/>
                </a:solidFill>
              </a:rPr>
            </a:br>
            <a:br>
              <a:rPr lang="sv-SE" sz="2000" dirty="0">
                <a:solidFill>
                  <a:schemeClr val="bg1"/>
                </a:solidFill>
              </a:rPr>
            </a:br>
            <a:r>
              <a:rPr lang="sv-SE" sz="2000" b="1" i="1" dirty="0">
                <a:solidFill>
                  <a:schemeClr val="bg1"/>
                </a:solidFill>
              </a:rPr>
              <a:t>www.hanken.fi</a:t>
            </a:r>
            <a:br>
              <a:rPr lang="sv-SE" sz="2000" dirty="0">
                <a:solidFill>
                  <a:schemeClr val="bg1"/>
                </a:solidFill>
              </a:rPr>
            </a:br>
            <a:r>
              <a:rPr lang="sv-SE" sz="2000" i="1" dirty="0" err="1">
                <a:solidFill>
                  <a:schemeClr val="bg1"/>
                </a:solidFill>
              </a:rPr>
              <a:t>Instagram</a:t>
            </a:r>
            <a:r>
              <a:rPr lang="sv-SE" sz="2000" i="1" dirty="0">
                <a:solidFill>
                  <a:schemeClr val="bg1"/>
                </a:solidFill>
              </a:rPr>
              <a:t> &amp; </a:t>
            </a:r>
            <a:r>
              <a:rPr lang="sv-SE" sz="2000" i="1" dirty="0" err="1">
                <a:solidFill>
                  <a:schemeClr val="bg1"/>
                </a:solidFill>
              </a:rPr>
              <a:t>Tiktok</a:t>
            </a:r>
            <a:r>
              <a:rPr lang="sv-SE" sz="2000" i="1" dirty="0">
                <a:solidFill>
                  <a:schemeClr val="bg1"/>
                </a:solidFill>
              </a:rPr>
              <a:t>: @hankenofficial</a:t>
            </a:r>
            <a:endParaRPr lang="sv-FI" sz="2000" i="1" dirty="0">
              <a:solidFill>
                <a:schemeClr val="bg1"/>
              </a:solidFill>
            </a:endParaRPr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2703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9736-68E7-4460-8138-9771632E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Tack!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5DFB0-CBDF-4754-9FCE-6CC279102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Hanken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81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3040-0CDD-EA9C-8B6C-587CE93F4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Namn, ex. Håkan Hankeit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9AF5-3221-752D-465E-91836EC97C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FI" dirty="0"/>
              <a:t>Presentera dig: </a:t>
            </a:r>
          </a:p>
          <a:p>
            <a:pPr marL="285750" indent="-285750">
              <a:buFontTx/>
              <a:buChar char="-"/>
            </a:pPr>
            <a:r>
              <a:rPr lang="sv-FI" dirty="0"/>
              <a:t>Vad gjorde du före du kom till Hanken?</a:t>
            </a:r>
          </a:p>
          <a:p>
            <a:pPr marL="285750" indent="-285750">
              <a:buFontTx/>
              <a:buChar char="-"/>
            </a:pPr>
            <a:r>
              <a:rPr lang="sv-FI" dirty="0"/>
              <a:t>Vad studerar du på Hanken och hur </a:t>
            </a:r>
            <a:r>
              <a:rPr lang="sv-FI" dirty="0" err="1"/>
              <a:t>mångte</a:t>
            </a:r>
            <a:r>
              <a:rPr lang="sv-FI" dirty="0"/>
              <a:t> året?</a:t>
            </a:r>
          </a:p>
          <a:p>
            <a:pPr marL="285750" indent="-285750">
              <a:buFontTx/>
              <a:buChar char="-"/>
            </a:pPr>
            <a:r>
              <a:rPr lang="sv-FI" dirty="0"/>
              <a:t>Annan kul info om dig, t.ex.:</a:t>
            </a:r>
          </a:p>
          <a:p>
            <a:pPr marL="285750" indent="-285750">
              <a:buFontTx/>
              <a:buChar char="-"/>
            </a:pPr>
            <a:r>
              <a:rPr lang="sv-FI" sz="1600" i="1" dirty="0"/>
              <a:t>Gick i GGS på gymnasiet, blev student 2021</a:t>
            </a:r>
          </a:p>
          <a:p>
            <a:pPr marL="285750" indent="-285750">
              <a:buFontTx/>
              <a:buChar char="-"/>
            </a:pPr>
            <a:r>
              <a:rPr lang="sv-FI" sz="1600" i="1" dirty="0"/>
              <a:t>Studerar 2:a året på Hanken med marknadsföring som huvudämne</a:t>
            </a:r>
          </a:p>
          <a:p>
            <a:pPr marL="285750" indent="-285750">
              <a:buFontTx/>
              <a:buChar char="-"/>
            </a:pPr>
            <a:r>
              <a:rPr lang="sv-FI" sz="1600" i="1" dirty="0"/>
              <a:t>Jag är studentkårsaktiv i kommitté X</a:t>
            </a:r>
          </a:p>
          <a:p>
            <a:r>
              <a:rPr lang="sv-FI" sz="1600" i="1" dirty="0"/>
              <a:t>Sätt in en bild på dig -&gt;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FFC0E-72A3-CC93-C375-27727977EA1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2186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women sitting on stairs looking at a computer&#10;&#10;Description automatically generated">
            <a:extLst>
              <a:ext uri="{FF2B5EF4-FFF2-40B4-BE49-F238E27FC236}">
                <a16:creationId xmlns:a16="http://schemas.microsoft.com/office/drawing/2014/main" id="{F31E6AAB-3E2A-D7F6-D48D-48DE87323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444187"/>
            <a:ext cx="3216136" cy="4789770"/>
          </a:xfrm>
          <a:prstGeom prst="cloudCallout">
            <a:avLst>
              <a:gd name="adj1" fmla="val -86219"/>
              <a:gd name="adj2" fmla="val 16285"/>
            </a:avLst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FCA17D-E1BA-4240-8333-1B8586C1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19" y="2962274"/>
            <a:ext cx="3744006" cy="533803"/>
          </a:xfrm>
        </p:spPr>
        <p:txBody>
          <a:bodyPr/>
          <a:lstStyle/>
          <a:p>
            <a:r>
              <a:rPr lang="en-GB" dirty="0" err="1"/>
              <a:t>Dagens</a:t>
            </a:r>
            <a:r>
              <a:rPr lang="en-GB" dirty="0"/>
              <a:t> agenda: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E44FB-18F0-4DDF-A42B-D8C6CEB216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5169" y="3895726"/>
            <a:ext cx="3370262" cy="217170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GB" dirty="0" err="1"/>
              <a:t>Varför</a:t>
            </a:r>
            <a:r>
              <a:rPr lang="en-GB" dirty="0"/>
              <a:t> </a:t>
            </a:r>
            <a:r>
              <a:rPr lang="en-GB" dirty="0" err="1"/>
              <a:t>studera</a:t>
            </a:r>
            <a:r>
              <a:rPr lang="en-GB" dirty="0"/>
              <a:t> </a:t>
            </a:r>
            <a:r>
              <a:rPr lang="en-GB" dirty="0" err="1"/>
              <a:t>ekonomi</a:t>
            </a:r>
            <a:r>
              <a:rPr lang="en-GB" dirty="0"/>
              <a:t>?</a:t>
            </a:r>
          </a:p>
          <a:p>
            <a:pPr marL="342900" indent="-342900">
              <a:buAutoNum type="arabicPeriod"/>
            </a:pPr>
            <a:r>
              <a:rPr lang="en-GB" dirty="0" err="1"/>
              <a:t>Kort</a:t>
            </a:r>
            <a:r>
              <a:rPr lang="en-GB" dirty="0"/>
              <a:t> om Hanken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Varför</a:t>
            </a:r>
            <a:r>
              <a:rPr lang="en-GB" dirty="0"/>
              <a:t> </a:t>
            </a:r>
            <a:r>
              <a:rPr lang="en-GB" dirty="0" err="1"/>
              <a:t>välja</a:t>
            </a:r>
            <a:r>
              <a:rPr lang="en-GB" dirty="0"/>
              <a:t> Hanken?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Studier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studieliv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Hur </a:t>
            </a:r>
            <a:r>
              <a:rPr lang="en-GB" dirty="0" err="1"/>
              <a:t>söker</a:t>
            </a:r>
            <a:r>
              <a:rPr lang="en-GB" dirty="0"/>
              <a:t> du till Hanken?</a:t>
            </a:r>
          </a:p>
        </p:txBody>
      </p:sp>
    </p:spTree>
    <p:extLst>
      <p:ext uri="{BB962C8B-B14F-4D97-AF65-F5344CB8AC3E}">
        <p14:creationId xmlns:p14="http://schemas.microsoft.com/office/powerpoint/2010/main" val="148834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lue text boxes&#10;&#10;Description automatically generated">
            <a:extLst>
              <a:ext uri="{FF2B5EF4-FFF2-40B4-BE49-F238E27FC236}">
                <a16:creationId xmlns:a16="http://schemas.microsoft.com/office/drawing/2014/main" id="{E17E1459-9395-B9D0-8641-1DF83A43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7"/>
            <a:ext cx="12192000" cy="683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3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02355-B973-A3E9-5248-8F5081C2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39" y="398108"/>
            <a:ext cx="6865711" cy="533803"/>
          </a:xfrm>
        </p:spPr>
        <p:txBody>
          <a:bodyPr/>
          <a:lstStyle/>
          <a:p>
            <a:r>
              <a:rPr lang="sv-FI" dirty="0"/>
              <a:t>Vad är Hanken?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F5A4E-35A0-F873-B2BB-67E8314A42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939" y="1541414"/>
            <a:ext cx="8040478" cy="3211561"/>
          </a:xfrm>
        </p:spPr>
        <p:txBody>
          <a:bodyPr/>
          <a:lstStyle/>
          <a:p>
            <a:r>
              <a:rPr lang="en-GB" sz="1800" dirty="0"/>
              <a:t>Hanken </a:t>
            </a:r>
            <a:r>
              <a:rPr lang="en-GB" sz="1800" dirty="0" err="1"/>
              <a:t>är</a:t>
            </a:r>
            <a:r>
              <a:rPr lang="en-GB" sz="1800" dirty="0"/>
              <a:t> </a:t>
            </a:r>
            <a:r>
              <a:rPr lang="en-GB" sz="1800" dirty="0" err="1"/>
              <a:t>en</a:t>
            </a:r>
            <a:r>
              <a:rPr lang="en-GB" sz="1800" dirty="0"/>
              <a:t> </a:t>
            </a:r>
            <a:r>
              <a:rPr lang="en-GB" sz="1800" dirty="0" err="1"/>
              <a:t>av</a:t>
            </a:r>
            <a:r>
              <a:rPr lang="en-GB" sz="1800" dirty="0"/>
              <a:t> de </a:t>
            </a:r>
            <a:r>
              <a:rPr lang="en-GB" sz="1800" dirty="0" err="1"/>
              <a:t>främsta</a:t>
            </a:r>
            <a:r>
              <a:rPr lang="en-GB" sz="1800" dirty="0"/>
              <a:t> </a:t>
            </a:r>
            <a:r>
              <a:rPr lang="en-GB" sz="1800" dirty="0" err="1"/>
              <a:t>handelshögskolorna</a:t>
            </a:r>
            <a:r>
              <a:rPr lang="en-GB" sz="1800" dirty="0"/>
              <a:t> i​ Norden </a:t>
            </a:r>
            <a:r>
              <a:rPr lang="en-GB" sz="1800" dirty="0" err="1"/>
              <a:t>och</a:t>
            </a:r>
            <a:r>
              <a:rPr lang="en-GB" sz="1800" dirty="0"/>
              <a:t> Europa </a:t>
            </a:r>
            <a:br>
              <a:rPr lang="en-GB" sz="1800" dirty="0"/>
            </a:br>
            <a:r>
              <a:rPr lang="en-GB" sz="1800" dirty="0"/>
              <a:t>med </a:t>
            </a:r>
            <a:r>
              <a:rPr lang="en-GB" sz="1800" dirty="0" err="1"/>
              <a:t>över</a:t>
            </a:r>
            <a:r>
              <a:rPr lang="en-GB" sz="1800" dirty="0"/>
              <a:t> 110 </a:t>
            </a:r>
            <a:r>
              <a:rPr lang="en-GB" sz="1800" dirty="0" err="1"/>
              <a:t>års</a:t>
            </a:r>
            <a:r>
              <a:rPr lang="en-GB" sz="1800" dirty="0"/>
              <a:t> </a:t>
            </a:r>
            <a:r>
              <a:rPr lang="en-GB" sz="1800" dirty="0" err="1"/>
              <a:t>erfarenhet</a:t>
            </a:r>
            <a:r>
              <a:rPr lang="en-GB" sz="1800" dirty="0"/>
              <a:t> </a:t>
            </a:r>
            <a:r>
              <a:rPr lang="en-GB" sz="1800" dirty="0" err="1"/>
              <a:t>av</a:t>
            </a:r>
            <a:r>
              <a:rPr lang="en-GB" sz="1800" dirty="0"/>
              <a:t> </a:t>
            </a:r>
            <a:r>
              <a:rPr lang="en-GB" sz="1800" dirty="0" err="1"/>
              <a:t>utbildning</a:t>
            </a:r>
            <a:r>
              <a:rPr lang="en-GB" sz="1800" dirty="0"/>
              <a:t> </a:t>
            </a:r>
            <a:r>
              <a:rPr lang="en-GB" sz="1800" dirty="0" err="1"/>
              <a:t>och</a:t>
            </a:r>
            <a:r>
              <a:rPr lang="en-GB" sz="1800" dirty="0"/>
              <a:t> </a:t>
            </a:r>
            <a:r>
              <a:rPr lang="en-GB" sz="1800" dirty="0" err="1"/>
              <a:t>forskning</a:t>
            </a:r>
            <a:r>
              <a:rPr lang="en-GB" sz="1800" dirty="0"/>
              <a:t>!</a:t>
            </a:r>
          </a:p>
          <a:p>
            <a:endParaRPr lang="en-GB" sz="1800" dirty="0"/>
          </a:p>
          <a:p>
            <a:r>
              <a:rPr lang="en-GB" dirty="0"/>
              <a:t>Hanken </a:t>
            </a:r>
            <a:r>
              <a:rPr lang="en-GB" dirty="0" err="1"/>
              <a:t>hör</a:t>
            </a:r>
            <a:r>
              <a:rPr lang="en-GB" dirty="0"/>
              <a:t> till top 1%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världens</a:t>
            </a:r>
            <a:r>
              <a:rPr lang="en-GB" dirty="0"/>
              <a:t> </a:t>
            </a:r>
            <a:r>
              <a:rPr lang="en-GB" dirty="0" err="1"/>
              <a:t>handelshögskolor</a:t>
            </a:r>
            <a:r>
              <a:rPr lang="en-GB" dirty="0"/>
              <a:t>.</a:t>
            </a:r>
            <a:br>
              <a:rPr lang="en-GB" sz="1800" dirty="0"/>
            </a:br>
            <a:endParaRPr lang="en-GB" sz="1800" dirty="0"/>
          </a:p>
          <a:p>
            <a:r>
              <a:rPr lang="en-GB" sz="1800" dirty="0"/>
              <a:t>Hanken </a:t>
            </a:r>
            <a:r>
              <a:rPr lang="en-GB" sz="1800" dirty="0" err="1"/>
              <a:t>är</a:t>
            </a:r>
            <a:r>
              <a:rPr lang="en-GB" sz="1800" dirty="0"/>
              <a:t> den </a:t>
            </a:r>
            <a:r>
              <a:rPr lang="en-GB" sz="1800" dirty="0" err="1"/>
              <a:t>enda</a:t>
            </a:r>
            <a:r>
              <a:rPr lang="en-GB" sz="1800" dirty="0"/>
              <a:t> </a:t>
            </a:r>
            <a:r>
              <a:rPr lang="en-GB" sz="1800" dirty="0" err="1"/>
              <a:t>fristående</a:t>
            </a:r>
            <a:r>
              <a:rPr lang="en-GB" sz="1800" dirty="0"/>
              <a:t> </a:t>
            </a:r>
            <a:r>
              <a:rPr lang="en-GB" sz="1800" dirty="0" err="1"/>
              <a:t>handelshögskolan</a:t>
            </a:r>
            <a:r>
              <a:rPr lang="en-GB" sz="1800" dirty="0"/>
              <a:t> i Finland </a:t>
            </a:r>
          </a:p>
          <a:p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dirty="0"/>
              <a:t>vi </a:t>
            </a:r>
            <a:r>
              <a:rPr lang="en-GB" sz="1800" dirty="0" err="1"/>
              <a:t>fokuserar</a:t>
            </a:r>
            <a:r>
              <a:rPr lang="en-GB" sz="1800" dirty="0"/>
              <a:t> all </a:t>
            </a:r>
            <a:r>
              <a:rPr lang="en-GB" sz="1800" dirty="0" err="1"/>
              <a:t>utbildning</a:t>
            </a:r>
            <a:r>
              <a:rPr lang="en-GB" sz="1800" dirty="0"/>
              <a:t> </a:t>
            </a:r>
            <a:r>
              <a:rPr lang="en-GB" sz="1800" dirty="0" err="1"/>
              <a:t>och</a:t>
            </a:r>
            <a:r>
              <a:rPr lang="en-GB" sz="1800" dirty="0"/>
              <a:t> </a:t>
            </a:r>
            <a:r>
              <a:rPr lang="en-GB" sz="1800" dirty="0" err="1"/>
              <a:t>forskning</a:t>
            </a:r>
            <a:r>
              <a:rPr lang="en-GB" sz="1800" dirty="0"/>
              <a:t> </a:t>
            </a:r>
            <a:r>
              <a:rPr lang="en-GB" sz="1800" dirty="0" err="1"/>
              <a:t>enbart</a:t>
            </a:r>
            <a:r>
              <a:rPr lang="en-GB" sz="1800" dirty="0"/>
              <a:t> </a:t>
            </a:r>
            <a:r>
              <a:rPr lang="en-GB" sz="1800" dirty="0" err="1"/>
              <a:t>på</a:t>
            </a:r>
            <a:r>
              <a:rPr lang="en-GB" sz="1800" dirty="0"/>
              <a:t> </a:t>
            </a:r>
            <a:r>
              <a:rPr lang="en-GB" sz="1800" dirty="0" err="1"/>
              <a:t>ekonomi</a:t>
            </a:r>
            <a:r>
              <a:rPr lang="en-GB" sz="1800" dirty="0"/>
              <a:t>.</a:t>
            </a:r>
            <a:endParaRPr lang="en-US" sz="1800" dirty="0"/>
          </a:p>
          <a:p>
            <a:endParaRPr lang="sv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44101-1EF2-B3E9-7714-05F325FC2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11" y="3571923"/>
            <a:ext cx="6008878" cy="405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430-D83E-D310-8D8B-D5BC6001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Hanken i Helsingfors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EFE5A-6E76-3107-BBFE-4D1A24B972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317497" indent="-317497">
              <a:buClr>
                <a:srgbClr val="527E7C"/>
              </a:buClr>
              <a:buFont typeface="Arial" panose="020B0604020202020204" pitchFamily="34" charset="0"/>
              <a:buChar char="•"/>
            </a:pPr>
            <a:r>
              <a:rPr lang="en-US" altLang="sv-FI" sz="1800" dirty="0" err="1"/>
              <a:t>Högskolan</a:t>
            </a:r>
            <a:r>
              <a:rPr lang="en-US" altLang="sv-FI" sz="1800" dirty="0"/>
              <a:t> </a:t>
            </a:r>
            <a:r>
              <a:rPr lang="en-US" altLang="sv-FI" sz="1800" dirty="0" err="1"/>
              <a:t>grundades</a:t>
            </a:r>
            <a:r>
              <a:rPr lang="en-US" altLang="sv-FI" sz="1800" dirty="0"/>
              <a:t> 1909</a:t>
            </a:r>
          </a:p>
          <a:p>
            <a:pPr marL="317497" indent="-317497">
              <a:buClr>
                <a:srgbClr val="527E7C"/>
              </a:buClr>
              <a:buFont typeface="Arial" panose="020B0604020202020204" pitchFamily="34" charset="0"/>
              <a:buChar char="•"/>
            </a:pPr>
            <a:r>
              <a:rPr lang="en-US" altLang="sv-FI" sz="1800" dirty="0"/>
              <a:t>Ca 1960 </a:t>
            </a:r>
            <a:r>
              <a:rPr lang="en-US" altLang="sv-FI" sz="1800" dirty="0" err="1"/>
              <a:t>studerande</a:t>
            </a:r>
            <a:r>
              <a:rPr lang="en-US" altLang="sv-FI" sz="1800" dirty="0"/>
              <a:t> för </a:t>
            </a:r>
            <a:r>
              <a:rPr lang="en-US" altLang="sv-FI" sz="1800" dirty="0" err="1"/>
              <a:t>ekonomie</a:t>
            </a:r>
            <a:r>
              <a:rPr lang="en-US" altLang="sv-FI" sz="1800" dirty="0"/>
              <a:t> </a:t>
            </a:r>
            <a:r>
              <a:rPr lang="en-US" altLang="sv-FI" sz="1800" dirty="0" err="1"/>
              <a:t>kandidat</a:t>
            </a:r>
            <a:r>
              <a:rPr lang="en-US" altLang="sv-FI" sz="1800" dirty="0"/>
              <a:t> </a:t>
            </a:r>
            <a:r>
              <a:rPr lang="en-US" altLang="sv-FI" sz="1800" dirty="0" err="1"/>
              <a:t>och</a:t>
            </a:r>
            <a:r>
              <a:rPr lang="en-US" altLang="sv-FI" sz="1800" dirty="0"/>
              <a:t> </a:t>
            </a:r>
            <a:r>
              <a:rPr lang="en-US" altLang="sv-FI" sz="1800" dirty="0" err="1"/>
              <a:t>magisterexamen</a:t>
            </a:r>
            <a:endParaRPr lang="en-US" altLang="sv-FI" sz="1800" dirty="0"/>
          </a:p>
          <a:p>
            <a:pPr marL="317497" indent="-317497">
              <a:buClr>
                <a:srgbClr val="527E7C"/>
              </a:buClr>
              <a:buFont typeface="Arial" panose="020B0604020202020204" pitchFamily="34" charset="0"/>
              <a:buChar char="•"/>
            </a:pPr>
            <a:r>
              <a:rPr lang="en-US" altLang="sv-FI" sz="1800" dirty="0"/>
              <a:t>Ca 170 </a:t>
            </a:r>
            <a:r>
              <a:rPr lang="en-US" altLang="sv-FI" sz="1800" dirty="0" err="1"/>
              <a:t>utländska</a:t>
            </a:r>
            <a:r>
              <a:rPr lang="en-US" altLang="sv-FI" sz="1800" dirty="0"/>
              <a:t> </a:t>
            </a:r>
            <a:r>
              <a:rPr lang="en-US" altLang="sv-FI" sz="1800" dirty="0" err="1"/>
              <a:t>studenter</a:t>
            </a:r>
            <a:endParaRPr lang="sv-FI" dirty="0"/>
          </a:p>
        </p:txBody>
      </p:sp>
      <p:pic>
        <p:nvPicPr>
          <p:cNvPr id="6" name="Picture Placeholder 5" descr="A building with flags in front of it&#10;&#10;Description automatically generated">
            <a:extLst>
              <a:ext uri="{FF2B5EF4-FFF2-40B4-BE49-F238E27FC236}">
                <a16:creationId xmlns:a16="http://schemas.microsoft.com/office/drawing/2014/main" id="{D67220FD-7546-DBDC-42E4-62BA1A7DB9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 r="14369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3438864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63AB-7303-5A5E-06A2-A3AC2E44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Hanken i Vasa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F7F84-6743-8C92-BDBF-4F22817C7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342900" indent="-342900" eaLnBrk="1" hangingPunct="1">
              <a:buClr>
                <a:srgbClr val="5C6C0B"/>
              </a:buClr>
              <a:buFont typeface="Arial" panose="020B0604020202020204" pitchFamily="34" charset="0"/>
              <a:buChar char="•"/>
            </a:pPr>
            <a:r>
              <a:rPr lang="en-US" altLang="sv-FI" sz="1800" dirty="0" err="1"/>
              <a:t>Verksamheten</a:t>
            </a:r>
            <a:r>
              <a:rPr lang="en-US" altLang="sv-FI" sz="1800" dirty="0"/>
              <a:t> </a:t>
            </a:r>
            <a:r>
              <a:rPr lang="en-US" altLang="sv-FI" sz="1800" dirty="0" err="1"/>
              <a:t>inleddes</a:t>
            </a:r>
            <a:r>
              <a:rPr lang="en-US" altLang="sv-FI" sz="1800" dirty="0"/>
              <a:t> 1980</a:t>
            </a:r>
          </a:p>
          <a:p>
            <a:pPr marL="342900" indent="-342900" eaLnBrk="1" hangingPunct="1">
              <a:buClr>
                <a:srgbClr val="5C6C0B"/>
              </a:buClr>
              <a:buFont typeface="Arial" panose="020B0604020202020204" pitchFamily="34" charset="0"/>
              <a:buChar char="•"/>
            </a:pPr>
            <a:r>
              <a:rPr lang="en-US" altLang="sv-FI" sz="1800" dirty="0"/>
              <a:t>Ca 570 </a:t>
            </a:r>
            <a:r>
              <a:rPr lang="en-US" altLang="sv-FI" sz="1800" dirty="0" err="1"/>
              <a:t>studerande</a:t>
            </a:r>
            <a:r>
              <a:rPr lang="en-US" altLang="sv-FI" sz="1800" dirty="0"/>
              <a:t> för </a:t>
            </a:r>
            <a:r>
              <a:rPr lang="en-US" altLang="sv-FI" sz="1800" dirty="0" err="1"/>
              <a:t>ekonomie</a:t>
            </a:r>
            <a:r>
              <a:rPr lang="en-US" altLang="sv-FI" sz="1800" dirty="0"/>
              <a:t> </a:t>
            </a:r>
            <a:r>
              <a:rPr lang="en-US" altLang="sv-FI" sz="1800" dirty="0" err="1"/>
              <a:t>kandidat</a:t>
            </a:r>
            <a:r>
              <a:rPr lang="en-US" altLang="sv-FI" sz="1800" dirty="0"/>
              <a:t> </a:t>
            </a:r>
            <a:r>
              <a:rPr lang="en-US" altLang="sv-FI" sz="1800" dirty="0" err="1"/>
              <a:t>och</a:t>
            </a:r>
            <a:r>
              <a:rPr lang="en-US" altLang="sv-FI" sz="1800" dirty="0"/>
              <a:t> </a:t>
            </a:r>
            <a:r>
              <a:rPr lang="en-US" altLang="sv-FI" sz="1800" dirty="0" err="1"/>
              <a:t>magisterexamen</a:t>
            </a:r>
            <a:endParaRPr lang="en-US" altLang="sv-FI" sz="1800" dirty="0"/>
          </a:p>
          <a:p>
            <a:pPr marL="342900" indent="-342900" eaLnBrk="1" hangingPunct="1">
              <a:buClr>
                <a:srgbClr val="5C6C0B"/>
              </a:buClr>
              <a:buFont typeface="Arial" panose="020B0604020202020204" pitchFamily="34" charset="0"/>
              <a:buChar char="•"/>
            </a:pPr>
            <a:r>
              <a:rPr lang="en-US" altLang="sv-FI" sz="1800" dirty="0"/>
              <a:t>Ca 50 </a:t>
            </a:r>
            <a:r>
              <a:rPr lang="en-US" altLang="sv-FI" sz="1800" dirty="0" err="1"/>
              <a:t>utländska</a:t>
            </a:r>
            <a:r>
              <a:rPr lang="en-US" altLang="sv-FI" sz="1800" dirty="0"/>
              <a:t> </a:t>
            </a:r>
            <a:r>
              <a:rPr lang="en-US" altLang="sv-FI" sz="1800" dirty="0" err="1"/>
              <a:t>studenter</a:t>
            </a:r>
            <a:endParaRPr lang="sv-FI" dirty="0"/>
          </a:p>
        </p:txBody>
      </p:sp>
      <p:pic>
        <p:nvPicPr>
          <p:cNvPr id="6" name="Picture Placeholder 5" descr="A building with a yellow wall and a flag pole&#10;&#10;Description automatically generated with medium confidence">
            <a:extLst>
              <a:ext uri="{FF2B5EF4-FFF2-40B4-BE49-F238E27FC236}">
                <a16:creationId xmlns:a16="http://schemas.microsoft.com/office/drawing/2014/main" id="{A19EAFFC-4B90-63D7-AA93-9D2CC62632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24267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2205730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women walking on stairs&#10;&#10;Description automatically generated">
            <a:extLst>
              <a:ext uri="{FF2B5EF4-FFF2-40B4-BE49-F238E27FC236}">
                <a16:creationId xmlns:a16="http://schemas.microsoft.com/office/drawing/2014/main" id="{7DD00C61-F77A-A8D7-2771-AED5F27BB8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052DA-E1FA-6001-E3AB-67607B9803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56723-D77B-D41C-8F28-05492ECA9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959" y="4427220"/>
            <a:ext cx="8626634" cy="1325563"/>
          </a:xfrm>
        </p:spPr>
        <p:txBody>
          <a:bodyPr/>
          <a:lstStyle/>
          <a:p>
            <a:pPr algn="ctr"/>
            <a:r>
              <a:rPr lang="sv-FI" b="1" dirty="0"/>
              <a:t>VARFÖR SKA DU SÖKA TILL HANKEN?</a:t>
            </a:r>
          </a:p>
        </p:txBody>
      </p:sp>
    </p:spTree>
    <p:extLst>
      <p:ext uri="{BB962C8B-B14F-4D97-AF65-F5344CB8AC3E}">
        <p14:creationId xmlns:p14="http://schemas.microsoft.com/office/powerpoint/2010/main" val="792989041"/>
      </p:ext>
    </p:extLst>
  </p:cSld>
  <p:clrMapOvr>
    <a:masterClrMapping/>
  </p:clrMapOvr>
</p:sld>
</file>

<file path=ppt/theme/theme1.xml><?xml version="1.0" encoding="utf-8"?>
<a:theme xmlns:a="http://schemas.openxmlformats.org/drawingml/2006/main" name="Hanken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nken ppt wide swedish.pptx" id="{9D34BEB1-B1F4-4EB9-98B9-426FF81871AA}" vid="{C4BC7E5F-3A98-41DA-80D4-9144928AA519}"/>
    </a:ext>
  </a:extLst>
</a:theme>
</file>

<file path=ppt/theme/theme2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hanken_ppt_wide_swedish(5)</Template>
  <TotalTime>353</TotalTime>
  <Words>1238</Words>
  <Application>Microsoft Office PowerPoint</Application>
  <PresentationFormat>Widescreen</PresentationFormat>
  <Paragraphs>145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 Narrow</vt:lpstr>
      <vt:lpstr>Georgia</vt:lpstr>
      <vt:lpstr>Hanken</vt:lpstr>
      <vt:lpstr>PowerPoint Presentation</vt:lpstr>
      <vt:lpstr>Hankens kandidatutbildning</vt:lpstr>
      <vt:lpstr>Namn, ex. Håkan Hankeit</vt:lpstr>
      <vt:lpstr>Dagens agenda:</vt:lpstr>
      <vt:lpstr>PowerPoint Presentation</vt:lpstr>
      <vt:lpstr>Vad är Hanken?</vt:lpstr>
      <vt:lpstr>Hanken i Helsingfors</vt:lpstr>
      <vt:lpstr>Hanken i Vasa</vt:lpstr>
      <vt:lpstr>VARFÖR SKA DU SÖKA TILL HANKEN?</vt:lpstr>
      <vt:lpstr>Högklassig utbildning</vt:lpstr>
      <vt:lpstr>Gemenskap utöver det normala</vt:lpstr>
      <vt:lpstr>Breda, och viktiga, nätverk</vt:lpstr>
      <vt:lpstr>Nära kontakt med näringslivet</vt:lpstr>
      <vt:lpstr>Äkta internationell utbildning</vt:lpstr>
      <vt:lpstr>Studiernas uppbyggnad på kandidatnivån</vt:lpstr>
      <vt:lpstr>På Hanken hittar du alltid något ämne som passar dig!</vt:lpstr>
      <vt:lpstr>Vad säger våra studenter?</vt:lpstr>
      <vt:lpstr>Studielivet – aktiviteter för alla</vt:lpstr>
      <vt:lpstr>Studielivet – aktiviteter för alla</vt:lpstr>
      <vt:lpstr>Info om ansökan</vt:lpstr>
      <vt:lpstr>Ansökan 2024 till Hanken</vt:lpstr>
      <vt:lpstr>Betygspoäng 2024-2025</vt:lpstr>
      <vt:lpstr>Urvalsprov</vt:lpstr>
      <vt:lpstr>Andra antagningssätt</vt:lpstr>
      <vt:lpstr>Hankens språkkrav i svenska för finskspråkiga</vt:lpstr>
      <vt:lpstr>Nytt för i år!</vt:lpstr>
      <vt:lpstr>För mera information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Boltovskaya</dc:creator>
  <cp:lastModifiedBy>Linda Martelius</cp:lastModifiedBy>
  <cp:revision>8</cp:revision>
  <cp:lastPrinted>2020-04-15T08:48:42Z</cp:lastPrinted>
  <dcterms:created xsi:type="dcterms:W3CDTF">2023-02-10T07:55:15Z</dcterms:created>
  <dcterms:modified xsi:type="dcterms:W3CDTF">2023-10-27T04:56:15Z</dcterms:modified>
</cp:coreProperties>
</file>