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1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0" r:id="rId7"/>
    <p:sldId id="259" r:id="rId8"/>
    <p:sldId id="263" r:id="rId9"/>
    <p:sldId id="280" r:id="rId10"/>
    <p:sldId id="264" r:id="rId11"/>
    <p:sldId id="276" r:id="rId12"/>
    <p:sldId id="271" r:id="rId13"/>
    <p:sldId id="272" r:id="rId14"/>
    <p:sldId id="273" r:id="rId15"/>
    <p:sldId id="270" r:id="rId16"/>
    <p:sldId id="265" r:id="rId17"/>
    <p:sldId id="266" r:id="rId18"/>
    <p:sldId id="267" r:id="rId19"/>
    <p:sldId id="269" r:id="rId20"/>
    <p:sldId id="268" r:id="rId21"/>
    <p:sldId id="279" r:id="rId22"/>
    <p:sldId id="274" r:id="rId23"/>
    <p:sldId id="275" r:id="rId2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Bjurlefors" initials="CB" lastIdx="1" clrIdx="0">
    <p:extLst>
      <p:ext uri="{19B8F6BF-5375-455C-9EA6-DF929625EA0E}">
        <p15:presenceInfo xmlns:p15="http://schemas.microsoft.com/office/powerpoint/2012/main" userId="S::carolina@rehngruppen.se::d3a9b529-2d61-408e-bfb3-93ab56c1a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7419" autoAdjust="0"/>
  </p:normalViewPr>
  <p:slideViewPr>
    <p:cSldViewPr snapToGrid="0" showGuides="1">
      <p:cViewPr>
        <p:scale>
          <a:sx n="64" d="100"/>
          <a:sy n="64" d="100"/>
        </p:scale>
        <p:origin x="546" y="6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F3C7C-CCE3-4706-A627-028B96F646F8}" type="doc">
      <dgm:prSet loTypeId="urn:microsoft.com/office/officeart/2005/8/layout/architecture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v-FI"/>
        </a:p>
      </dgm:t>
    </dgm:pt>
    <dgm:pt modelId="{78DF0336-6A02-4E90-BAF4-DBA980C1831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v-FI" sz="1400" dirty="0"/>
            <a:t>Datasäkerhet </a:t>
          </a:r>
          <a:br>
            <a:rPr lang="sv-FI" sz="1400" dirty="0"/>
          </a:br>
          <a:r>
            <a:rPr lang="sv-FI" sz="1400" dirty="0"/>
            <a:t>&amp;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v-FI" sz="1400" dirty="0"/>
            <a:t>Dataskydd </a:t>
          </a:r>
        </a:p>
      </dgm:t>
    </dgm:pt>
    <dgm:pt modelId="{025E3C8A-BA11-4C8D-B76C-BF6C2CC6A15E}" type="parTrans" cxnId="{8993A642-DDC1-4265-863D-0EFEFF59FC46}">
      <dgm:prSet/>
      <dgm:spPr/>
      <dgm:t>
        <a:bodyPr/>
        <a:lstStyle/>
        <a:p>
          <a:endParaRPr lang="sv-FI" sz="2000"/>
        </a:p>
      </dgm:t>
    </dgm:pt>
    <dgm:pt modelId="{C158042C-5F90-4601-B51B-8B3C5ADC168C}" type="sibTrans" cxnId="{8993A642-DDC1-4265-863D-0EFEFF59FC46}">
      <dgm:prSet/>
      <dgm:spPr/>
      <dgm:t>
        <a:bodyPr/>
        <a:lstStyle/>
        <a:p>
          <a:endParaRPr lang="sv-FI" sz="2000"/>
        </a:p>
      </dgm:t>
    </dgm:pt>
    <dgm:pt modelId="{79FBCAF6-3063-45AB-A0D1-92005BCC3802}">
      <dgm:prSet phldrT="[Text]" custT="1"/>
      <dgm:spPr/>
      <dgm:t>
        <a:bodyPr/>
        <a:lstStyle/>
        <a:p>
          <a:r>
            <a:rPr lang="sv-FI" sz="1400" dirty="0"/>
            <a:t>Gemensamma IT tjänster</a:t>
          </a:r>
        </a:p>
        <a:p>
          <a:r>
            <a:rPr lang="sv-FI" sz="1400" dirty="0"/>
            <a:t>&amp;</a:t>
          </a:r>
        </a:p>
        <a:p>
          <a:r>
            <a:rPr lang="sv-FI" sz="1400" dirty="0"/>
            <a:t>IT-tjänster för forskningen </a:t>
          </a:r>
        </a:p>
      </dgm:t>
    </dgm:pt>
    <dgm:pt modelId="{A6DAA820-2D06-47A4-B4D9-1602FE722427}" type="parTrans" cxnId="{2D0ABABF-1DBC-4C56-99A5-34446DF72E03}">
      <dgm:prSet/>
      <dgm:spPr/>
      <dgm:t>
        <a:bodyPr/>
        <a:lstStyle/>
        <a:p>
          <a:endParaRPr lang="sv-FI" sz="2000"/>
        </a:p>
      </dgm:t>
    </dgm:pt>
    <dgm:pt modelId="{8803FFCF-DA93-4AFF-A1E2-2C91319F4340}" type="sibTrans" cxnId="{2D0ABABF-1DBC-4C56-99A5-34446DF72E03}">
      <dgm:prSet/>
      <dgm:spPr/>
      <dgm:t>
        <a:bodyPr/>
        <a:lstStyle/>
        <a:p>
          <a:endParaRPr lang="sv-FI" sz="2000"/>
        </a:p>
      </dgm:t>
    </dgm:pt>
    <dgm:pt modelId="{847E5953-47D3-43DA-A3A8-0C78D0F4DF0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sv-FI" sz="1400" dirty="0"/>
            <a:t>Datorer,</a:t>
          </a:r>
        </a:p>
        <a:p>
          <a:pPr>
            <a:spcAft>
              <a:spcPts val="0"/>
            </a:spcAft>
          </a:pPr>
          <a:r>
            <a:rPr lang="sv-FI" sz="1400" dirty="0"/>
            <a:t>Telefoner </a:t>
          </a:r>
        </a:p>
        <a:p>
          <a:pPr>
            <a:spcAft>
              <a:spcPts val="0"/>
            </a:spcAft>
          </a:pPr>
          <a:r>
            <a:rPr lang="sv-FI" sz="1400" dirty="0"/>
            <a:t>&amp; </a:t>
          </a:r>
        </a:p>
        <a:p>
          <a:pPr>
            <a:spcAft>
              <a:spcPts val="0"/>
            </a:spcAft>
          </a:pPr>
          <a:r>
            <a:rPr lang="sv-FI" sz="1400" dirty="0"/>
            <a:t>Programvara</a:t>
          </a:r>
        </a:p>
      </dgm:t>
    </dgm:pt>
    <dgm:pt modelId="{6D3B93D6-5793-45DB-808D-695151DAC2F1}" type="parTrans" cxnId="{627AA442-2AF3-4493-9B97-EB0BDD81E7C2}">
      <dgm:prSet/>
      <dgm:spPr/>
      <dgm:t>
        <a:bodyPr/>
        <a:lstStyle/>
        <a:p>
          <a:endParaRPr lang="sv-FI" sz="2000"/>
        </a:p>
      </dgm:t>
    </dgm:pt>
    <dgm:pt modelId="{ACB4E7CF-D3D4-40D0-A00E-515E5CA3534F}" type="sibTrans" cxnId="{627AA442-2AF3-4493-9B97-EB0BDD81E7C2}">
      <dgm:prSet/>
      <dgm:spPr/>
      <dgm:t>
        <a:bodyPr/>
        <a:lstStyle/>
        <a:p>
          <a:endParaRPr lang="sv-FI" sz="2000"/>
        </a:p>
      </dgm:t>
    </dgm:pt>
    <dgm:pt modelId="{D5A5F4A5-6641-4298-80B8-9205A65ECD19}">
      <dgm:prSet phldrT="[Text]" custT="1"/>
      <dgm:spPr/>
      <dgm:t>
        <a:bodyPr/>
        <a:lstStyle/>
        <a:p>
          <a:r>
            <a:rPr lang="en-GB" sz="1400"/>
            <a:t>IT tjänster för Biblioteket</a:t>
          </a:r>
          <a:endParaRPr lang="sv-FI" sz="1400"/>
        </a:p>
      </dgm:t>
    </dgm:pt>
    <dgm:pt modelId="{F0DE7816-5646-47B8-82D8-84C7D3518559}" type="parTrans" cxnId="{727C057C-EF4A-4AA1-A7E3-F2EC20F9326F}">
      <dgm:prSet/>
      <dgm:spPr/>
      <dgm:t>
        <a:bodyPr/>
        <a:lstStyle/>
        <a:p>
          <a:endParaRPr lang="sv-FI" sz="2000"/>
        </a:p>
      </dgm:t>
    </dgm:pt>
    <dgm:pt modelId="{E61EC355-0292-405E-B628-82B6A89D83CE}" type="sibTrans" cxnId="{727C057C-EF4A-4AA1-A7E3-F2EC20F9326F}">
      <dgm:prSet/>
      <dgm:spPr/>
      <dgm:t>
        <a:bodyPr/>
        <a:lstStyle/>
        <a:p>
          <a:endParaRPr lang="sv-FI" sz="2000"/>
        </a:p>
      </dgm:t>
    </dgm:pt>
    <dgm:pt modelId="{A49B4B0A-5F83-49C7-BA6A-9F3CD1E35E6B}">
      <dgm:prSet phldrT="[Text]" custT="1"/>
      <dgm:spPr/>
      <dgm:t>
        <a:bodyPr/>
        <a:lstStyle/>
        <a:p>
          <a:r>
            <a:rPr lang="sv-FI" sz="1400" dirty="0"/>
            <a:t>IT-upphandlingar &amp; licenshantering</a:t>
          </a:r>
        </a:p>
      </dgm:t>
    </dgm:pt>
    <dgm:pt modelId="{13EEBBCC-DC6E-448D-B4BA-E5A56E98C7EF}" type="parTrans" cxnId="{5DB332CF-B21B-4F9F-93C2-EB5E12FAA21F}">
      <dgm:prSet/>
      <dgm:spPr/>
      <dgm:t>
        <a:bodyPr/>
        <a:lstStyle/>
        <a:p>
          <a:endParaRPr lang="sv-FI" sz="2000"/>
        </a:p>
      </dgm:t>
    </dgm:pt>
    <dgm:pt modelId="{8EB7B6AD-6AD8-427F-BB6E-34ECDBED5B27}" type="sibTrans" cxnId="{5DB332CF-B21B-4F9F-93C2-EB5E12FAA21F}">
      <dgm:prSet/>
      <dgm:spPr/>
      <dgm:t>
        <a:bodyPr/>
        <a:lstStyle/>
        <a:p>
          <a:endParaRPr lang="sv-FI" sz="2000"/>
        </a:p>
      </dgm:t>
    </dgm:pt>
    <dgm:pt modelId="{523AE25E-9960-4FC1-80CF-7E814882C5EF}">
      <dgm:prSet phldrT="[Text]" custT="1"/>
      <dgm:spPr/>
      <dgm:t>
        <a:bodyPr/>
        <a:lstStyle/>
        <a:p>
          <a:r>
            <a:rPr lang="sv-FI" sz="1400"/>
            <a:t>Infrastruktur</a:t>
          </a:r>
        </a:p>
      </dgm:t>
    </dgm:pt>
    <dgm:pt modelId="{6CD482A7-F197-41A6-9B37-838E10264B6B}" type="parTrans" cxnId="{1D86047F-5445-42B1-81F5-2F47201B9A1B}">
      <dgm:prSet/>
      <dgm:spPr/>
      <dgm:t>
        <a:bodyPr/>
        <a:lstStyle/>
        <a:p>
          <a:endParaRPr lang="sv-FI" sz="2000"/>
        </a:p>
      </dgm:t>
    </dgm:pt>
    <dgm:pt modelId="{E33160D3-65C3-42F0-89A4-09DEF4879508}" type="sibTrans" cxnId="{1D86047F-5445-42B1-81F5-2F47201B9A1B}">
      <dgm:prSet/>
      <dgm:spPr/>
      <dgm:t>
        <a:bodyPr/>
        <a:lstStyle/>
        <a:p>
          <a:endParaRPr lang="sv-FI" sz="2000"/>
        </a:p>
      </dgm:t>
    </dgm:pt>
    <dgm:pt modelId="{6432363E-0B26-44EB-8FA0-3B3A4423257A}">
      <dgm:prSet phldrT="[Text]" custT="1"/>
      <dgm:spPr/>
      <dgm:t>
        <a:bodyPr/>
        <a:lstStyle/>
        <a:p>
          <a:r>
            <a:rPr lang="sv-FI" sz="1400" dirty="0"/>
            <a:t>Webb- </a:t>
          </a:r>
          <a:br>
            <a:rPr lang="sv-FI" sz="1400" dirty="0"/>
          </a:br>
          <a:r>
            <a:rPr lang="en-GB" sz="1400" dirty="0"/>
            <a:t>&amp; </a:t>
          </a:r>
          <a:br>
            <a:rPr lang="en-GB" sz="1400" dirty="0"/>
          </a:br>
          <a:r>
            <a:rPr lang="en-GB" sz="1400" dirty="0"/>
            <a:t>D</a:t>
          </a:r>
          <a:r>
            <a:rPr lang="sv-FI" sz="1400" dirty="0" err="1"/>
            <a:t>atabaser</a:t>
          </a:r>
          <a:endParaRPr lang="sv-FI" sz="1400" dirty="0"/>
        </a:p>
      </dgm:t>
    </dgm:pt>
    <dgm:pt modelId="{057A8438-BF1A-434B-9D12-1F09298462D1}" type="parTrans" cxnId="{99515233-951B-455C-8EA0-355C67D0D49B}">
      <dgm:prSet/>
      <dgm:spPr/>
      <dgm:t>
        <a:bodyPr/>
        <a:lstStyle/>
        <a:p>
          <a:endParaRPr lang="sv-FI" sz="2000"/>
        </a:p>
      </dgm:t>
    </dgm:pt>
    <dgm:pt modelId="{185A1BD9-0A5F-43E0-A47F-318585E57B16}" type="sibTrans" cxnId="{99515233-951B-455C-8EA0-355C67D0D49B}">
      <dgm:prSet/>
      <dgm:spPr/>
      <dgm:t>
        <a:bodyPr/>
        <a:lstStyle/>
        <a:p>
          <a:endParaRPr lang="sv-FI" sz="2000"/>
        </a:p>
      </dgm:t>
    </dgm:pt>
    <dgm:pt modelId="{907C84D6-5CBB-49F7-98EC-9265FDD66B92}">
      <dgm:prSet phldrT="[Text]" custT="1"/>
      <dgm:spPr/>
      <dgm:t>
        <a:bodyPr/>
        <a:lstStyle/>
        <a:p>
          <a:r>
            <a:rPr lang="sv-FI" sz="1400" dirty="0"/>
            <a:t>Medie-produktion / Hanken Studios</a:t>
          </a:r>
        </a:p>
      </dgm:t>
    </dgm:pt>
    <dgm:pt modelId="{CC8B9923-9751-482E-9D3D-A3801A4AA8B7}" type="parTrans" cxnId="{82245C1C-91A7-4317-90BB-7B482A7AAD4D}">
      <dgm:prSet/>
      <dgm:spPr/>
      <dgm:t>
        <a:bodyPr/>
        <a:lstStyle/>
        <a:p>
          <a:endParaRPr lang="sv-FI" sz="2000"/>
        </a:p>
      </dgm:t>
    </dgm:pt>
    <dgm:pt modelId="{E61293EF-000E-4F9C-AF99-6C95C42A6CC0}" type="sibTrans" cxnId="{82245C1C-91A7-4317-90BB-7B482A7AAD4D}">
      <dgm:prSet/>
      <dgm:spPr/>
      <dgm:t>
        <a:bodyPr/>
        <a:lstStyle/>
        <a:p>
          <a:endParaRPr lang="sv-FI" sz="2000"/>
        </a:p>
      </dgm:t>
    </dgm:pt>
    <dgm:pt modelId="{BBD4D871-3504-4A7B-AAFB-1AEE77D7BF19}">
      <dgm:prSet phldrT="[Text]" custT="1"/>
      <dgm:spPr/>
      <dgm:t>
        <a:bodyPr/>
        <a:lstStyle/>
        <a:p>
          <a:r>
            <a:rPr lang="en-GB" sz="1400" dirty="0"/>
            <a:t>IT-</a:t>
          </a:r>
          <a:r>
            <a:rPr lang="en-GB" sz="1400" dirty="0" err="1"/>
            <a:t>tjänster</a:t>
          </a:r>
          <a:r>
            <a:rPr lang="en-GB" sz="1400" dirty="0"/>
            <a:t> </a:t>
          </a:r>
          <a:r>
            <a:rPr lang="en-GB" sz="1400" dirty="0" err="1"/>
            <a:t>för</a:t>
          </a:r>
          <a:r>
            <a:rPr lang="en-GB" sz="1400" dirty="0"/>
            <a:t> </a:t>
          </a:r>
          <a:r>
            <a:rPr lang="en-GB" sz="1400" dirty="0" err="1"/>
            <a:t>undervisningen</a:t>
          </a:r>
          <a:endParaRPr lang="sv-FI" sz="1400" dirty="0"/>
        </a:p>
      </dgm:t>
    </dgm:pt>
    <dgm:pt modelId="{B9B698C8-D0BB-432E-80A4-32533C1D81CD}" type="parTrans" cxnId="{1028C390-DBA3-4C19-ADF0-1D9A3C1FF47D}">
      <dgm:prSet/>
      <dgm:spPr/>
      <dgm:t>
        <a:bodyPr/>
        <a:lstStyle/>
        <a:p>
          <a:endParaRPr lang="sv-FI" sz="2000"/>
        </a:p>
      </dgm:t>
    </dgm:pt>
    <dgm:pt modelId="{C164EF0B-806B-4306-9C26-26EF0F9DD2FC}" type="sibTrans" cxnId="{1028C390-DBA3-4C19-ADF0-1D9A3C1FF47D}">
      <dgm:prSet/>
      <dgm:spPr/>
      <dgm:t>
        <a:bodyPr/>
        <a:lstStyle/>
        <a:p>
          <a:endParaRPr lang="sv-FI" sz="2000"/>
        </a:p>
      </dgm:t>
    </dgm:pt>
    <dgm:pt modelId="{99B8687D-E7BB-4D13-89CF-86763A2672DE}">
      <dgm:prSet phldrT="[Text]" custT="1"/>
      <dgm:spPr/>
      <dgm:t>
        <a:bodyPr/>
        <a:lstStyle/>
        <a:p>
          <a:r>
            <a:rPr lang="en-GB" sz="1400" dirty="0"/>
            <a:t>IT-</a:t>
          </a:r>
          <a:r>
            <a:rPr lang="en-GB" sz="1400" dirty="0" err="1"/>
            <a:t>arkitektur</a:t>
          </a:r>
          <a:endParaRPr lang="sv-FI" sz="1400" dirty="0"/>
        </a:p>
      </dgm:t>
    </dgm:pt>
    <dgm:pt modelId="{16817AE7-2983-4A9F-AEE3-58AB530FCF3F}" type="parTrans" cxnId="{9382E6BC-C29B-44E9-A1D0-B02FA2BB0E20}">
      <dgm:prSet/>
      <dgm:spPr/>
      <dgm:t>
        <a:bodyPr/>
        <a:lstStyle/>
        <a:p>
          <a:endParaRPr lang="sv-FI" sz="2000"/>
        </a:p>
      </dgm:t>
    </dgm:pt>
    <dgm:pt modelId="{9ACDFF98-A08F-411F-B0A7-0B3D1DFCD24A}" type="sibTrans" cxnId="{9382E6BC-C29B-44E9-A1D0-B02FA2BB0E20}">
      <dgm:prSet/>
      <dgm:spPr/>
      <dgm:t>
        <a:bodyPr/>
        <a:lstStyle/>
        <a:p>
          <a:endParaRPr lang="sv-FI" sz="2000"/>
        </a:p>
      </dgm:t>
    </dgm:pt>
    <dgm:pt modelId="{9DF22028-A30C-4ECC-A1DE-6CE9AE763609}" type="pres">
      <dgm:prSet presAssocID="{6F1F3C7C-CCE3-4706-A627-028B96F646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9296B0-694A-4203-B77A-F69D983B66D0}" type="pres">
      <dgm:prSet presAssocID="{78DF0336-6A02-4E90-BAF4-DBA980C18312}" presName="vertOne" presStyleCnt="0"/>
      <dgm:spPr/>
    </dgm:pt>
    <dgm:pt modelId="{816A3433-A67C-4257-A4CA-08E6159A6CB4}" type="pres">
      <dgm:prSet presAssocID="{78DF0336-6A02-4E90-BAF4-DBA980C18312}" presName="txOne" presStyleLbl="node0" presStyleIdx="0" presStyleCnt="5" custLinFactNeighborX="11424" custLinFactNeighborY="-348">
        <dgm:presLayoutVars>
          <dgm:chPref val="3"/>
        </dgm:presLayoutVars>
      </dgm:prSet>
      <dgm:spPr/>
    </dgm:pt>
    <dgm:pt modelId="{9E7285DF-96F8-44D3-8B74-C6D5D7DBB3A8}" type="pres">
      <dgm:prSet presAssocID="{78DF0336-6A02-4E90-BAF4-DBA980C18312}" presName="horzOne" presStyleCnt="0"/>
      <dgm:spPr/>
    </dgm:pt>
    <dgm:pt modelId="{7FB2DC76-075D-46BE-A85D-097F6D39C285}" type="pres">
      <dgm:prSet presAssocID="{C158042C-5F90-4601-B51B-8B3C5ADC168C}" presName="sibSpaceOne" presStyleCnt="0"/>
      <dgm:spPr/>
    </dgm:pt>
    <dgm:pt modelId="{66811276-7CBE-4653-B3A9-0791794187B8}" type="pres">
      <dgm:prSet presAssocID="{523AE25E-9960-4FC1-80CF-7E814882C5EF}" presName="vertOne" presStyleCnt="0"/>
      <dgm:spPr/>
    </dgm:pt>
    <dgm:pt modelId="{EABCE67F-7D5D-4DF8-AD39-61F24B19985C}" type="pres">
      <dgm:prSet presAssocID="{523AE25E-9960-4FC1-80CF-7E814882C5EF}" presName="txOne" presStyleLbl="node0" presStyleIdx="1" presStyleCnt="5" custLinFactNeighborX="7154">
        <dgm:presLayoutVars>
          <dgm:chPref val="3"/>
        </dgm:presLayoutVars>
      </dgm:prSet>
      <dgm:spPr/>
    </dgm:pt>
    <dgm:pt modelId="{3F639AA8-6BEB-4E0B-BED7-43309E32C4C3}" type="pres">
      <dgm:prSet presAssocID="{523AE25E-9960-4FC1-80CF-7E814882C5EF}" presName="parTransOne" presStyleCnt="0"/>
      <dgm:spPr/>
    </dgm:pt>
    <dgm:pt modelId="{BE2833A1-CA77-4704-986B-55F902BD3DC7}" type="pres">
      <dgm:prSet presAssocID="{523AE25E-9960-4FC1-80CF-7E814882C5EF}" presName="horzOne" presStyleCnt="0"/>
      <dgm:spPr/>
    </dgm:pt>
    <dgm:pt modelId="{D2B5B032-CE80-4186-A326-96118BCA3A4A}" type="pres">
      <dgm:prSet presAssocID="{79FBCAF6-3063-45AB-A0D1-92005BCC3802}" presName="vertTwo" presStyleCnt="0"/>
      <dgm:spPr/>
    </dgm:pt>
    <dgm:pt modelId="{2B4B3F92-4204-46AD-A21C-71E6AAED7D13}" type="pres">
      <dgm:prSet presAssocID="{79FBCAF6-3063-45AB-A0D1-92005BCC3802}" presName="txTwo" presStyleLbl="node2" presStyleIdx="0" presStyleCnt="4" custScaleY="96895" custLinFactX="100000" custLinFactNeighborX="136482" custLinFactNeighborY="-816">
        <dgm:presLayoutVars>
          <dgm:chPref val="3"/>
        </dgm:presLayoutVars>
      </dgm:prSet>
      <dgm:spPr/>
    </dgm:pt>
    <dgm:pt modelId="{53077F5A-3CFA-47DA-B1D2-74D1D7CDBFD5}" type="pres">
      <dgm:prSet presAssocID="{79FBCAF6-3063-45AB-A0D1-92005BCC3802}" presName="horzTwo" presStyleCnt="0"/>
      <dgm:spPr/>
    </dgm:pt>
    <dgm:pt modelId="{219CB083-E0F0-4DE5-A3E2-DF3366C94814}" type="pres">
      <dgm:prSet presAssocID="{E33160D3-65C3-42F0-89A4-09DEF4879508}" presName="sibSpaceOne" presStyleCnt="0"/>
      <dgm:spPr/>
    </dgm:pt>
    <dgm:pt modelId="{6B4D88D5-0E48-452B-B003-570E9B98C5E0}" type="pres">
      <dgm:prSet presAssocID="{847E5953-47D3-43DA-A3A8-0C78D0F4DF09}" presName="vertOne" presStyleCnt="0"/>
      <dgm:spPr/>
    </dgm:pt>
    <dgm:pt modelId="{7085D049-098C-4D69-9712-CFB6CC745A69}" type="pres">
      <dgm:prSet presAssocID="{847E5953-47D3-43DA-A3A8-0C78D0F4DF09}" presName="txOne" presStyleLbl="node0" presStyleIdx="2" presStyleCnt="5" custLinFactX="100000" custLinFactY="-99820" custLinFactNeighborX="129507" custLinFactNeighborY="-100000">
        <dgm:presLayoutVars>
          <dgm:chPref val="3"/>
        </dgm:presLayoutVars>
      </dgm:prSet>
      <dgm:spPr/>
    </dgm:pt>
    <dgm:pt modelId="{B0C47EFB-7191-4020-9530-A57DCBA25A38}" type="pres">
      <dgm:prSet presAssocID="{847E5953-47D3-43DA-A3A8-0C78D0F4DF09}" presName="parTransOne" presStyleCnt="0"/>
      <dgm:spPr/>
    </dgm:pt>
    <dgm:pt modelId="{B30B498F-1BF0-4076-9CEA-9D62E140FA86}" type="pres">
      <dgm:prSet presAssocID="{847E5953-47D3-43DA-A3A8-0C78D0F4DF09}" presName="horzOne" presStyleCnt="0"/>
      <dgm:spPr/>
    </dgm:pt>
    <dgm:pt modelId="{BEBAEDF1-0F0C-4A2E-ABCE-C6C57DB3AF53}" type="pres">
      <dgm:prSet presAssocID="{D5A5F4A5-6641-4298-80B8-9205A65ECD19}" presName="vertTwo" presStyleCnt="0"/>
      <dgm:spPr/>
    </dgm:pt>
    <dgm:pt modelId="{D8977CA5-A77F-4FC4-AE0C-2E781459748D}" type="pres">
      <dgm:prSet presAssocID="{D5A5F4A5-6641-4298-80B8-9205A65ECD19}" presName="txTwo" presStyleLbl="node2" presStyleIdx="1" presStyleCnt="4" custLinFactNeighborX="5492" custLinFactNeighborY="18150">
        <dgm:presLayoutVars>
          <dgm:chPref val="3"/>
        </dgm:presLayoutVars>
      </dgm:prSet>
      <dgm:spPr/>
    </dgm:pt>
    <dgm:pt modelId="{23B2EF93-8B60-4B81-AA84-48ACE27678F3}" type="pres">
      <dgm:prSet presAssocID="{D5A5F4A5-6641-4298-80B8-9205A65ECD19}" presName="parTransTwo" presStyleCnt="0"/>
      <dgm:spPr/>
    </dgm:pt>
    <dgm:pt modelId="{21B73CB2-0412-4E17-B2E3-C579DDB98A7F}" type="pres">
      <dgm:prSet presAssocID="{D5A5F4A5-6641-4298-80B8-9205A65ECD19}" presName="horzTwo" presStyleCnt="0"/>
      <dgm:spPr/>
    </dgm:pt>
    <dgm:pt modelId="{2AD10C55-A51F-4359-A5C4-2832CA1AD7BB}" type="pres">
      <dgm:prSet presAssocID="{907C84D6-5CBB-49F7-98EC-9265FDD66B92}" presName="vertThree" presStyleCnt="0"/>
      <dgm:spPr/>
    </dgm:pt>
    <dgm:pt modelId="{798F3025-4F48-4777-B1D7-337C23722768}" type="pres">
      <dgm:prSet presAssocID="{907C84D6-5CBB-49F7-98EC-9265FDD66B92}" presName="txThree" presStyleLbl="node3" presStyleIdx="0" presStyleCnt="1" custLinFactX="-100000" custLinFactY="10750" custLinFactNeighborX="-120233" custLinFactNeighborY="100000">
        <dgm:presLayoutVars>
          <dgm:chPref val="3"/>
        </dgm:presLayoutVars>
      </dgm:prSet>
      <dgm:spPr/>
    </dgm:pt>
    <dgm:pt modelId="{F308804F-3F78-495B-89ED-FB608760CD39}" type="pres">
      <dgm:prSet presAssocID="{907C84D6-5CBB-49F7-98EC-9265FDD66B92}" presName="horzThree" presStyleCnt="0"/>
      <dgm:spPr/>
    </dgm:pt>
    <dgm:pt modelId="{AD3F1B00-5E23-4495-A7D0-C2C9D01EE6D8}" type="pres">
      <dgm:prSet presAssocID="{ACB4E7CF-D3D4-40D0-A00E-515E5CA3534F}" presName="sibSpaceOne" presStyleCnt="0"/>
      <dgm:spPr/>
    </dgm:pt>
    <dgm:pt modelId="{72A57D0B-588F-4E2B-8A08-CC2A04423C92}" type="pres">
      <dgm:prSet presAssocID="{A49B4B0A-5F83-49C7-BA6A-9F3CD1E35E6B}" presName="vertOne" presStyleCnt="0"/>
      <dgm:spPr/>
    </dgm:pt>
    <dgm:pt modelId="{00498F9D-B8DE-47BE-9CB9-90E754250D9E}" type="pres">
      <dgm:prSet presAssocID="{A49B4B0A-5F83-49C7-BA6A-9F3CD1E35E6B}" presName="txOne" presStyleLbl="node0" presStyleIdx="3" presStyleCnt="5" custLinFactNeighborX="974">
        <dgm:presLayoutVars>
          <dgm:chPref val="3"/>
        </dgm:presLayoutVars>
      </dgm:prSet>
      <dgm:spPr/>
    </dgm:pt>
    <dgm:pt modelId="{09FE705A-6C3D-4524-984A-40160192686E}" type="pres">
      <dgm:prSet presAssocID="{A49B4B0A-5F83-49C7-BA6A-9F3CD1E35E6B}" presName="parTransOne" presStyleCnt="0"/>
      <dgm:spPr/>
    </dgm:pt>
    <dgm:pt modelId="{CB95E9E9-9C61-45A4-9E71-CCA8F7C19F3E}" type="pres">
      <dgm:prSet presAssocID="{A49B4B0A-5F83-49C7-BA6A-9F3CD1E35E6B}" presName="horzOne" presStyleCnt="0"/>
      <dgm:spPr/>
    </dgm:pt>
    <dgm:pt modelId="{514C29FC-A8AE-4B5C-A11D-7A83BC368098}" type="pres">
      <dgm:prSet presAssocID="{6432363E-0B26-44EB-8FA0-3B3A4423257A}" presName="vertTwo" presStyleCnt="0"/>
      <dgm:spPr/>
    </dgm:pt>
    <dgm:pt modelId="{1BF612A1-7C7E-4D74-8A5A-140F92B5250A}" type="pres">
      <dgm:prSet presAssocID="{6432363E-0B26-44EB-8FA0-3B3A4423257A}" presName="txTwo" presStyleLbl="node2" presStyleIdx="2" presStyleCnt="4" custLinFactX="-12825" custLinFactY="8951" custLinFactNeighborX="-100000" custLinFactNeighborY="100000">
        <dgm:presLayoutVars>
          <dgm:chPref val="3"/>
        </dgm:presLayoutVars>
      </dgm:prSet>
      <dgm:spPr/>
    </dgm:pt>
    <dgm:pt modelId="{CF162C39-8508-454B-B3E9-74C94B038689}" type="pres">
      <dgm:prSet presAssocID="{6432363E-0B26-44EB-8FA0-3B3A4423257A}" presName="horzTwo" presStyleCnt="0"/>
      <dgm:spPr/>
    </dgm:pt>
    <dgm:pt modelId="{85BDFBF1-E7F3-48BE-9657-CB8D2A41C471}" type="pres">
      <dgm:prSet presAssocID="{8EB7B6AD-6AD8-427F-BB6E-34ECDBED5B27}" presName="sibSpaceOne" presStyleCnt="0"/>
      <dgm:spPr/>
    </dgm:pt>
    <dgm:pt modelId="{B524EADA-58E2-4BD5-B2DD-5A847B95D726}" type="pres">
      <dgm:prSet presAssocID="{99B8687D-E7BB-4D13-89CF-86763A2672DE}" presName="vertOne" presStyleCnt="0"/>
      <dgm:spPr/>
    </dgm:pt>
    <dgm:pt modelId="{15A30B43-D428-4D48-A9CD-080A9F9160C0}" type="pres">
      <dgm:prSet presAssocID="{99B8687D-E7BB-4D13-89CF-86763A2672DE}" presName="txOne" presStyleLbl="node0" presStyleIdx="4" presStyleCnt="5" custLinFactNeighborX="-3896">
        <dgm:presLayoutVars>
          <dgm:chPref val="3"/>
        </dgm:presLayoutVars>
      </dgm:prSet>
      <dgm:spPr/>
    </dgm:pt>
    <dgm:pt modelId="{7E2B5782-A96F-4CCD-8D65-A0FED5EF3CEC}" type="pres">
      <dgm:prSet presAssocID="{99B8687D-E7BB-4D13-89CF-86763A2672DE}" presName="parTransOne" presStyleCnt="0"/>
      <dgm:spPr/>
    </dgm:pt>
    <dgm:pt modelId="{19CF3770-EF21-4085-84B6-2D8E89C99EAB}" type="pres">
      <dgm:prSet presAssocID="{99B8687D-E7BB-4D13-89CF-86763A2672DE}" presName="horzOne" presStyleCnt="0"/>
      <dgm:spPr/>
    </dgm:pt>
    <dgm:pt modelId="{1F53044C-5A31-4BF6-A7A7-5E193F6CB9D3}" type="pres">
      <dgm:prSet presAssocID="{BBD4D871-3504-4A7B-AAFB-1AEE77D7BF19}" presName="vertTwo" presStyleCnt="0"/>
      <dgm:spPr/>
    </dgm:pt>
    <dgm:pt modelId="{65E087DA-4254-41FD-BAD6-A7AE4232CAB8}" type="pres">
      <dgm:prSet presAssocID="{BBD4D871-3504-4A7B-AAFB-1AEE77D7BF19}" presName="txTwo" presStyleLbl="node2" presStyleIdx="3" presStyleCnt="4" custLinFactX="-141345" custLinFactNeighborX="-200000" custLinFactNeighborY="3356">
        <dgm:presLayoutVars>
          <dgm:chPref val="3"/>
        </dgm:presLayoutVars>
      </dgm:prSet>
      <dgm:spPr/>
    </dgm:pt>
    <dgm:pt modelId="{C3A47929-E31E-4045-B5DE-6B795D920E14}" type="pres">
      <dgm:prSet presAssocID="{BBD4D871-3504-4A7B-AAFB-1AEE77D7BF19}" presName="horzTwo" presStyleCnt="0"/>
      <dgm:spPr/>
    </dgm:pt>
  </dgm:ptLst>
  <dgm:cxnLst>
    <dgm:cxn modelId="{82245C1C-91A7-4317-90BB-7B482A7AAD4D}" srcId="{D5A5F4A5-6641-4298-80B8-9205A65ECD19}" destId="{907C84D6-5CBB-49F7-98EC-9265FDD66B92}" srcOrd="0" destOrd="0" parTransId="{CC8B9923-9751-482E-9D3D-A3801A4AA8B7}" sibTransId="{E61293EF-000E-4F9C-AF99-6C95C42A6CC0}"/>
    <dgm:cxn modelId="{15340331-EB47-4F64-B78A-6A949CBB02C8}" type="presOf" srcId="{6F1F3C7C-CCE3-4706-A627-028B96F646F8}" destId="{9DF22028-A30C-4ECC-A1DE-6CE9AE763609}" srcOrd="0" destOrd="0" presId="urn:microsoft.com/office/officeart/2005/8/layout/architecture"/>
    <dgm:cxn modelId="{AF5B1531-403A-41D7-B2DD-6ECE0822DF8E}" type="presOf" srcId="{D5A5F4A5-6641-4298-80B8-9205A65ECD19}" destId="{D8977CA5-A77F-4FC4-AE0C-2E781459748D}" srcOrd="0" destOrd="0" presId="urn:microsoft.com/office/officeart/2005/8/layout/architecture"/>
    <dgm:cxn modelId="{99515233-951B-455C-8EA0-355C67D0D49B}" srcId="{A49B4B0A-5F83-49C7-BA6A-9F3CD1E35E6B}" destId="{6432363E-0B26-44EB-8FA0-3B3A4423257A}" srcOrd="0" destOrd="0" parTransId="{057A8438-BF1A-434B-9D12-1F09298462D1}" sibTransId="{185A1BD9-0A5F-43E0-A47F-318585E57B16}"/>
    <dgm:cxn modelId="{627AA442-2AF3-4493-9B97-EB0BDD81E7C2}" srcId="{6F1F3C7C-CCE3-4706-A627-028B96F646F8}" destId="{847E5953-47D3-43DA-A3A8-0C78D0F4DF09}" srcOrd="2" destOrd="0" parTransId="{6D3B93D6-5793-45DB-808D-695151DAC2F1}" sibTransId="{ACB4E7CF-D3D4-40D0-A00E-515E5CA3534F}"/>
    <dgm:cxn modelId="{8993A642-DDC1-4265-863D-0EFEFF59FC46}" srcId="{6F1F3C7C-CCE3-4706-A627-028B96F646F8}" destId="{78DF0336-6A02-4E90-BAF4-DBA980C18312}" srcOrd="0" destOrd="0" parTransId="{025E3C8A-BA11-4C8D-B76C-BF6C2CC6A15E}" sibTransId="{C158042C-5F90-4601-B51B-8B3C5ADC168C}"/>
    <dgm:cxn modelId="{2CB41078-36FA-440B-B2E1-75A2C9121405}" type="presOf" srcId="{6432363E-0B26-44EB-8FA0-3B3A4423257A}" destId="{1BF612A1-7C7E-4D74-8A5A-140F92B5250A}" srcOrd="0" destOrd="0" presId="urn:microsoft.com/office/officeart/2005/8/layout/architecture"/>
    <dgm:cxn modelId="{727C057C-EF4A-4AA1-A7E3-F2EC20F9326F}" srcId="{847E5953-47D3-43DA-A3A8-0C78D0F4DF09}" destId="{D5A5F4A5-6641-4298-80B8-9205A65ECD19}" srcOrd="0" destOrd="0" parTransId="{F0DE7816-5646-47B8-82D8-84C7D3518559}" sibTransId="{E61EC355-0292-405E-B628-82B6A89D83CE}"/>
    <dgm:cxn modelId="{1D86047F-5445-42B1-81F5-2F47201B9A1B}" srcId="{6F1F3C7C-CCE3-4706-A627-028B96F646F8}" destId="{523AE25E-9960-4FC1-80CF-7E814882C5EF}" srcOrd="1" destOrd="0" parTransId="{6CD482A7-F197-41A6-9B37-838E10264B6B}" sibTransId="{E33160D3-65C3-42F0-89A4-09DEF4879508}"/>
    <dgm:cxn modelId="{6CE91880-C71F-4408-9028-9556BF7EB5FC}" type="presOf" srcId="{79FBCAF6-3063-45AB-A0D1-92005BCC3802}" destId="{2B4B3F92-4204-46AD-A21C-71E6AAED7D13}" srcOrd="0" destOrd="0" presId="urn:microsoft.com/office/officeart/2005/8/layout/architecture"/>
    <dgm:cxn modelId="{B3ECA283-9037-48CE-87DD-9AD9C907E4E9}" type="presOf" srcId="{99B8687D-E7BB-4D13-89CF-86763A2672DE}" destId="{15A30B43-D428-4D48-A9CD-080A9F9160C0}" srcOrd="0" destOrd="0" presId="urn:microsoft.com/office/officeart/2005/8/layout/architecture"/>
    <dgm:cxn modelId="{1028C390-DBA3-4C19-ADF0-1D9A3C1FF47D}" srcId="{99B8687D-E7BB-4D13-89CF-86763A2672DE}" destId="{BBD4D871-3504-4A7B-AAFB-1AEE77D7BF19}" srcOrd="0" destOrd="0" parTransId="{B9B698C8-D0BB-432E-80A4-32533C1D81CD}" sibTransId="{C164EF0B-806B-4306-9C26-26EF0F9DD2FC}"/>
    <dgm:cxn modelId="{69B47B97-3BF7-4A74-B23A-B126277A3BFD}" type="presOf" srcId="{523AE25E-9960-4FC1-80CF-7E814882C5EF}" destId="{EABCE67F-7D5D-4DF8-AD39-61F24B19985C}" srcOrd="0" destOrd="0" presId="urn:microsoft.com/office/officeart/2005/8/layout/architecture"/>
    <dgm:cxn modelId="{21FC6EA5-63EE-4F24-AF12-260271118F48}" type="presOf" srcId="{A49B4B0A-5F83-49C7-BA6A-9F3CD1E35E6B}" destId="{00498F9D-B8DE-47BE-9CB9-90E754250D9E}" srcOrd="0" destOrd="0" presId="urn:microsoft.com/office/officeart/2005/8/layout/architecture"/>
    <dgm:cxn modelId="{3675F2B0-AACE-4774-A645-961646C9439E}" type="presOf" srcId="{78DF0336-6A02-4E90-BAF4-DBA980C18312}" destId="{816A3433-A67C-4257-A4CA-08E6159A6CB4}" srcOrd="0" destOrd="0" presId="urn:microsoft.com/office/officeart/2005/8/layout/architecture"/>
    <dgm:cxn modelId="{9382E6BC-C29B-44E9-A1D0-B02FA2BB0E20}" srcId="{6F1F3C7C-CCE3-4706-A627-028B96F646F8}" destId="{99B8687D-E7BB-4D13-89CF-86763A2672DE}" srcOrd="4" destOrd="0" parTransId="{16817AE7-2983-4A9F-AEE3-58AB530FCF3F}" sibTransId="{9ACDFF98-A08F-411F-B0A7-0B3D1DFCD24A}"/>
    <dgm:cxn modelId="{2D0ABABF-1DBC-4C56-99A5-34446DF72E03}" srcId="{523AE25E-9960-4FC1-80CF-7E814882C5EF}" destId="{79FBCAF6-3063-45AB-A0D1-92005BCC3802}" srcOrd="0" destOrd="0" parTransId="{A6DAA820-2D06-47A4-B4D9-1602FE722427}" sibTransId="{8803FFCF-DA93-4AFF-A1E2-2C91319F4340}"/>
    <dgm:cxn modelId="{5DB332CF-B21B-4F9F-93C2-EB5E12FAA21F}" srcId="{6F1F3C7C-CCE3-4706-A627-028B96F646F8}" destId="{A49B4B0A-5F83-49C7-BA6A-9F3CD1E35E6B}" srcOrd="3" destOrd="0" parTransId="{13EEBBCC-DC6E-448D-B4BA-E5A56E98C7EF}" sibTransId="{8EB7B6AD-6AD8-427F-BB6E-34ECDBED5B27}"/>
    <dgm:cxn modelId="{BA4CBBD7-2843-44FA-B90B-999164147A8E}" type="presOf" srcId="{847E5953-47D3-43DA-A3A8-0C78D0F4DF09}" destId="{7085D049-098C-4D69-9712-CFB6CC745A69}" srcOrd="0" destOrd="0" presId="urn:microsoft.com/office/officeart/2005/8/layout/architecture"/>
    <dgm:cxn modelId="{7CA8C3E2-050C-4D99-A5EE-897A967C0F34}" type="presOf" srcId="{BBD4D871-3504-4A7B-AAFB-1AEE77D7BF19}" destId="{65E087DA-4254-41FD-BAD6-A7AE4232CAB8}" srcOrd="0" destOrd="0" presId="urn:microsoft.com/office/officeart/2005/8/layout/architecture"/>
    <dgm:cxn modelId="{7E832AE4-B96D-4D68-BDA3-8C4B7C6DF110}" type="presOf" srcId="{907C84D6-5CBB-49F7-98EC-9265FDD66B92}" destId="{798F3025-4F48-4777-B1D7-337C23722768}" srcOrd="0" destOrd="0" presId="urn:microsoft.com/office/officeart/2005/8/layout/architecture"/>
    <dgm:cxn modelId="{FC15A2C6-95A4-4C8C-AEFE-D9E3CB6A437D}" type="presParOf" srcId="{9DF22028-A30C-4ECC-A1DE-6CE9AE763609}" destId="{E79296B0-694A-4203-B77A-F69D983B66D0}" srcOrd="0" destOrd="0" presId="urn:microsoft.com/office/officeart/2005/8/layout/architecture"/>
    <dgm:cxn modelId="{8F87CF30-7FDE-4601-83B8-92571EC6FE29}" type="presParOf" srcId="{E79296B0-694A-4203-B77A-F69D983B66D0}" destId="{816A3433-A67C-4257-A4CA-08E6159A6CB4}" srcOrd="0" destOrd="0" presId="urn:microsoft.com/office/officeart/2005/8/layout/architecture"/>
    <dgm:cxn modelId="{52BA68DB-94C8-4E0E-B3F0-289B8CD90ADA}" type="presParOf" srcId="{E79296B0-694A-4203-B77A-F69D983B66D0}" destId="{9E7285DF-96F8-44D3-8B74-C6D5D7DBB3A8}" srcOrd="1" destOrd="0" presId="urn:microsoft.com/office/officeart/2005/8/layout/architecture"/>
    <dgm:cxn modelId="{DEB9A2DA-391F-4AE1-B4B2-3624FD09292A}" type="presParOf" srcId="{9DF22028-A30C-4ECC-A1DE-6CE9AE763609}" destId="{7FB2DC76-075D-46BE-A85D-097F6D39C285}" srcOrd="1" destOrd="0" presId="urn:microsoft.com/office/officeart/2005/8/layout/architecture"/>
    <dgm:cxn modelId="{CD6CBFE3-54E9-4B32-80CF-A7A6C0FD18E6}" type="presParOf" srcId="{9DF22028-A30C-4ECC-A1DE-6CE9AE763609}" destId="{66811276-7CBE-4653-B3A9-0791794187B8}" srcOrd="2" destOrd="0" presId="urn:microsoft.com/office/officeart/2005/8/layout/architecture"/>
    <dgm:cxn modelId="{726272AA-A36F-42DC-A8F0-270E995E9EC1}" type="presParOf" srcId="{66811276-7CBE-4653-B3A9-0791794187B8}" destId="{EABCE67F-7D5D-4DF8-AD39-61F24B19985C}" srcOrd="0" destOrd="0" presId="urn:microsoft.com/office/officeart/2005/8/layout/architecture"/>
    <dgm:cxn modelId="{D763CA61-42B0-4FB3-9BC1-3894D5D11573}" type="presParOf" srcId="{66811276-7CBE-4653-B3A9-0791794187B8}" destId="{3F639AA8-6BEB-4E0B-BED7-43309E32C4C3}" srcOrd="1" destOrd="0" presId="urn:microsoft.com/office/officeart/2005/8/layout/architecture"/>
    <dgm:cxn modelId="{771CE359-82A2-4456-995B-90BA1C8F40F4}" type="presParOf" srcId="{66811276-7CBE-4653-B3A9-0791794187B8}" destId="{BE2833A1-CA77-4704-986B-55F902BD3DC7}" srcOrd="2" destOrd="0" presId="urn:microsoft.com/office/officeart/2005/8/layout/architecture"/>
    <dgm:cxn modelId="{9433F4CF-B1D7-42E8-BDE4-8C40AB186237}" type="presParOf" srcId="{BE2833A1-CA77-4704-986B-55F902BD3DC7}" destId="{D2B5B032-CE80-4186-A326-96118BCA3A4A}" srcOrd="0" destOrd="0" presId="urn:microsoft.com/office/officeart/2005/8/layout/architecture"/>
    <dgm:cxn modelId="{3A7B4928-CA5E-4BD4-9902-ABCA95B07374}" type="presParOf" srcId="{D2B5B032-CE80-4186-A326-96118BCA3A4A}" destId="{2B4B3F92-4204-46AD-A21C-71E6AAED7D13}" srcOrd="0" destOrd="0" presId="urn:microsoft.com/office/officeart/2005/8/layout/architecture"/>
    <dgm:cxn modelId="{509B54D9-5BC4-4B16-871E-6DC61651CB92}" type="presParOf" srcId="{D2B5B032-CE80-4186-A326-96118BCA3A4A}" destId="{53077F5A-3CFA-47DA-B1D2-74D1D7CDBFD5}" srcOrd="1" destOrd="0" presId="urn:microsoft.com/office/officeart/2005/8/layout/architecture"/>
    <dgm:cxn modelId="{54324550-C28D-4DB9-A1D6-0BE0A8232694}" type="presParOf" srcId="{9DF22028-A30C-4ECC-A1DE-6CE9AE763609}" destId="{219CB083-E0F0-4DE5-A3E2-DF3366C94814}" srcOrd="3" destOrd="0" presId="urn:microsoft.com/office/officeart/2005/8/layout/architecture"/>
    <dgm:cxn modelId="{D1D1C011-4F42-454C-A2AF-9318C3D88872}" type="presParOf" srcId="{9DF22028-A30C-4ECC-A1DE-6CE9AE763609}" destId="{6B4D88D5-0E48-452B-B003-570E9B98C5E0}" srcOrd="4" destOrd="0" presId="urn:microsoft.com/office/officeart/2005/8/layout/architecture"/>
    <dgm:cxn modelId="{6FC148A4-7B60-49FD-8C24-D70A1FE191A8}" type="presParOf" srcId="{6B4D88D5-0E48-452B-B003-570E9B98C5E0}" destId="{7085D049-098C-4D69-9712-CFB6CC745A69}" srcOrd="0" destOrd="0" presId="urn:microsoft.com/office/officeart/2005/8/layout/architecture"/>
    <dgm:cxn modelId="{0046B18B-B0C9-4C25-8169-B9E8B255BD93}" type="presParOf" srcId="{6B4D88D5-0E48-452B-B003-570E9B98C5E0}" destId="{B0C47EFB-7191-4020-9530-A57DCBA25A38}" srcOrd="1" destOrd="0" presId="urn:microsoft.com/office/officeart/2005/8/layout/architecture"/>
    <dgm:cxn modelId="{01CD6DC7-6582-4B93-B69C-6825A4555803}" type="presParOf" srcId="{6B4D88D5-0E48-452B-B003-570E9B98C5E0}" destId="{B30B498F-1BF0-4076-9CEA-9D62E140FA86}" srcOrd="2" destOrd="0" presId="urn:microsoft.com/office/officeart/2005/8/layout/architecture"/>
    <dgm:cxn modelId="{D64639F7-6764-408C-84CA-8FF73C86116E}" type="presParOf" srcId="{B30B498F-1BF0-4076-9CEA-9D62E140FA86}" destId="{BEBAEDF1-0F0C-4A2E-ABCE-C6C57DB3AF53}" srcOrd="0" destOrd="0" presId="urn:microsoft.com/office/officeart/2005/8/layout/architecture"/>
    <dgm:cxn modelId="{F2178375-A429-4032-A23A-93E24F111057}" type="presParOf" srcId="{BEBAEDF1-0F0C-4A2E-ABCE-C6C57DB3AF53}" destId="{D8977CA5-A77F-4FC4-AE0C-2E781459748D}" srcOrd="0" destOrd="0" presId="urn:microsoft.com/office/officeart/2005/8/layout/architecture"/>
    <dgm:cxn modelId="{3D186077-6B59-486A-935B-60B8A1070E45}" type="presParOf" srcId="{BEBAEDF1-0F0C-4A2E-ABCE-C6C57DB3AF53}" destId="{23B2EF93-8B60-4B81-AA84-48ACE27678F3}" srcOrd="1" destOrd="0" presId="urn:microsoft.com/office/officeart/2005/8/layout/architecture"/>
    <dgm:cxn modelId="{DDB61811-EDF8-4B0D-9961-B251FECEA4CA}" type="presParOf" srcId="{BEBAEDF1-0F0C-4A2E-ABCE-C6C57DB3AF53}" destId="{21B73CB2-0412-4E17-B2E3-C579DDB98A7F}" srcOrd="2" destOrd="0" presId="urn:microsoft.com/office/officeart/2005/8/layout/architecture"/>
    <dgm:cxn modelId="{D87BAF49-E282-409F-801A-C0AAD41E4FEE}" type="presParOf" srcId="{21B73CB2-0412-4E17-B2E3-C579DDB98A7F}" destId="{2AD10C55-A51F-4359-A5C4-2832CA1AD7BB}" srcOrd="0" destOrd="0" presId="urn:microsoft.com/office/officeart/2005/8/layout/architecture"/>
    <dgm:cxn modelId="{56064F5D-7445-441E-B389-C63138A357E4}" type="presParOf" srcId="{2AD10C55-A51F-4359-A5C4-2832CA1AD7BB}" destId="{798F3025-4F48-4777-B1D7-337C23722768}" srcOrd="0" destOrd="0" presId="urn:microsoft.com/office/officeart/2005/8/layout/architecture"/>
    <dgm:cxn modelId="{830631FA-F5F3-41EC-B0FA-79BBFA6966FE}" type="presParOf" srcId="{2AD10C55-A51F-4359-A5C4-2832CA1AD7BB}" destId="{F308804F-3F78-495B-89ED-FB608760CD39}" srcOrd="1" destOrd="0" presId="urn:microsoft.com/office/officeart/2005/8/layout/architecture"/>
    <dgm:cxn modelId="{D49D5136-17E4-4C8E-9E80-D09208A5354B}" type="presParOf" srcId="{9DF22028-A30C-4ECC-A1DE-6CE9AE763609}" destId="{AD3F1B00-5E23-4495-A7D0-C2C9D01EE6D8}" srcOrd="5" destOrd="0" presId="urn:microsoft.com/office/officeart/2005/8/layout/architecture"/>
    <dgm:cxn modelId="{79BC9B72-0776-4913-B80B-75EBD926FB89}" type="presParOf" srcId="{9DF22028-A30C-4ECC-A1DE-6CE9AE763609}" destId="{72A57D0B-588F-4E2B-8A08-CC2A04423C92}" srcOrd="6" destOrd="0" presId="urn:microsoft.com/office/officeart/2005/8/layout/architecture"/>
    <dgm:cxn modelId="{6304CE2F-3E79-4337-9554-D00943AF3EAA}" type="presParOf" srcId="{72A57D0B-588F-4E2B-8A08-CC2A04423C92}" destId="{00498F9D-B8DE-47BE-9CB9-90E754250D9E}" srcOrd="0" destOrd="0" presId="urn:microsoft.com/office/officeart/2005/8/layout/architecture"/>
    <dgm:cxn modelId="{4C8732AA-EE1C-4F48-9B7A-B3CBEB860227}" type="presParOf" srcId="{72A57D0B-588F-4E2B-8A08-CC2A04423C92}" destId="{09FE705A-6C3D-4524-984A-40160192686E}" srcOrd="1" destOrd="0" presId="urn:microsoft.com/office/officeart/2005/8/layout/architecture"/>
    <dgm:cxn modelId="{E4959C43-75D8-447D-86DE-746CD0E86B0A}" type="presParOf" srcId="{72A57D0B-588F-4E2B-8A08-CC2A04423C92}" destId="{CB95E9E9-9C61-45A4-9E71-CCA8F7C19F3E}" srcOrd="2" destOrd="0" presId="urn:microsoft.com/office/officeart/2005/8/layout/architecture"/>
    <dgm:cxn modelId="{21D2DE3B-4226-4176-B1DC-74C9B2913F66}" type="presParOf" srcId="{CB95E9E9-9C61-45A4-9E71-CCA8F7C19F3E}" destId="{514C29FC-A8AE-4B5C-A11D-7A83BC368098}" srcOrd="0" destOrd="0" presId="urn:microsoft.com/office/officeart/2005/8/layout/architecture"/>
    <dgm:cxn modelId="{F9416097-9D84-44B2-B244-A62061EB3DD8}" type="presParOf" srcId="{514C29FC-A8AE-4B5C-A11D-7A83BC368098}" destId="{1BF612A1-7C7E-4D74-8A5A-140F92B5250A}" srcOrd="0" destOrd="0" presId="urn:microsoft.com/office/officeart/2005/8/layout/architecture"/>
    <dgm:cxn modelId="{8D1AB556-BA12-43C9-86BE-924465F6FA6C}" type="presParOf" srcId="{514C29FC-A8AE-4B5C-A11D-7A83BC368098}" destId="{CF162C39-8508-454B-B3E9-74C94B038689}" srcOrd="1" destOrd="0" presId="urn:microsoft.com/office/officeart/2005/8/layout/architecture"/>
    <dgm:cxn modelId="{D36E90E2-AD25-466B-874E-96D6FD5BB203}" type="presParOf" srcId="{9DF22028-A30C-4ECC-A1DE-6CE9AE763609}" destId="{85BDFBF1-E7F3-48BE-9657-CB8D2A41C471}" srcOrd="7" destOrd="0" presId="urn:microsoft.com/office/officeart/2005/8/layout/architecture"/>
    <dgm:cxn modelId="{A0901248-F8DC-4FE3-B399-045819AAAE46}" type="presParOf" srcId="{9DF22028-A30C-4ECC-A1DE-6CE9AE763609}" destId="{B524EADA-58E2-4BD5-B2DD-5A847B95D726}" srcOrd="8" destOrd="0" presId="urn:microsoft.com/office/officeart/2005/8/layout/architecture"/>
    <dgm:cxn modelId="{1D631A32-78DB-4D00-BB25-92CC47AE97D6}" type="presParOf" srcId="{B524EADA-58E2-4BD5-B2DD-5A847B95D726}" destId="{15A30B43-D428-4D48-A9CD-080A9F9160C0}" srcOrd="0" destOrd="0" presId="urn:microsoft.com/office/officeart/2005/8/layout/architecture"/>
    <dgm:cxn modelId="{0F44CA14-CC03-47D8-B1CE-5A115B83BB48}" type="presParOf" srcId="{B524EADA-58E2-4BD5-B2DD-5A847B95D726}" destId="{7E2B5782-A96F-4CCD-8D65-A0FED5EF3CEC}" srcOrd="1" destOrd="0" presId="urn:microsoft.com/office/officeart/2005/8/layout/architecture"/>
    <dgm:cxn modelId="{62D138EC-328C-4EEE-9639-12EE564A1BC9}" type="presParOf" srcId="{B524EADA-58E2-4BD5-B2DD-5A847B95D726}" destId="{19CF3770-EF21-4085-84B6-2D8E89C99EAB}" srcOrd="2" destOrd="0" presId="urn:microsoft.com/office/officeart/2005/8/layout/architecture"/>
    <dgm:cxn modelId="{3C3FB126-AA9B-4BA2-9059-AA435D7B9362}" type="presParOf" srcId="{19CF3770-EF21-4085-84B6-2D8E89C99EAB}" destId="{1F53044C-5A31-4BF6-A7A7-5E193F6CB9D3}" srcOrd="0" destOrd="0" presId="urn:microsoft.com/office/officeart/2005/8/layout/architecture"/>
    <dgm:cxn modelId="{2ABF26A6-A4AD-4C29-92B8-6E4FECB19C7A}" type="presParOf" srcId="{1F53044C-5A31-4BF6-A7A7-5E193F6CB9D3}" destId="{65E087DA-4254-41FD-BAD6-A7AE4232CAB8}" srcOrd="0" destOrd="0" presId="urn:microsoft.com/office/officeart/2005/8/layout/architecture"/>
    <dgm:cxn modelId="{80B12181-6CEB-4602-AA90-4C778A4F29C7}" type="presParOf" srcId="{1F53044C-5A31-4BF6-A7A7-5E193F6CB9D3}" destId="{C3A47929-E31E-4045-B5DE-6B795D920E1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A3433-A67C-4257-A4CA-08E6159A6CB4}">
      <dsp:nvSpPr>
        <dsp:cNvPr id="0" name=""/>
        <dsp:cNvSpPr/>
      </dsp:nvSpPr>
      <dsp:spPr>
        <a:xfrm>
          <a:off x="171737" y="3563139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400" kern="1200" dirty="0"/>
            <a:t>Datasäkerhet </a:t>
          </a:r>
          <a:br>
            <a:rPr lang="sv-FI" sz="1400" kern="1200" dirty="0"/>
          </a:br>
          <a:r>
            <a:rPr lang="sv-FI" sz="1400" kern="1200" dirty="0"/>
            <a:t>&amp;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400" kern="1200" dirty="0"/>
            <a:t>Dataskydd </a:t>
          </a:r>
        </a:p>
      </dsp:txBody>
      <dsp:txXfrm>
        <a:off x="215550" y="3606952"/>
        <a:ext cx="1408276" cy="1545851"/>
      </dsp:txXfrm>
    </dsp:sp>
    <dsp:sp modelId="{EABCE67F-7D5D-4DF8-AD39-61F24B19985C}">
      <dsp:nvSpPr>
        <dsp:cNvPr id="0" name=""/>
        <dsp:cNvSpPr/>
      </dsp:nvSpPr>
      <dsp:spPr>
        <a:xfrm>
          <a:off x="1855076" y="3568824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/>
            <a:t>Infrastruktur</a:t>
          </a:r>
        </a:p>
      </dsp:txBody>
      <dsp:txXfrm>
        <a:off x="1898889" y="3612637"/>
        <a:ext cx="1408276" cy="1545851"/>
      </dsp:txXfrm>
    </dsp:sp>
    <dsp:sp modelId="{2B4B3F92-4204-46AD-A21C-71E6AAED7D13}">
      <dsp:nvSpPr>
        <dsp:cNvPr id="0" name=""/>
        <dsp:cNvSpPr/>
      </dsp:nvSpPr>
      <dsp:spPr>
        <a:xfrm>
          <a:off x="5285600" y="1823619"/>
          <a:ext cx="1495902" cy="1582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 dirty="0"/>
            <a:t>Gemensamma IT tjänster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 dirty="0"/>
            <a:t>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 dirty="0"/>
            <a:t>IT-tjänster för forskningen </a:t>
          </a:r>
        </a:p>
      </dsp:txBody>
      <dsp:txXfrm>
        <a:off x="5329413" y="1867432"/>
        <a:ext cx="1408276" cy="1495132"/>
      </dsp:txXfrm>
    </dsp:sp>
    <dsp:sp modelId="{7085D049-098C-4D69-9712-CFB6CC745A69}">
      <dsp:nvSpPr>
        <dsp:cNvPr id="0" name=""/>
        <dsp:cNvSpPr/>
      </dsp:nvSpPr>
      <dsp:spPr>
        <a:xfrm>
          <a:off x="6928475" y="1789169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400" kern="1200" dirty="0"/>
            <a:t>Datorer,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400" kern="1200" dirty="0"/>
            <a:t>Telefoner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400" kern="1200" dirty="0"/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400" kern="1200" dirty="0"/>
            <a:t>Programvara</a:t>
          </a:r>
        </a:p>
      </dsp:txBody>
      <dsp:txXfrm>
        <a:off x="6972288" y="1832982"/>
        <a:ext cx="1408276" cy="1545851"/>
      </dsp:txXfrm>
    </dsp:sp>
    <dsp:sp modelId="{D8977CA5-A77F-4FC4-AE0C-2E781459748D}">
      <dsp:nvSpPr>
        <dsp:cNvPr id="0" name=""/>
        <dsp:cNvSpPr/>
      </dsp:nvSpPr>
      <dsp:spPr>
        <a:xfrm>
          <a:off x="3577429" y="1813293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IT tjänster för Biblioteket</a:t>
          </a:r>
          <a:endParaRPr lang="sv-FI" sz="1400" kern="1200"/>
        </a:p>
      </dsp:txBody>
      <dsp:txXfrm>
        <a:off x="3621242" y="1857106"/>
        <a:ext cx="1408276" cy="1545851"/>
      </dsp:txXfrm>
    </dsp:sp>
    <dsp:sp modelId="{798F3025-4F48-4777-B1D7-337C23722768}">
      <dsp:nvSpPr>
        <dsp:cNvPr id="0" name=""/>
        <dsp:cNvSpPr/>
      </dsp:nvSpPr>
      <dsp:spPr>
        <a:xfrm>
          <a:off x="200802" y="1812710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 dirty="0"/>
            <a:t>Medie-produktion / Hanken Studios</a:t>
          </a:r>
        </a:p>
      </dsp:txBody>
      <dsp:txXfrm>
        <a:off x="244615" y="1856523"/>
        <a:ext cx="1408276" cy="1545851"/>
      </dsp:txXfrm>
    </dsp:sp>
    <dsp:sp modelId="{00498F9D-B8DE-47BE-9CB9-90E754250D9E}">
      <dsp:nvSpPr>
        <dsp:cNvPr id="0" name=""/>
        <dsp:cNvSpPr/>
      </dsp:nvSpPr>
      <dsp:spPr>
        <a:xfrm>
          <a:off x="5257058" y="3568824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 dirty="0"/>
            <a:t>IT-upphandlingar &amp; licenshantering</a:t>
          </a:r>
        </a:p>
      </dsp:txBody>
      <dsp:txXfrm>
        <a:off x="5300871" y="3612637"/>
        <a:ext cx="1408276" cy="1545851"/>
      </dsp:txXfrm>
    </dsp:sp>
    <dsp:sp modelId="{1BF612A1-7C7E-4D74-8A5A-140F92B5250A}">
      <dsp:nvSpPr>
        <dsp:cNvPr id="0" name=""/>
        <dsp:cNvSpPr/>
      </dsp:nvSpPr>
      <dsp:spPr>
        <a:xfrm>
          <a:off x="3554736" y="3565919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400" kern="1200" dirty="0"/>
            <a:t>Webb- </a:t>
          </a:r>
          <a:br>
            <a:rPr lang="sv-FI" sz="1400" kern="1200" dirty="0"/>
          </a:br>
          <a:r>
            <a:rPr lang="en-GB" sz="1400" kern="1200" dirty="0"/>
            <a:t>&amp; </a:t>
          </a:r>
          <a:br>
            <a:rPr lang="en-GB" sz="1400" kern="1200" dirty="0"/>
          </a:br>
          <a:r>
            <a:rPr lang="en-GB" sz="1400" kern="1200" dirty="0"/>
            <a:t>D</a:t>
          </a:r>
          <a:r>
            <a:rPr lang="sv-FI" sz="1400" kern="1200" dirty="0" err="1"/>
            <a:t>atabaser</a:t>
          </a:r>
          <a:endParaRPr lang="sv-FI" sz="1400" kern="1200" dirty="0"/>
        </a:p>
      </dsp:txBody>
      <dsp:txXfrm>
        <a:off x="3598549" y="3609732"/>
        <a:ext cx="1408276" cy="1545851"/>
      </dsp:txXfrm>
    </dsp:sp>
    <dsp:sp modelId="{15A30B43-D428-4D48-A9CD-080A9F9160C0}">
      <dsp:nvSpPr>
        <dsp:cNvPr id="0" name=""/>
        <dsp:cNvSpPr/>
      </dsp:nvSpPr>
      <dsp:spPr>
        <a:xfrm>
          <a:off x="6931422" y="3568824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IT-</a:t>
          </a:r>
          <a:r>
            <a:rPr lang="en-GB" sz="1400" kern="1200" dirty="0" err="1"/>
            <a:t>arkitektur</a:t>
          </a:r>
          <a:endParaRPr lang="sv-FI" sz="1400" kern="1200" dirty="0"/>
        </a:p>
      </dsp:txBody>
      <dsp:txXfrm>
        <a:off x="6975235" y="3612637"/>
        <a:ext cx="1408276" cy="1545851"/>
      </dsp:txXfrm>
    </dsp:sp>
    <dsp:sp modelId="{65E087DA-4254-41FD-BAD6-A7AE4232CAB8}">
      <dsp:nvSpPr>
        <dsp:cNvPr id="0" name=""/>
        <dsp:cNvSpPr/>
      </dsp:nvSpPr>
      <dsp:spPr>
        <a:xfrm>
          <a:off x="1883513" y="1841048"/>
          <a:ext cx="1495902" cy="1633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IT-</a:t>
          </a:r>
          <a:r>
            <a:rPr lang="en-GB" sz="1400" kern="1200" dirty="0" err="1"/>
            <a:t>tjänster</a:t>
          </a:r>
          <a:r>
            <a:rPr lang="en-GB" sz="1400" kern="1200" dirty="0"/>
            <a:t> </a:t>
          </a:r>
          <a:r>
            <a:rPr lang="en-GB" sz="1400" kern="1200" dirty="0" err="1"/>
            <a:t>för</a:t>
          </a:r>
          <a:r>
            <a:rPr lang="en-GB" sz="1400" kern="1200" dirty="0"/>
            <a:t> </a:t>
          </a:r>
          <a:r>
            <a:rPr lang="en-GB" sz="1400" kern="1200" dirty="0" err="1"/>
            <a:t>undervisningen</a:t>
          </a:r>
          <a:endParaRPr lang="sv-FI" sz="1400" kern="1200" dirty="0"/>
        </a:p>
      </dsp:txBody>
      <dsp:txXfrm>
        <a:off x="1927326" y="1884861"/>
        <a:ext cx="1408276" cy="154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317BD1-D68A-4984-AE67-5B9C0F3770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FCE10-E27A-4D6E-AA7A-0D32BBFEDA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04ED92-49CB-490F-ADD0-AB3EF5129506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FC2A7-C04D-4C2F-837B-1CFC376A6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7DF75-5E51-4BC7-8CDC-66F33EBA3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3E3857-ADD6-42FF-A5B9-78A1A4ED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3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14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24575,'0'-7'0,"6"-2"0,11 0 0,1 8 0,5 12 0,-1 18 0,-5 11 0,-5 13 0,3 4 0,-2-7-8191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03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24575,'0'4'0,"1"1"0,0 0 0,0-1 0,0 1 0,1-1 0,0 1 0,0-1 0,0 0 0,0 1 0,0-1 0,1 0 0,0-1 0,0 1 0,0 0 0,0-1 0,1 0 0,-1 0 0,6 4 0,11 7 0,0 0 0,30 14 0,-27-15 0,135 64 0,-104-53 0,-52-23-3,1 0-1,-1-1 0,0 1 1,0 1-1,0-1 0,0 0 1,0 0-1,0 1 0,0-1 1,0 1-1,0 0 0,-1-1 1,1 1-1,-1 0 0,1 0 1,-1 0-1,0 0 0,1 0 1,-1 1-1,0-1 0,1 4 1,-3-4 13,1 0 1,0 0-1,0 1 1,-1-1-1,1 0 1,-1 0 0,0 0-1,0 0 1,1 0-1,-1 0 1,-1 0-1,1 0 1,0 0-1,0 0 1,-1 0-1,1-1 1,-1 1-1,-2 1 1,-6 7-259,-1-2 1,-1 0-1,0 0 1,0-1-1,-23 10 1,-1-3-6579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10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24575,'16'12'0,"0"0"0,1-1 0,0-1 0,22 10 0,17 10 0,224 133 0,-266-156 13,1-1 0,0-1 0,0 0 0,0-1 0,1 0-1,-1-1 1,33 1 0,39 9-1481,-56-5-5358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1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24575,'2'7'0,"0"-1"0,0 0 0,1 0 0,0-1 0,0 1 0,0-1 0,0 1 0,1-1 0,0 0 0,8 8 0,3 6 0,1 6 0,0 2 0,-2 0 0,-1 1 0,-2 0 0,16 55 0,-24-71 0,0-1 0,0 1 0,-2 0 0,1 0 0,-2 0 0,1-1 0,-2 1 0,1 0 0,-2 0 0,-4 20 0,4-25 0,-1 0 0,-1 0 0,1 0 0,-1 0 0,0 0 0,-1-1 0,0 0 0,0 0 0,0 0 0,0 0 0,-1-1 0,0 0 0,0 0 0,-1-1 0,1 1 0,-1-2 0,-7 4 0,-69 39-1365,51-25-5461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2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1650 24575,'2'-6'0,"0"0"0,0 0 0,1 0 0,0 1 0,0-1 0,1 1 0,0-1 0,-1 1 0,2 0 0,-1 1 0,1-1 0,9-7 0,1-3 0,44-40 0,1 4 0,105-69 0,1 0 0,103-73 0,12-9 0,-145 87 0,131-97 0,73-23 0,-324 224 0,-1 0 0,0-1 0,0-1 0,-2 0 0,1 0 0,-2-2 0,0 1 0,19-32 0,9-26-1365,-24 38-5461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24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24575,'8'0'0,"8"0"0,17 0 0,8 0 0,-1 7 0,-2 2 0,1 0 0,1 5 0,-8 7 0,-8 8 0,-8 12 0,-8 6 0,-4-4-8191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28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24575,'7'-8'0,"9"-1"0,24 0 0,32 1 0,25 3 0,25 2 0,34 1 0,18 1 0,8 1 0,-6 1 0,-19-1 0,-22 1 0,-27-1 0,-17 0 0,-18 0 0,-7 0 0,-7 0 0,-14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30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0 24575,'4'76'0,"13"81"0,4 70 0,-21-213 0,0 5 0,0-1 0,-1 1 0,-4 23 0,4-37 0,-1 0 0,1 0 0,-1 0 0,0 0 0,0 0 0,0 0 0,-1-1 0,0 1 0,0-1 0,0 0 0,0 1 0,0-2 0,-1 1 0,0 0 0,0-1 0,-6 5 0,-94 52-1365,68-43-5461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21:48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23:06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23:08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29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1396 0 24575,'-1'1'0,"0"-1"0,0 0 0,0 1 0,0-1 0,-1 1 0,1-1 0,0 1 0,0-1 0,0 1 0,0 0 0,0 0 0,0-1 0,0 1 0,1 0 0,-1 0 0,0 0 0,0 0 0,1 0 0,-1 0 0,0 0 0,1 0 0,-1 3 0,-4 3 0,-73 132 0,-99 244 0,162-347 0,-4 14 0,-17 75 0,23-76 0,-28 72 0,29-88 0,1 0 0,2 2 0,1-1 0,-5 53 0,12-83 0,-6 33 0,-2-1 0,-2 0 0,-1-1 0,-18 35 0,-12 36 0,41-104 0,-25 78 0,-4-1 0,-62 116 0,-70 111 0,79-97 0,68-164 0,-35 89 0,-46 62 0,-49 110 0,98-213 0,31-65 0,-24 60 0,28-52-1365,2-3-5461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05:12:09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24575,'9'6'0,"-1"0"0,0 1 0,0 0 0,-1 1 0,0-1 0,0 1 0,-1 1 0,0-1 0,-1 1 0,1 0 0,5 15 0,0-2 0,124 240 0,-41-75 0,-52-106 0,-2 1 0,44 141 0,-16-21 0,-30-97 0,23 111 0,-53-177 0,19 76 0,-6 1 0,11 196 0,-26-183 0,39 206 0,-29-214 0,2 150 0,-20 125 0,-1-134 0,3 727 0,-4-945 0,-1-1 0,-2 0 0,-2 0 0,-2 0 0,-26 62 0,25-69 0,-33 81 0,29-81 0,2 1 0,1 1 0,2 0 0,-11 64 0,14-47 0,-27 90 0,2-12 0,14-47 0,9-44 0,1 0 0,-4 82 0,12-83 0,5 297 0,-2-314 0,2 0 0,0 0 0,1-1 0,1 1 0,17 38 0,-19-51 0,1-1 0,1 1 0,-1-1 0,2-1 0,-1 1 0,1-1 0,1 0 0,0-1 0,0 0 0,0 0 0,1-1 0,0 0 0,1 0 0,10 5 0,22 5 0,0-2 0,84 18 0,14 5 0,-135-36 0,1 0 0,-1 0 0,1 1 0,-1-1 0,0 1 0,0 1 0,0-1 0,0 1 0,-1 0 0,1 0 0,-1 0 0,5 7 0,-8-9 0,0 0 0,0 0 0,1 1 0,-1-1 0,-1 0 0,1 1 0,0-1 0,-1 1 0,1-1 0,-1 1 0,0-1 0,0 1 0,0-1 0,0 1 0,0 0 0,0-1 0,-1 1 0,1-1 0,-1 1 0,0-1 0,0 0 0,0 1 0,0-1 0,0 0 0,0 1 0,-1-1 0,1 0 0,-1 0 0,1 0 0,-1 0 0,-3 2 0,-105 99 0,3-5 0,80-69 0,-27 27 0,3 3 0,-52 77 0,84-99 0,2 0 0,1 1 0,2 0 0,2 1 0,1 1 0,-5 45 0,5-12 0,4 2 0,3-1 0,12 146 0,18-2 0,-14-135 0,7 27 0,-9-57 0,6 97 0,-18 476 0,2-603 0,-1 0 0,0 0 0,-2 0 0,-6 24 0,6-38 0,0 0 0,0 0 0,-1 0 0,0 0 0,0 0 0,-1-1 0,-1 0 0,1 0 0,-1 0 0,0-1 0,-1 0 0,-8 8 0,-43 28-1365,31-29-5461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05:12:15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24575,'160'-2'0,"182"5"0,-249 7 0,131 32 0,-144-25 0,-36-5 0,56 21 0,28 8 0,-47-19-682,91 35-1,-121-35-6143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05:12:18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638 0 24575,'-56'1'0,"0"3"0,1 1 0,-1 4 0,1 1 0,1 4 0,-73 26 0,-34 8 0,160-48 0,0 0 0,0 1 0,0-1 0,0 0 0,1 1 0,-1-1 0,0 0 0,0 1 0,0-1 0,1 1 0,-1 0 0,0-1 0,1 1 0,-1-1 0,0 1 0,1 0 0,-1-1 0,1 1 0,-1 0 0,1 0 0,-1 0 0,1-1 0,0 1 0,-1 0 0,1 0 0,0 0 0,0 0 0,0 0 0,-1 0 0,1 0 0,0-1 0,0 2 0,1 1 0,0-1 0,0 0 0,0 1 0,1-1 0,-1 0 0,0 0 0,1 0 0,-1 0 0,1 0 0,0 0 0,3 3 0,10 7 0,0-1 0,24 14 0,-33-22 0,20 10-211,0-1-1,1-1 0,1-1 0,33 7 1,-54-15-96,39 11-6519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05:12:21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705 1 24575,'-1'1'0,"-1"1"0,1 0 0,0-1 0,-1 1 0,1 0 0,0-1 0,0 1 0,0 0 0,1 0 0,-1 0 0,0 0 0,0 3 0,-5 14 0,-242 590 0,66-186 0,166-382 0,2 0 0,2 0 0,2 2 0,-8 72 0,-14 55 0,-35 40 96,-9 37-1557,67-202-5365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4T05:12:23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24575,'2'25'0,"1"0"0,1 0 0,1 0 0,2 0 0,13 34 0,-10-28 0,0 0 0,8 54 0,-17-76 0,0 1 0,0 0 0,1 0 0,0 0 0,6 16 0,-6-23 0,-1 0 0,1 0 0,-1 0 0,1-1 0,0 1 0,0 0 0,0-1 0,1 1 0,-1-1 0,1 0 0,-1 0 0,1 0 0,0 0 0,0 0 0,-1-1 0,1 1 0,0-1 0,6 2 0,0 0 0,-1-1 0,1 0 0,0-1 0,0 0 0,0 0 0,0-1 0,0 0 0,0 0 0,0-1 0,0 0 0,-1-1 0,1 0 0,0 0 0,-1-1 0,1 0 0,-1-1 0,0 1 0,0-2 0,0 1 0,10-9 0,7-8 0,-1-1 0,-1-1 0,-1-1 0,25-37 0,-20 27 0,-11 18-170,0 0-1,1 1 0,0 0 1,1 2-1,1 0 0,0 1 1,40-18-1,-3 3-6655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34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24575,'14'0'0,"11"0"0,9 0 0,6 0 0,3 0 0,-6-8 0,-2-1 0,0 0 0,1 9 0,-5 18 0,-9 13 0,-7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0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24575,'0'3226'-1365,"0"-3187"-5461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11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0 24575,'-8'0'0,"-8"0"0,-10 7 0,1 10 0,-4 1 0,4 5 0,0 6 0,-4-2 0,3-6-8191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48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3307 24575,'0'-6'0,"1"0"0,0 0 0,0 1 0,0-1 0,1 0 0,0 1 0,0-1 0,0 1 0,1-1 0,-1 1 0,1 0 0,1 0 0,-1 0 0,1 1 0,-1-1 0,1 1 0,8-6 0,6-5 0,1 1 0,1 1 0,23-12 0,-13 8 0,219-147 0,-137 86 0,138-71 0,-214 130 0,270-145 0,-180 84 0,-3-5 0,-4-6 0,147-143 0,-87 65 0,162-174 0,-192 128 0,-135 193 0,333-556 0,-297 496 0,-35 60 0,0-1 0,-2-1 0,0-1 0,17-48 0,24-87 17,-36 113-363,-2 0 1,-2-2-1,14-89 1,-24 97-6481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49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1 24575,'-7'0'0,"-10"7"0,-1 10 0,-5 8 0,-6 1 0,-4 2 0,2 4 0,8-4-8191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1:51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24575,'0'-7'0,"7"-2"0,9 1 0,9 8 0,7 4 0,6 9 0,3 8 0,1 2 0,-6 3 0,-9-3-8191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1:15:00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1612 24575,'41'-27'0,"8"-4"0,323-95 0,-205 75 0,-82 25 0,-34 12 0,0-3 0,-1-2 0,87-45 0,-63 24 0,128-49 0,-24 13 0,-148 64 0,1 0 0,0 3 0,39-8 0,41-12 0,28-19 0,134-65 0,-117 48 0,-40 18 0,343-153 0,-249 91 0,-90 56 0,75-39 0,-162 76 0,0 1 0,1 1 0,38-9 0,-26 9 0,44-21 0,-27 6-455,1 3 0,69-17 0,-92 33-6371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D3735D9-C622-4B5D-97D0-D3B8DD4D43DF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6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2604D7-E2E2-4E36-837A-3AED2A28E77A}" type="slidenum">
              <a:rPr lang="en-US" altLang="sv-FI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sv-FI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FI" altLang="sv-FI"/>
          </a:p>
        </p:txBody>
      </p:sp>
    </p:spTree>
    <p:extLst>
      <p:ext uri="{BB962C8B-B14F-4D97-AF65-F5344CB8AC3E}">
        <p14:creationId xmlns:p14="http://schemas.microsoft.com/office/powerpoint/2010/main" val="67482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3599A-B860-4459-8435-0DA526491C60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5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33976" indent="-32076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83041" indent="-2566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96257" indent="-2566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309473" indent="-2566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822689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335906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849122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362338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961BC2-CF7A-4B86-994D-CFA3DD7D0DB8}" type="slidenum">
              <a:rPr lang="en-US" altLang="sv-FI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sv-FI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FI" altLang="sv-FI"/>
          </a:p>
        </p:txBody>
      </p:sp>
    </p:spTree>
    <p:extLst>
      <p:ext uri="{BB962C8B-B14F-4D97-AF65-F5344CB8AC3E}">
        <p14:creationId xmlns:p14="http://schemas.microsoft.com/office/powerpoint/2010/main" val="337017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33976" indent="-32076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83041" indent="-2566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96257" indent="-2566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309473" indent="-2566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822689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335906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849122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362338" indent="-2566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961BC2-CF7A-4B86-994D-CFA3DD7D0DB8}" type="slidenum">
              <a:rPr lang="en-US" altLang="sv-FI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sv-FI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FI" altLang="sv-FI"/>
          </a:p>
        </p:txBody>
      </p:sp>
    </p:spTree>
    <p:extLst>
      <p:ext uri="{BB962C8B-B14F-4D97-AF65-F5344CB8AC3E}">
        <p14:creationId xmlns:p14="http://schemas.microsoft.com/office/powerpoint/2010/main" val="77589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BB0D04-8EF0-4C59-8EE1-4225D775C4C0}" type="slidenum">
              <a:rPr lang="en-US" altLang="sv-FI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sv-FI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FI" altLang="sv-FI"/>
          </a:p>
        </p:txBody>
      </p:sp>
    </p:spTree>
    <p:extLst>
      <p:ext uri="{BB962C8B-B14F-4D97-AF65-F5344CB8AC3E}">
        <p14:creationId xmlns:p14="http://schemas.microsoft.com/office/powerpoint/2010/main" val="216370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OBS! Ni loggar inte in med er epost-adress utan ert användarnamn@student.hanken.fi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03CBA-3857-4197-9516-8BD16E3848D9}" type="slidenum">
              <a:rPr lang="en-US" altLang="sv-FI" smtClean="0"/>
              <a:pPr>
                <a:defRPr/>
              </a:pPr>
              <a:t>16</a:t>
            </a:fld>
            <a:endParaRPr lang="en-US" altLang="sv-FI"/>
          </a:p>
        </p:txBody>
      </p:sp>
    </p:spTree>
    <p:extLst>
      <p:ext uri="{BB962C8B-B14F-4D97-AF65-F5344CB8AC3E}">
        <p14:creationId xmlns:p14="http://schemas.microsoft.com/office/powerpoint/2010/main" val="352946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i="1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Flerfaktorsautentisering (MFA), även kallad tvåfaktorsautentisering (2FA), är en metod som avsevärt förbättrar säkerheten för ditt Hanken-konto. I praktiken betyder det att du bekräftar inloggningar med telefonen, vilket betyder att någon som stulit ditt lösenord inte kan logga in.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3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19" indent="-2961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491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287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84" indent="-23689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5880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9676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3473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27269" indent="-23689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065D11-363D-49D8-B38D-D5FC4EBFDBDD}" type="slidenum">
              <a:rPr lang="en-US" altLang="sv-FI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sv-FI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FI" altLang="sv-FI"/>
          </a:p>
        </p:txBody>
      </p:sp>
    </p:spTree>
    <p:extLst>
      <p:ext uri="{BB962C8B-B14F-4D97-AF65-F5344CB8AC3E}">
        <p14:creationId xmlns:p14="http://schemas.microsoft.com/office/powerpoint/2010/main" val="325949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3BEA1E7-3B13-4BC3-93CF-C5FF847712BF}"/>
              </a:ext>
            </a:extLst>
          </p:cNvPr>
          <p:cNvSpPr/>
          <p:nvPr userDrawn="1"/>
        </p:nvSpPr>
        <p:spPr bwMode="white">
          <a:xfrm>
            <a:off x="0" y="5892800"/>
            <a:ext cx="1219200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90E0151-B0E4-4F0B-82B3-6A0FF0604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58" y="1578559"/>
            <a:ext cx="3084885" cy="3146058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AD07178-7747-4123-AADA-93A49BF3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E7CA72E8-A1C2-4E43-BC97-AE44E4A76D60}" type="datetime1">
              <a:rPr lang="en-GB" smtClean="0"/>
              <a:t>23/08/2023</a:t>
            </a:fld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8A7CE6-304C-4521-9391-DE9E5510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69" y="-283554"/>
            <a:ext cx="1614197" cy="144104"/>
          </a:xfrm>
          <a:prstGeom prst="rect">
            <a:avLst/>
          </a:prstGeom>
        </p:spPr>
        <p:txBody>
          <a:bodyPr/>
          <a:lstStyle/>
          <a:p>
            <a:r>
              <a:rPr lang="en-GB"/>
              <a:t>Hanken School of Economics</a:t>
            </a:r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A7E9103-37DE-494C-A46F-497D32E4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65354" y="-283554"/>
            <a:ext cx="867133" cy="144104"/>
          </a:xfrm>
          <a:prstGeom prst="rect">
            <a:avLst/>
          </a:prstGeom>
        </p:spPr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D0C8A5B-7A6E-5F46-990F-D090E020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33" y="6206630"/>
            <a:ext cx="1150221" cy="390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CCDCBA-F9BD-B54E-90D0-A64A1C4F64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25" y="6258993"/>
            <a:ext cx="1150220" cy="33830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C587D48-9827-484C-B2C1-94E09EFB8C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2" y="6083779"/>
            <a:ext cx="881586" cy="6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DE13368-09FB-40EF-BBEB-229D687F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5" y="1117600"/>
            <a:ext cx="4705124" cy="69056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639E7EDF-F72F-4364-A321-09BB3EA71B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0514" y="2105025"/>
            <a:ext cx="4705123" cy="40608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AAEBC2-AD7F-4479-BE70-6825BE1F78A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10314D7-3688-4361-A978-6197E6A29514}" type="datetime1">
              <a:rPr lang="en-GB" smtClean="0"/>
              <a:t>23/08/2023</a:t>
            </a:fld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5E852A-1E9D-487A-8B07-89024B0EFF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9488" y="0"/>
            <a:ext cx="6132512" cy="6857999"/>
          </a:xfrm>
          <a:custGeom>
            <a:avLst/>
            <a:gdLst>
              <a:gd name="connsiteX0" fmla="*/ 0 w 6132512"/>
              <a:gd name="connsiteY0" fmla="*/ 0 h 6857999"/>
              <a:gd name="connsiteX1" fmla="*/ 6132512 w 6132512"/>
              <a:gd name="connsiteY1" fmla="*/ 0 h 6857999"/>
              <a:gd name="connsiteX2" fmla="*/ 6132512 w 6132512"/>
              <a:gd name="connsiteY2" fmla="*/ 6857999 h 6857999"/>
              <a:gd name="connsiteX3" fmla="*/ 748028 w 6132512"/>
              <a:gd name="connsiteY3" fmla="*/ 6857999 h 6857999"/>
              <a:gd name="connsiteX4" fmla="*/ 748028 w 6132512"/>
              <a:gd name="connsiteY4" fmla="*/ 5470113 h 6857999"/>
              <a:gd name="connsiteX5" fmla="*/ 0 w 6132512"/>
              <a:gd name="connsiteY5" fmla="*/ 505736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512" h="6857999">
                <a:moveTo>
                  <a:pt x="0" y="0"/>
                </a:moveTo>
                <a:lnTo>
                  <a:pt x="6132512" y="0"/>
                </a:lnTo>
                <a:lnTo>
                  <a:pt x="6132512" y="6857999"/>
                </a:lnTo>
                <a:lnTo>
                  <a:pt x="748028" y="6857999"/>
                </a:lnTo>
                <a:lnTo>
                  <a:pt x="748028" y="5470113"/>
                </a:lnTo>
                <a:lnTo>
                  <a:pt x="0" y="5057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4" name="Picture 3" descr="A picture containing building, honeycomb&#10;&#10;Description automatically generated">
            <a:extLst>
              <a:ext uri="{FF2B5EF4-FFF2-40B4-BE49-F238E27FC236}">
                <a16:creationId xmlns:a16="http://schemas.microsoft.com/office/drawing/2014/main" id="{A10B3478-8931-4F11-A58B-7128CDB90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r="-1"/>
          <a:stretch/>
        </p:blipFill>
        <p:spPr>
          <a:xfrm>
            <a:off x="-1" y="105608"/>
            <a:ext cx="1005921" cy="16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B6E7A1-BF71-4F46-B0EE-688B07BC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5" y="1117600"/>
            <a:ext cx="4705124" cy="69056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D3535FB-8DBC-440E-9774-BB4B67BF5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0514" y="2105025"/>
            <a:ext cx="4705123" cy="40608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C7CE8D5-22A5-43C9-BB78-FA915448CF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9488" y="0"/>
            <a:ext cx="6132512" cy="6857999"/>
          </a:xfrm>
          <a:custGeom>
            <a:avLst/>
            <a:gdLst>
              <a:gd name="connsiteX0" fmla="*/ 0 w 6132512"/>
              <a:gd name="connsiteY0" fmla="*/ 0 h 6857999"/>
              <a:gd name="connsiteX1" fmla="*/ 6132512 w 6132512"/>
              <a:gd name="connsiteY1" fmla="*/ 0 h 6857999"/>
              <a:gd name="connsiteX2" fmla="*/ 6132512 w 6132512"/>
              <a:gd name="connsiteY2" fmla="*/ 6857999 h 6857999"/>
              <a:gd name="connsiteX3" fmla="*/ 748028 w 6132512"/>
              <a:gd name="connsiteY3" fmla="*/ 6857999 h 6857999"/>
              <a:gd name="connsiteX4" fmla="*/ 748028 w 6132512"/>
              <a:gd name="connsiteY4" fmla="*/ 5470113 h 6857999"/>
              <a:gd name="connsiteX5" fmla="*/ 0 w 6132512"/>
              <a:gd name="connsiteY5" fmla="*/ 505736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512" h="6857999">
                <a:moveTo>
                  <a:pt x="0" y="0"/>
                </a:moveTo>
                <a:lnTo>
                  <a:pt x="6132512" y="0"/>
                </a:lnTo>
                <a:lnTo>
                  <a:pt x="6132512" y="6857999"/>
                </a:lnTo>
                <a:lnTo>
                  <a:pt x="748028" y="6857999"/>
                </a:lnTo>
                <a:lnTo>
                  <a:pt x="748028" y="5470113"/>
                </a:lnTo>
                <a:lnTo>
                  <a:pt x="0" y="5057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2ECE7-BDD9-469D-AB39-EA2CCD689DE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3D18530-1104-424F-AA71-75DE061B192B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10" name="Picture 3" descr="A picture containing building, honeycomb&#10;&#10;Description automatically generated">
            <a:extLst>
              <a:ext uri="{FF2B5EF4-FFF2-40B4-BE49-F238E27FC236}">
                <a16:creationId xmlns:a16="http://schemas.microsoft.com/office/drawing/2014/main" id="{7EB36EAC-2555-4059-B80A-37628D640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r="-1"/>
          <a:stretch/>
        </p:blipFill>
        <p:spPr>
          <a:xfrm>
            <a:off x="-1" y="105608"/>
            <a:ext cx="1005921" cy="16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and multi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186B041-E0E9-42F2-95E1-10436D2A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5" y="1117600"/>
            <a:ext cx="4705124" cy="69056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D3535FB-8DBC-440E-9774-BB4B67BF5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0514" y="2105025"/>
            <a:ext cx="4705123" cy="40608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C03CB-4DB7-4DC5-87E7-782EE73DE83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59488" y="0"/>
            <a:ext cx="6132513" cy="685799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2C327-2451-4173-AAEB-CB95A732D02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BD301F-131D-4B14-850B-C24C2FF87FDB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10" name="Picture 3" descr="A picture containing building, honeycomb&#10;&#10;Description automatically generated">
            <a:extLst>
              <a:ext uri="{FF2B5EF4-FFF2-40B4-BE49-F238E27FC236}">
                <a16:creationId xmlns:a16="http://schemas.microsoft.com/office/drawing/2014/main" id="{C4992289-0594-4FE9-884E-80417D326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r="-1"/>
          <a:stretch/>
        </p:blipFill>
        <p:spPr>
          <a:xfrm>
            <a:off x="-1" y="105608"/>
            <a:ext cx="1005921" cy="16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8CF4742-2DB4-4D2F-BF83-68F45E309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947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5E9C91-C263-4367-86AB-31C173CB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E89E7AA3-9B2C-4A83-A045-E70A6162716D}" type="datetime1">
              <a:rPr lang="en-GB" smtClean="0"/>
              <a:t>23/08/2023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1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/Vision - e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31FEE0A-952C-4D2A-AE93-728B3834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6BD81997-0096-40E9-8D1E-E0B0B0E02E62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3ECE5B1-0907-4ADE-8F79-CDEA16209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"/>
            <a:ext cx="12192000" cy="68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/Vision - Sw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473FF7C-AC0D-4224-A5DC-C33EFAD1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68448118-73F3-45C9-8492-342029AB60CB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2F4FCAF-03C8-472B-86CB-AF8D980E3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"/>
            <a:ext cx="12192000" cy="68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BC9619-529A-4AA4-B463-1EEE2BBDC4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>
              <a:buNone/>
              <a:defRPr/>
            </a:lvl1pPr>
          </a:lstStyle>
          <a:p>
            <a:r>
              <a:rPr lang="en-GB" dirty="0"/>
              <a:t>Click here and insert picture from Ribbon Insert and </a:t>
            </a:r>
            <a:r>
              <a:rPr lang="en-GB"/>
              <a:t>button Pictures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589843-B4CC-4943-BF88-4FE0FF826C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728" y="1614792"/>
            <a:ext cx="2869660" cy="49319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978298-DB7D-460B-A0BB-BBEC599A845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782684" y="2533990"/>
            <a:ext cx="8626634" cy="1325563"/>
          </a:xfrm>
        </p:spPr>
        <p:txBody>
          <a:bodyPr anchor="b"/>
          <a:lstStyle>
            <a:lvl1pPr algn="l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CDAE3-EE16-43F6-AB44-40B0F6D05EE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CD53C79B-5EBB-44F0-B7C8-110120E6499C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8E29EB19-3524-4F89-A71E-F1CE4263A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BC9619-529A-4AA4-B463-1EEE2BBDC4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>
              <a:buNone/>
              <a:defRPr/>
            </a:lvl1pPr>
          </a:lstStyle>
          <a:p>
            <a:r>
              <a:rPr lang="en-GB" dirty="0"/>
              <a:t>Click here and insert picture from Ribbon Insert and </a:t>
            </a:r>
            <a:r>
              <a:rPr lang="en-GB"/>
              <a:t>button Pictures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36F431-276D-4B5A-BC9C-BB4AC374F0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26646" y="0"/>
            <a:ext cx="2165353" cy="442722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D6966-6030-47B5-96DF-EE773997E9B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216A1881-3018-4817-AAB1-E931E542E3D9}" type="datetime1">
              <a:rPr lang="en-GB" smtClean="0"/>
              <a:t>23/08/2023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978298-DB7D-460B-A0BB-BBEC599A845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782684" y="2533990"/>
            <a:ext cx="8626634" cy="1325563"/>
          </a:xfrm>
        </p:spPr>
        <p:txBody>
          <a:bodyPr anchor="b"/>
          <a:lstStyle>
            <a:lvl1pPr algn="l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2810739B-BC2D-4D5E-9F10-709F39DA1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7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ink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byggnad, kupol, bord&#10;&#10;Automatiskt genererad beskrivning">
            <a:extLst>
              <a:ext uri="{FF2B5EF4-FFF2-40B4-BE49-F238E27FC236}">
                <a16:creationId xmlns:a16="http://schemas.microsoft.com/office/drawing/2014/main" id="{88859D97-3B14-4FEE-A5C2-A2AD6CA81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3859554"/>
            <a:ext cx="2324100" cy="30435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E1B025-29BE-4119-9343-E5708116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84" y="2533990"/>
            <a:ext cx="8626634" cy="1325563"/>
          </a:xfrm>
        </p:spPr>
        <p:txBody>
          <a:bodyPr anchor="b"/>
          <a:lstStyle>
            <a:lvl1pPr algn="l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F8F00-3F7E-4D56-86A5-579631DD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B2BF-FC0D-4768-A371-22D04C28F821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D56350FD-4B55-4F95-A900-D1D891553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5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byggnad, vaxkaka, fönster&#10;&#10;Automatiskt genererad beskrivning">
            <a:extLst>
              <a:ext uri="{FF2B5EF4-FFF2-40B4-BE49-F238E27FC236}">
                <a16:creationId xmlns:a16="http://schemas.microsoft.com/office/drawing/2014/main" id="{368D4227-4F6B-4C0D-8FC8-4E1D85BDB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37" y="1725104"/>
            <a:ext cx="3124490" cy="51328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6302BB-F292-4366-A34D-D39E508D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84" y="2533990"/>
            <a:ext cx="8626634" cy="1325563"/>
          </a:xfrm>
        </p:spPr>
        <p:txBody>
          <a:bodyPr anchor="b"/>
          <a:lstStyle>
            <a:lvl1pPr algn="l">
              <a:defRPr sz="540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EFE1F-7E80-4E11-9BC1-3CAB4C7A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CE19-E43B-43A3-90D0-03B263EA9400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AE986A63-6AC0-4838-B9B2-9C897AF25C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D4103-4018-40DF-B16C-A5416B0415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here and insert picture from Ribbon Insert and </a:t>
            </a:r>
            <a:r>
              <a:rPr lang="en-GB"/>
              <a:t>button Pictures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1A10F7D-A3FD-479F-8768-FF14994E4A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802743" y="1135743"/>
            <a:ext cx="4586513" cy="458651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9DCAC0-3D41-4882-957A-4FC81EC3CB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E7A97FBE-752A-42DD-8807-57B6EDC7843C}" type="datetime1">
              <a:rPr lang="en-GB" smtClean="0"/>
              <a:t>23/08/2023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929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vaxkaka&#10;&#10;Automatiskt genererad beskrivning">
            <a:extLst>
              <a:ext uri="{FF2B5EF4-FFF2-40B4-BE49-F238E27FC236}">
                <a16:creationId xmlns:a16="http://schemas.microsoft.com/office/drawing/2014/main" id="{9FFAD8EE-EF61-4E0C-B4CF-77DABA854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/>
          <a:stretch/>
        </p:blipFill>
        <p:spPr>
          <a:xfrm>
            <a:off x="9324972" y="1824415"/>
            <a:ext cx="2867027" cy="50335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E9CA18-CBE3-4914-BCF6-1CC1EB85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84" y="2533990"/>
            <a:ext cx="8626634" cy="1325563"/>
          </a:xfrm>
        </p:spPr>
        <p:txBody>
          <a:bodyPr anchor="b"/>
          <a:lstStyle>
            <a:lvl1pPr algn="l"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8B619-9DB8-4589-803B-9543F3BE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9892A-4B7D-4936-87C6-2307F9411B3B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989F16E-FC20-40D8-98D9-832104F85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4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64014-C0E8-4409-811A-F8410AE8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14B7-A18F-4175-B59E-221D771DC1D2}" type="datetime1">
              <a:rPr lang="en-GB" smtClean="0"/>
              <a:t>23/08/2023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5D6A57-5F4D-49ED-9168-3E72E099D5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F6B33EE-BBD3-4FAC-A3B3-8AECFD4DF5EE}"/>
              </a:ext>
            </a:extLst>
          </p:cNvPr>
          <p:cNvSpPr txBox="1">
            <a:spLocks/>
          </p:cNvSpPr>
          <p:nvPr userDrawn="1"/>
        </p:nvSpPr>
        <p:spPr>
          <a:xfrm>
            <a:off x="1030515" y="6356351"/>
            <a:ext cx="867133" cy="1441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0B14B7-A18F-4175-B59E-221D771DC1D2}" type="datetime1">
              <a:rPr lang="en-GB" smtClean="0"/>
              <a:pPr/>
              <a:t>23/08/2023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E3591E8-93BD-4577-AB9A-AF959A1528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728" y="1614792"/>
            <a:ext cx="2869660" cy="49319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5D4A93C-E01C-49F8-A260-FEE9A73FC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69660" y="3140160"/>
            <a:ext cx="6864350" cy="1881188"/>
          </a:xfr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56A07CBA-C702-4D84-B954-CE27781CC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ck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7E6A4-882B-49E0-A708-77EC4B69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14B7-A18F-4175-B59E-221D771DC1D2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734A0-CF58-4AEF-BDF7-F7D40972C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59" y="319137"/>
            <a:ext cx="678138" cy="688571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7F911B8-86E7-4D97-BD3F-B65177D6F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69660" y="3140160"/>
            <a:ext cx="6864350" cy="1881188"/>
          </a:xfrm>
        </p:spPr>
        <p:txBody>
          <a:bodyPr/>
          <a:lstStyle>
            <a:lvl1pPr marL="0" indent="0"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 descr="En bild som visar vaxkaka&#10;&#10;Automatiskt genererad beskrivning">
            <a:extLst>
              <a:ext uri="{FF2B5EF4-FFF2-40B4-BE49-F238E27FC236}">
                <a16:creationId xmlns:a16="http://schemas.microsoft.com/office/drawing/2014/main" id="{93E37CD7-45D0-4CFA-9165-E410C3D8A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/>
          <a:stretch/>
        </p:blipFill>
        <p:spPr>
          <a:xfrm>
            <a:off x="10000716" y="2691668"/>
            <a:ext cx="2191284" cy="384719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02BF80D-0FF6-47E0-8E33-A8E21D98B1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3622" y="300283"/>
            <a:ext cx="685367" cy="6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8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3C5F-2182-4984-B11A-8122621E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5" y="2638545"/>
            <a:ext cx="6865711" cy="533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DB08C-FFF4-4FD6-B303-01BA5FEA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14B7-A18F-4175-B59E-221D771DC1D2}" type="datetime1">
              <a:rPr lang="en-GB" smtClean="0"/>
              <a:t>23/08/2023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13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icture an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5EAD16C-033F-4601-BD86-C04CE5B7C8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here and insert picture from Ribbon Insert and </a:t>
            </a:r>
            <a:r>
              <a:rPr lang="en-GB"/>
              <a:t>button Pictures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1281538-723C-4763-A98A-AF28DAC1F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802743" y="1135743"/>
            <a:ext cx="4586513" cy="45865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B4ACEF5-534C-4C95-84D8-1E4F0FDBAF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E931FBE4-A677-4525-9A28-36F04E6B5F42}" type="datetime1">
              <a:rPr lang="en-GB" smtClean="0"/>
              <a:t>23/08/2023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8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A6B9BD-AACB-4145-87E1-A72DBE9882C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019174" y="3035300"/>
            <a:ext cx="6877052" cy="809739"/>
          </a:xfrm>
        </p:spPr>
        <p:txBody>
          <a:bodyPr anchor="b"/>
          <a:lstStyle>
            <a:lvl1pPr>
              <a:defRPr sz="54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4B2642-75BE-4F32-B5D8-5B10E8C0D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1019175" y="3975431"/>
            <a:ext cx="6877052" cy="668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9A863C-1744-48E0-B479-CD45A71AF290}"/>
              </a:ext>
            </a:extLst>
          </p:cNvPr>
          <p:cNvSpPr/>
          <p:nvPr userDrawn="1"/>
        </p:nvSpPr>
        <p:spPr bwMode="white">
          <a:xfrm>
            <a:off x="0" y="5892800"/>
            <a:ext cx="1219200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F827BA3-AD49-4E6E-9378-E6DB543E2D7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832B7807-5395-4F90-AFC6-3808A7CDB353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962AA2-D2C6-1A47-B7FD-76FE0B62E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33" y="6206630"/>
            <a:ext cx="1150221" cy="390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6BB290-0AEA-D345-A237-C7076ACDA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25" y="6258993"/>
            <a:ext cx="1150220" cy="3383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A28B63B-D8A6-48C5-A737-D39C3477746C}"/>
              </a:ext>
            </a:extLst>
          </p:cNvPr>
          <p:cNvGrpSpPr/>
          <p:nvPr userDrawn="1"/>
        </p:nvGrpSpPr>
        <p:grpSpPr bwMode="gray">
          <a:xfrm>
            <a:off x="10566400" y="275771"/>
            <a:ext cx="1625600" cy="1611086"/>
            <a:chOff x="10566400" y="275771"/>
            <a:chExt cx="1625600" cy="16110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E9E014-9DE4-480A-82D6-64BF37D8884F}"/>
                </a:ext>
              </a:extLst>
            </p:cNvPr>
            <p:cNvSpPr/>
            <p:nvPr userDrawn="1"/>
          </p:nvSpPr>
          <p:spPr bwMode="gray">
            <a:xfrm>
              <a:off x="10566400" y="275771"/>
              <a:ext cx="1625600" cy="16110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2852F79C-E0E0-4765-8D2E-D82E4D321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810067" y="565150"/>
              <a:ext cx="1138266" cy="1160838"/>
            </a:xfrm>
            <a:prstGeom prst="rect">
              <a:avLst/>
            </a:prstGeom>
          </p:spPr>
        </p:pic>
      </p:grp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03ECF8A-F600-4A6B-B793-A7F57635F0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" y="5988813"/>
            <a:ext cx="1025974" cy="7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C5005BF-F5AE-43DE-A52A-DA6184D7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035300"/>
            <a:ext cx="6877052" cy="809739"/>
          </a:xfrm>
        </p:spPr>
        <p:txBody>
          <a:bodyPr anchor="b"/>
          <a:lstStyle>
            <a:lvl1pPr>
              <a:defRPr sz="540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6DF75A6-F098-4DEC-A7C0-5ADC3E126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9175" y="3975431"/>
            <a:ext cx="6877052" cy="668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9A863C-1744-48E0-B479-CD45A71AF290}"/>
              </a:ext>
            </a:extLst>
          </p:cNvPr>
          <p:cNvSpPr/>
          <p:nvPr userDrawn="1"/>
        </p:nvSpPr>
        <p:spPr bwMode="white">
          <a:xfrm>
            <a:off x="0" y="5892800"/>
            <a:ext cx="1219200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2C9B46-4260-4A53-B720-67F09C10A9EC}"/>
              </a:ext>
            </a:extLst>
          </p:cNvPr>
          <p:cNvGrpSpPr/>
          <p:nvPr userDrawn="1"/>
        </p:nvGrpSpPr>
        <p:grpSpPr bwMode="gray">
          <a:xfrm>
            <a:off x="10566400" y="275771"/>
            <a:ext cx="1625600" cy="1611086"/>
            <a:chOff x="10566400" y="275771"/>
            <a:chExt cx="1625600" cy="16110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16F14-F3AA-4940-80FF-4A3AFB010DF5}"/>
                </a:ext>
              </a:extLst>
            </p:cNvPr>
            <p:cNvSpPr/>
            <p:nvPr userDrawn="1"/>
          </p:nvSpPr>
          <p:spPr bwMode="gray">
            <a:xfrm>
              <a:off x="10566400" y="275771"/>
              <a:ext cx="1625600" cy="16110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BFB9BE09-CA3A-42F0-AF35-62F4516101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810067" y="565150"/>
              <a:ext cx="1138266" cy="1160838"/>
            </a:xfrm>
            <a:prstGeom prst="rect">
              <a:avLst/>
            </a:prstGeom>
          </p:spPr>
        </p:pic>
      </p:grp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4AA24B-19FD-416D-933A-C5C84D83115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30515" y="7001116"/>
            <a:ext cx="867133" cy="144104"/>
          </a:xfrm>
        </p:spPr>
        <p:txBody>
          <a:bodyPr/>
          <a:lstStyle/>
          <a:p>
            <a:fld id="{F556D7B5-89B1-4D8F-8A6A-4E3A05D49924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F2C91DEF-B61D-2D46-9B80-DC22EF28D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33" y="6206630"/>
            <a:ext cx="1150221" cy="390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ECE9DF-B2D0-1742-A39D-9510994A7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25" y="6258993"/>
            <a:ext cx="1150220" cy="33830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772B7D6-B613-49BB-BDDB-3A8E9FC01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6" y="5979719"/>
            <a:ext cx="1034877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9CAB088C-0A3C-48A0-ABD1-F703C408E692}"/>
              </a:ext>
            </a:extLst>
          </p:cNvPr>
          <p:cNvSpPr/>
          <p:nvPr userDrawn="1"/>
        </p:nvSpPr>
        <p:spPr>
          <a:xfrm>
            <a:off x="9240820" y="2266401"/>
            <a:ext cx="2946024" cy="4540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C29DE-0077-499A-A476-60E3E85B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757C54-315E-4027-8259-28136E4053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763" y="2105025"/>
            <a:ext cx="3370262" cy="4060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spcBef>
                <a:spcPts val="0"/>
              </a:spcBef>
              <a:buNone/>
              <a:defRPr sz="16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200"/>
            </a:lvl4pPr>
            <a:lvl5pPr marL="18288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F3EDF26-F6A9-40DF-A210-F9ED10D702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11449" y="2105025"/>
            <a:ext cx="3370262" cy="4060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spcBef>
                <a:spcPts val="0"/>
              </a:spcBef>
              <a:buNone/>
              <a:defRPr sz="16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200"/>
            </a:lvl4pPr>
            <a:lvl5pPr marL="182880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76B613C-7739-4989-8CE4-FA368499081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BFADE8D-D3F8-4B52-AC82-64938DFC17AE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EF704D17-2288-4EA3-B732-807545E25B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79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50D88DBF-4CE3-441C-872E-BB2428E54F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762" y="2105025"/>
            <a:ext cx="7129463" cy="4060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963B4D-BBB2-4A74-A6C6-75BE45B4396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D287BF6-37BF-4F29-9C04-3349194958ED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AFE2D-0A9E-4467-932B-5A3D8151E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1" t="9189"/>
          <a:stretch/>
        </p:blipFill>
        <p:spPr>
          <a:xfrm>
            <a:off x="0" y="-1"/>
            <a:ext cx="988110" cy="1452943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76CA5F3-BA0E-42BE-8682-F6E350F9B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FF09B2-0082-4F06-9C62-4CC12F84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2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2ACC26-52C1-4E0F-B3C6-F0D09852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5" y="1117600"/>
            <a:ext cx="4705124" cy="69056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668CFD-AD7C-48A7-81AA-CA952ACB3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762" y="2105025"/>
            <a:ext cx="4968875" cy="4060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0BAC3B-2464-4E01-8B87-5FCA545587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9488" y="0"/>
            <a:ext cx="6132512" cy="6857999"/>
          </a:xfrm>
          <a:custGeom>
            <a:avLst/>
            <a:gdLst>
              <a:gd name="connsiteX0" fmla="*/ 0 w 6132512"/>
              <a:gd name="connsiteY0" fmla="*/ 0 h 6857999"/>
              <a:gd name="connsiteX1" fmla="*/ 6132512 w 6132512"/>
              <a:gd name="connsiteY1" fmla="*/ 0 h 6857999"/>
              <a:gd name="connsiteX2" fmla="*/ 6132512 w 6132512"/>
              <a:gd name="connsiteY2" fmla="*/ 6857999 h 6857999"/>
              <a:gd name="connsiteX3" fmla="*/ 748028 w 6132512"/>
              <a:gd name="connsiteY3" fmla="*/ 6857999 h 6857999"/>
              <a:gd name="connsiteX4" fmla="*/ 748028 w 6132512"/>
              <a:gd name="connsiteY4" fmla="*/ 5470113 h 6857999"/>
              <a:gd name="connsiteX5" fmla="*/ 0 w 6132512"/>
              <a:gd name="connsiteY5" fmla="*/ 505736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512" h="6857999">
                <a:moveTo>
                  <a:pt x="0" y="0"/>
                </a:moveTo>
                <a:lnTo>
                  <a:pt x="6132512" y="0"/>
                </a:lnTo>
                <a:lnTo>
                  <a:pt x="6132512" y="6857999"/>
                </a:lnTo>
                <a:lnTo>
                  <a:pt x="748028" y="6857999"/>
                </a:lnTo>
                <a:lnTo>
                  <a:pt x="748028" y="5470113"/>
                </a:lnTo>
                <a:lnTo>
                  <a:pt x="0" y="5057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3DCC17-3D77-4C16-BD53-C3456126AD0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980F7D9-F9FB-4F32-86B7-90FA7F6D3F93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001B687-5803-4BEF-A1FD-CEE86AAFF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1" t="9189"/>
          <a:stretch/>
        </p:blipFill>
        <p:spPr>
          <a:xfrm>
            <a:off x="0" y="-1"/>
            <a:ext cx="988110" cy="14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7B220-2FD6-44EB-9F15-E376F2C5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16"/>
          <a:stretch/>
        </p:blipFill>
        <p:spPr>
          <a:xfrm>
            <a:off x="9934117" y="2462229"/>
            <a:ext cx="2257883" cy="457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3570C-1A30-4F70-9F9D-56D0FEC7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E664749-C126-4C8D-9FCB-6CBFDCDAB6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0514" y="2105025"/>
            <a:ext cx="4705123" cy="40608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9B3D5B27-91F7-4082-9C71-6052FBB4F6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7469" y="2105025"/>
            <a:ext cx="4968875" cy="40608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CB96165-28DF-4E8A-889C-4A729EF0E4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FF40E92-22FB-47D2-AC17-10EE27F2CB15}" type="datetime1">
              <a:rPr lang="en-GB" smtClean="0"/>
              <a:t>23/08/2023</a:t>
            </a:fld>
            <a:endParaRPr lang="en-GB" dirty="0"/>
          </a:p>
        </p:txBody>
      </p: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41D036FF-6E98-4306-BAE1-E8D5A1930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0" y="278727"/>
            <a:ext cx="678138" cy="6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1007708"/>
            <a:ext cx="6865711" cy="5338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72" y="2115004"/>
            <a:ext cx="7112453" cy="4050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515" y="6356351"/>
            <a:ext cx="867133" cy="1441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fld id="{FE0B14B7-A18F-4175-B59E-221D771DC1D2}" type="datetime1">
              <a:rPr lang="en-GB" smtClean="0"/>
              <a:t>23/08/2023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31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1" r:id="rId3"/>
    <p:sldLayoutId id="2147483679" r:id="rId4"/>
    <p:sldLayoutId id="2147483684" r:id="rId5"/>
    <p:sldLayoutId id="2147483666" r:id="rId6"/>
    <p:sldLayoutId id="2147483667" r:id="rId7"/>
    <p:sldLayoutId id="2147483668" r:id="rId8"/>
    <p:sldLayoutId id="2147483673" r:id="rId9"/>
    <p:sldLayoutId id="2147483672" r:id="rId10"/>
    <p:sldLayoutId id="2147483670" r:id="rId11"/>
    <p:sldLayoutId id="2147483682" r:id="rId12"/>
    <p:sldLayoutId id="2147483683" r:id="rId13"/>
    <p:sldLayoutId id="2147483687" r:id="rId14"/>
    <p:sldLayoutId id="2147483688" r:id="rId15"/>
    <p:sldLayoutId id="2147483685" r:id="rId16"/>
    <p:sldLayoutId id="2147483686" r:id="rId17"/>
    <p:sldLayoutId id="2147483658" r:id="rId18"/>
    <p:sldLayoutId id="2147483659" r:id="rId19"/>
    <p:sldLayoutId id="2147483654" r:id="rId20"/>
    <p:sldLayoutId id="2147483689" r:id="rId21"/>
    <p:sldLayoutId id="2147483690" r:id="rId22"/>
    <p:sldLayoutId id="2147483692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200" i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 Narrow" panose="020B060602020203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 Narrow" panose="020B060602020203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 Narrow" panose="020B0606020202030204" pitchFamily="34" charset="0"/>
        <a:buChar char="―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 Narrow" panose="020B0606020202030204" pitchFamily="34" charset="0"/>
        <a:buChar char="―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 Narrow" panose="020B0606020202030204" pitchFamily="34" charset="0"/>
        <a:buChar char="―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3492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 Narrow" panose="020B0606020202030204" pitchFamily="34" charset="0"/>
        <a:buChar char="―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26" userDrawn="1">
          <p15:clr>
            <a:srgbClr val="F26B43"/>
          </p15:clr>
        </p15:guide>
        <p15:guide id="2" pos="642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3817" userDrawn="1">
          <p15:clr>
            <a:srgbClr val="F26B43"/>
          </p15:clr>
        </p15:guide>
        <p15:guide id="8" pos="2615" userDrawn="1">
          <p15:clr>
            <a:srgbClr val="F26B43"/>
          </p15:clr>
        </p15:guide>
        <p15:guide id="9" orient="horz" pos="1139" userDrawn="1">
          <p15:clr>
            <a:srgbClr val="F26B43"/>
          </p15:clr>
        </p15:guide>
        <p15:guide id="10" pos="4974" userDrawn="1">
          <p15:clr>
            <a:srgbClr val="F26B43"/>
          </p15:clr>
        </p15:guide>
        <p15:guide id="11" pos="3613" userDrawn="1">
          <p15:clr>
            <a:srgbClr val="F26B43"/>
          </p15:clr>
        </p15:guide>
        <p15:guide id="12" pos="483" userDrawn="1">
          <p15:clr>
            <a:srgbClr val="F26B43"/>
          </p15:clr>
        </p15:guide>
        <p15:guide id="13" pos="69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hanken.fi/sv/node/3511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en.fi/sv/node/35124" TargetMode="External"/><Relationship Id="rId2" Type="http://schemas.openxmlformats.org/officeDocument/2006/relationships/hyperlink" Target="mailto:anvandarid@hanken.fi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anken.fi/sv/node/3511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en.fi/sv/node/815705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ornamn.efternamn@student.hanken.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nken.fi/sv/node/35120" TargetMode="External"/><Relationship Id="rId5" Type="http://schemas.openxmlformats.org/officeDocument/2006/relationships/image" Target="../media/image53.png"/><Relationship Id="rId4" Type="http://schemas.openxmlformats.org/officeDocument/2006/relationships/hyperlink" Target="mailto:anv&#228;ndarid@student.hanken.f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hanken.fi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anken.fi/sv/node/3521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.hanken.fi/mf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ken.fi/sv/node/40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3345819.wordpress.com/2012/09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image" Target="../media/image23.png"/><Relationship Id="rId21" Type="http://schemas.openxmlformats.org/officeDocument/2006/relationships/customXml" Target="../ink/ink9.xml"/><Relationship Id="rId34" Type="http://schemas.openxmlformats.org/officeDocument/2006/relationships/image" Target="../media/image39.png"/><Relationship Id="rId7" Type="http://schemas.openxmlformats.org/officeDocument/2006/relationships/customXml" Target="../ink/ink2.xml"/><Relationship Id="rId12" Type="http://schemas.openxmlformats.org/officeDocument/2006/relationships/image" Target="../media/image2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customXml" Target="../ink/ink4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24.png"/><Relationship Id="rId9" Type="http://schemas.openxmlformats.org/officeDocument/2006/relationships/customXml" Target="../ink/ink3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12.xml"/><Relationship Id="rId30" Type="http://schemas.openxmlformats.org/officeDocument/2006/relationships/image" Target="../media/image37.png"/><Relationship Id="rId35" Type="http://schemas.openxmlformats.org/officeDocument/2006/relationships/customXml" Target="../ink/ink16.xml"/><Relationship Id="rId8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23.xml"/><Relationship Id="rId3" Type="http://schemas.openxmlformats.org/officeDocument/2006/relationships/image" Target="../media/image41.png"/><Relationship Id="rId7" Type="http://schemas.openxmlformats.org/officeDocument/2006/relationships/customXml" Target="../ink/ink20.xml"/><Relationship Id="rId12" Type="http://schemas.openxmlformats.org/officeDocument/2006/relationships/image" Target="../media/image45.png"/><Relationship Id="rId2" Type="http://schemas.openxmlformats.org/officeDocument/2006/relationships/customXml" Target="../ink/ink1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44.png"/><Relationship Id="rId4" Type="http://schemas.openxmlformats.org/officeDocument/2006/relationships/customXml" Target="../ink/ink18.xml"/><Relationship Id="rId9" Type="http://schemas.openxmlformats.org/officeDocument/2006/relationships/customXml" Target="../ink/ink21.xml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ken.fi/sv/tools-lis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ken.fi/sv/node/81910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8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741060" y="1251119"/>
            <a:ext cx="10356350" cy="4599458"/>
          </a:xfrm>
        </p:spPr>
        <p:txBody>
          <a:bodyPr/>
          <a:lstStyle/>
          <a:p>
            <a:r>
              <a:rPr lang="sv-SE" sz="2000" b="1" dirty="0"/>
              <a:t>Skrivare i Helsingfors</a:t>
            </a:r>
            <a:r>
              <a:rPr lang="sv-SE" sz="2000" dirty="0"/>
              <a:t>:</a:t>
            </a:r>
            <a:br>
              <a:rPr lang="sv-SE" sz="2000" dirty="0"/>
            </a:br>
            <a:r>
              <a:rPr lang="sv-SE" sz="2000" dirty="0"/>
              <a:t>- 4:e våning i korridoren, </a:t>
            </a:r>
            <a:br>
              <a:rPr lang="sv-SE" sz="2000" dirty="0"/>
            </a:br>
            <a:r>
              <a:rPr lang="sv-SE" sz="2000" dirty="0"/>
              <a:t>- i bibliotekets </a:t>
            </a:r>
            <a:r>
              <a:rPr lang="sv-SE" sz="2000" dirty="0" err="1"/>
              <a:t>Acquarium</a:t>
            </a:r>
            <a:r>
              <a:rPr lang="sv-SE" dirty="0"/>
              <a:t> och i Skogen (0 vån)</a:t>
            </a:r>
            <a:br>
              <a:rPr lang="sv-SE" sz="2000" dirty="0"/>
            </a:br>
            <a:r>
              <a:rPr lang="sv-SE" sz="2000" dirty="0"/>
              <a:t>- bokhandeln IB</a:t>
            </a:r>
          </a:p>
          <a:p>
            <a:r>
              <a:rPr lang="sv-SE" sz="2000" b="1" dirty="0"/>
              <a:t>Skrivare i Vasa</a:t>
            </a:r>
            <a:r>
              <a:rPr lang="sv-SE" sz="2000" dirty="0"/>
              <a:t>:</a:t>
            </a:r>
            <a:br>
              <a:rPr lang="sv-SE" sz="2000" dirty="0"/>
            </a:br>
            <a:r>
              <a:rPr lang="sv-SE" sz="2000" dirty="0"/>
              <a:t>- 3:e våningen utanför datasalarna</a:t>
            </a:r>
            <a:br>
              <a:rPr lang="sv-SE" sz="2000" dirty="0"/>
            </a:br>
            <a:r>
              <a:rPr lang="sv-SE" sz="2000" dirty="0"/>
              <a:t>- 1:a våningen vid huvudingången</a:t>
            </a:r>
          </a:p>
          <a:p>
            <a:r>
              <a:rPr lang="sv-SE" sz="2000" b="1" dirty="0"/>
              <a:t>Krediter</a:t>
            </a:r>
            <a:r>
              <a:rPr lang="sv-SE" sz="2000" dirty="0"/>
              <a:t> – bokhandeln IB</a:t>
            </a:r>
          </a:p>
          <a:p>
            <a:r>
              <a:rPr lang="sv-SE" sz="2000" b="1" dirty="0"/>
              <a:t>Elektronisk nyckel/tag</a:t>
            </a:r>
            <a:r>
              <a:rPr lang="sv-SE" b="1" dirty="0"/>
              <a:t> - </a:t>
            </a:r>
            <a:r>
              <a:rPr lang="sv-SE" sz="2000" dirty="0"/>
              <a:t>Då du ska skriva ut första gången, visa brickan/nyckeln och logga in </a:t>
            </a:r>
            <a:r>
              <a:rPr lang="sv-SE" sz="2000" i="1" u="sng" dirty="0"/>
              <a:t>manuellt</a:t>
            </a:r>
            <a:r>
              <a:rPr lang="sv-SE" sz="2000" dirty="0"/>
              <a:t> med </a:t>
            </a:r>
            <a:r>
              <a:rPr lang="sv-SE" sz="2000" dirty="0" err="1"/>
              <a:t>anv</a:t>
            </a:r>
            <a:r>
              <a:rPr lang="sv-SE" sz="2000" dirty="0"/>
              <a:t>-ID och lösenord. Nästa gång behöver du bara visa brickan/nyckeln för att skriva ut material.</a:t>
            </a:r>
            <a:endParaRPr lang="sv-SE" sz="2000" i="1" u="sng" dirty="0"/>
          </a:p>
          <a:p>
            <a:r>
              <a:rPr lang="sv-SE" sz="2000" dirty="0"/>
              <a:t>Skriv ut varifrån som helst, hämta utskriften från vilken skrivare som helst </a:t>
            </a:r>
            <a:br>
              <a:rPr lang="sv-SE" sz="2000" dirty="0"/>
            </a:br>
            <a:r>
              <a:rPr lang="sv-SE" sz="2000" dirty="0"/>
              <a:t>– skrivaren på datorn har namnet ”</a:t>
            </a:r>
            <a:r>
              <a:rPr lang="sv-SE" sz="2000" b="1" i="1" dirty="0" err="1"/>
              <a:t>Follow-me</a:t>
            </a:r>
            <a:r>
              <a:rPr lang="sv-SE" sz="2000" i="1" dirty="0"/>
              <a:t>”</a:t>
            </a:r>
          </a:p>
          <a:p>
            <a:endParaRPr lang="fi-FI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514" y="473905"/>
            <a:ext cx="6865711" cy="533803"/>
          </a:xfrm>
        </p:spPr>
        <p:txBody>
          <a:bodyPr/>
          <a:lstStyle/>
          <a:p>
            <a:r>
              <a:rPr lang="sv-SE" dirty="0"/>
              <a:t>2.6 Utskrift/Skanning/Kopiering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0" y="606092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+mn-lt"/>
              </a:rPr>
              <a:t>Läs mera om skrivarna, hur man </a:t>
            </a:r>
            <a:r>
              <a:rPr lang="sv-SE" b="1" dirty="0">
                <a:latin typeface="+mn-lt"/>
              </a:rPr>
              <a:t>installerar</a:t>
            </a:r>
            <a:r>
              <a:rPr lang="sv-SE" dirty="0">
                <a:latin typeface="+mn-lt"/>
              </a:rPr>
              <a:t> på sin egen dator och hur man </a:t>
            </a:r>
            <a:r>
              <a:rPr lang="sv-SE" b="1" dirty="0">
                <a:latin typeface="+mn-lt"/>
              </a:rPr>
              <a:t>registrerar</a:t>
            </a:r>
            <a:r>
              <a:rPr lang="sv-SE" dirty="0">
                <a:latin typeface="+mn-lt"/>
              </a:rPr>
              <a:t> sin nyckel på</a:t>
            </a:r>
            <a:br>
              <a:rPr lang="sv-SE" dirty="0">
                <a:latin typeface="+mn-lt"/>
              </a:rPr>
            </a:br>
            <a:r>
              <a:rPr lang="sv-SE" i="1" dirty="0" err="1">
                <a:latin typeface="+mn-lt"/>
                <a:hlinkClick r:id="rId2"/>
              </a:rPr>
              <a:t>it-tjänster</a:t>
            </a:r>
            <a:r>
              <a:rPr lang="sv-SE" i="1" dirty="0">
                <a:latin typeface="+mn-lt"/>
                <a:hlinkClick r:id="rId2"/>
              </a:rPr>
              <a:t> – utskrift-skanning-kopiering</a:t>
            </a:r>
            <a:endParaRPr lang="sv-SE" i="1" dirty="0">
              <a:latin typeface="+mn-lt"/>
            </a:endParaRPr>
          </a:p>
        </p:txBody>
      </p:sp>
      <p:pic>
        <p:nvPicPr>
          <p:cNvPr id="1026" name="Picture 2" descr="A white device with a screen and a rectangular object&#10;&#10;Description automatically generated">
            <a:extLst>
              <a:ext uri="{FF2B5EF4-FFF2-40B4-BE49-F238E27FC236}">
                <a16:creationId xmlns:a16="http://schemas.microsoft.com/office/drawing/2014/main" id="{08F47A30-1102-5214-5649-B0E1F47FF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3"/>
          <a:stretch/>
        </p:blipFill>
        <p:spPr bwMode="auto">
          <a:xfrm>
            <a:off x="7469579" y="1251119"/>
            <a:ext cx="3627831" cy="2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7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2.7 Trådlöst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8"/>
          </p:nvPr>
        </p:nvSpPr>
        <p:spPr>
          <a:xfrm>
            <a:off x="766761" y="2105025"/>
            <a:ext cx="5094145" cy="4060825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err="1"/>
              <a:t>eduroam</a:t>
            </a:r>
            <a:endParaRPr lang="sv-SE" sz="2400" b="1" dirty="0"/>
          </a:p>
          <a:p>
            <a:r>
              <a:rPr lang="sv-SE" sz="2000" dirty="0" err="1"/>
              <a:t>WiFi</a:t>
            </a:r>
            <a:r>
              <a:rPr lang="sv-SE" sz="2000" dirty="0"/>
              <a:t> på Hanken och många andra universitet och platser – miljoner användare </a:t>
            </a:r>
            <a:br>
              <a:rPr lang="sv-SE" sz="2000" dirty="0"/>
            </a:br>
            <a:r>
              <a:rPr lang="sv-SE" sz="2000" dirty="0"/>
              <a:t>- login: </a:t>
            </a:r>
            <a:r>
              <a:rPr lang="sv-SE" sz="2000" dirty="0">
                <a:hlinkClick r:id="rId2"/>
              </a:rPr>
              <a:t>anvandarid@hanken.fi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Läs mera på: </a:t>
            </a:r>
            <a:r>
              <a:rPr lang="sv-SE" sz="2000" dirty="0" err="1">
                <a:hlinkClick r:id="rId3"/>
              </a:rPr>
              <a:t>it-tjänster</a:t>
            </a:r>
            <a:r>
              <a:rPr lang="sv-SE" sz="2000" dirty="0">
                <a:hlinkClick r:id="rId3"/>
              </a:rPr>
              <a:t> – trådlösa nät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9"/>
          </p:nvPr>
        </p:nvSpPr>
        <p:spPr>
          <a:xfrm>
            <a:off x="6187858" y="2105024"/>
            <a:ext cx="5345259" cy="4060825"/>
          </a:xfrm>
        </p:spPr>
        <p:txBody>
          <a:bodyPr/>
          <a:lstStyle/>
          <a:p>
            <a:pPr marL="0" indent="0">
              <a:buNone/>
            </a:pPr>
            <a:r>
              <a:rPr lang="sv-FI" sz="2000" b="1" dirty="0" err="1"/>
              <a:t>Mobility</a:t>
            </a:r>
            <a:r>
              <a:rPr lang="sv-FI" sz="2000" b="1" dirty="0"/>
              <a:t> print</a:t>
            </a:r>
          </a:p>
          <a:p>
            <a:pPr marL="0" indent="0">
              <a:buNone/>
            </a:pPr>
            <a:r>
              <a:rPr lang="sv-FI" sz="2000" dirty="0"/>
              <a:t>Du kan skriva ut från din egen dator bara du </a:t>
            </a:r>
            <a:r>
              <a:rPr lang="sv-FI" sz="2000" b="1" dirty="0"/>
              <a:t>installerat utskriftskön </a:t>
            </a:r>
            <a:r>
              <a:rPr lang="sv-FI" sz="2000" b="1" dirty="0" err="1"/>
              <a:t>Follow-Me</a:t>
            </a:r>
            <a:r>
              <a:rPr lang="sv-FI" sz="2000" b="1" dirty="0"/>
              <a:t> </a:t>
            </a:r>
            <a:r>
              <a:rPr lang="sv-FI" sz="2000" dirty="0"/>
              <a:t>på din dator – läs mera på </a:t>
            </a:r>
            <a:r>
              <a:rPr lang="sv-FI" sz="2000" dirty="0">
                <a:hlinkClick r:id="rId4"/>
              </a:rPr>
              <a:t>it-</a:t>
            </a:r>
            <a:r>
              <a:rPr lang="sv-FI" sz="2000" dirty="0" err="1">
                <a:hlinkClick r:id="rId4"/>
              </a:rPr>
              <a:t>tjanster</a:t>
            </a:r>
            <a:r>
              <a:rPr lang="sv-FI" sz="2000" dirty="0">
                <a:hlinkClick r:id="rId4"/>
              </a:rPr>
              <a:t>/utskrift-kopiering-skanning</a:t>
            </a:r>
            <a:endParaRPr lang="sv-FI" sz="2000" dirty="0"/>
          </a:p>
        </p:txBody>
      </p:sp>
    </p:spTree>
    <p:extLst>
      <p:ext uri="{BB962C8B-B14F-4D97-AF65-F5344CB8AC3E}">
        <p14:creationId xmlns:p14="http://schemas.microsoft.com/office/powerpoint/2010/main" val="219403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type="body" sz="quarter" idx="18"/>
          </p:nvPr>
        </p:nvSpPr>
        <p:spPr>
          <a:xfrm>
            <a:off x="766762" y="1929660"/>
            <a:ext cx="7129463" cy="4060825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Microsofts</a:t>
            </a:r>
            <a:r>
              <a:rPr lang="fi-FI" sz="2400" b="1" dirty="0"/>
              <a:t> </a:t>
            </a:r>
            <a:r>
              <a:rPr lang="fi-FI" sz="2400" b="1" dirty="0" err="1"/>
              <a:t>molntjänster</a:t>
            </a:r>
            <a:r>
              <a:rPr lang="fi-FI" sz="2400" b="1" dirty="0"/>
              <a:t>: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FI" dirty="0"/>
              <a:t>2.8 Microsoft 365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766762" y="2515943"/>
            <a:ext cx="704229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50 GB </a:t>
            </a:r>
            <a:r>
              <a:rPr lang="sv-FI" sz="2000" dirty="0"/>
              <a:t>e-post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>
                <a:latin typeface="+mn-lt"/>
              </a:rPr>
              <a:t>1 TB</a:t>
            </a:r>
            <a:r>
              <a:rPr lang="sv-FI" sz="2000" dirty="0">
                <a:latin typeface="+mn-lt"/>
              </a:rPr>
              <a:t> på Hankens </a:t>
            </a:r>
            <a:r>
              <a:rPr lang="sv-FI" sz="2000" dirty="0" err="1">
                <a:latin typeface="+mn-lt"/>
              </a:rPr>
              <a:t>OneDrive</a:t>
            </a:r>
            <a:r>
              <a:rPr lang="sv-FI" sz="2000" dirty="0">
                <a:latin typeface="+mn-lt"/>
              </a:rPr>
              <a:t> for Business, lätt att dela dokument med andra och jobba tillsammans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Molnverktyg</a:t>
            </a:r>
            <a:r>
              <a:rPr lang="sv-FI" sz="2000" dirty="0"/>
              <a:t> såsom Word och Excel som har alla basfunktioner men inte är helt samma funktioner som en version på din egen dator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dirty="0"/>
              <a:t>Möjlighet att ladda ner en </a:t>
            </a:r>
            <a:r>
              <a:rPr lang="sv-FI" sz="2000" b="1" dirty="0"/>
              <a:t>full version av Word, Excel</a:t>
            </a:r>
            <a:r>
              <a:rPr lang="sv-FI" sz="2000" dirty="0"/>
              <a:t>, </a:t>
            </a:r>
            <a:r>
              <a:rPr lang="sv-FI" sz="2000" b="1" dirty="0"/>
              <a:t>Powerpoint</a:t>
            </a:r>
            <a:r>
              <a:rPr lang="sv-FI" sz="2000" dirty="0"/>
              <a:t> </a:t>
            </a:r>
            <a:r>
              <a:rPr lang="sv-FI" sz="2000" dirty="0" err="1"/>
              <a:t>etc</a:t>
            </a:r>
            <a:r>
              <a:rPr lang="sv-FI" sz="2000" dirty="0"/>
              <a:t> till din egen dator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>
                <a:latin typeface="+mn-lt"/>
              </a:rPr>
              <a:t>Teams</a:t>
            </a:r>
            <a:r>
              <a:rPr lang="sv-FI" sz="2000" dirty="0">
                <a:latin typeface="+mn-lt"/>
              </a:rPr>
              <a:t> – används mycket i undervisningen för grupparbeten, möten och distansundervisning</a:t>
            </a:r>
          </a:p>
          <a:p>
            <a:endParaRPr lang="fi-FI" sz="2000" dirty="0"/>
          </a:p>
        </p:txBody>
      </p:sp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94E73B-A74B-4360-BE25-F256FE7BE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9855" y="1359463"/>
            <a:ext cx="2833325" cy="486750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590311"/>
            <a:ext cx="3715289" cy="4431078"/>
          </a:xfrm>
          <a:prstGeom prst="rect">
            <a:avLst/>
          </a:prstGeom>
        </p:spPr>
      </p:pic>
      <p:sp>
        <p:nvSpPr>
          <p:cNvPr id="49156" name="Rectangle 3"/>
          <p:cNvSpPr>
            <a:spLocks noGrp="1" noChangeArrowheads="1"/>
          </p:cNvSpPr>
          <p:nvPr>
            <p:ph type="body" sz="quarter" idx="18"/>
          </p:nvPr>
        </p:nvSpPr>
        <p:spPr>
          <a:xfrm>
            <a:off x="766762" y="1789467"/>
            <a:ext cx="7725885" cy="4060825"/>
          </a:xfrm>
        </p:spPr>
        <p:txBody>
          <a:bodyPr/>
          <a:lstStyle/>
          <a:p>
            <a:pPr eaLnBrk="1" hangingPunct="1"/>
            <a:r>
              <a:rPr lang="sv-FI" altLang="sv-FI" dirty="0"/>
              <a:t>Alla IT system/nät skyddas av åtkomstkontroll</a:t>
            </a:r>
          </a:p>
          <a:p>
            <a:r>
              <a:rPr lang="sv-FI" altLang="sv-FI" dirty="0"/>
              <a:t>Datacentralen </a:t>
            </a:r>
            <a:r>
              <a:rPr lang="sv-FI" altLang="sv-FI" b="1" dirty="0"/>
              <a:t>bör kunna garantera användarnas identitet </a:t>
            </a:r>
            <a:r>
              <a:rPr lang="sv-FI" altLang="sv-FI" dirty="0"/>
              <a:t>för både Hanken och externa tjänsteleverantörer. </a:t>
            </a:r>
          </a:p>
          <a:p>
            <a:r>
              <a:rPr lang="sv-FI" altLang="sv-FI" dirty="0"/>
              <a:t>Därmed är vi skyldiga att verifiera användarnas identitet.  </a:t>
            </a:r>
          </a:p>
          <a:p>
            <a:pPr lvl="1"/>
            <a:r>
              <a:rPr lang="sv-FI" altLang="sv-FI" sz="2000" dirty="0"/>
              <a:t>Vem användaren är </a:t>
            </a:r>
            <a:r>
              <a:rPr lang="sv-FI" altLang="sv-FI" sz="2000" dirty="0">
                <a:sym typeface="Wingdings" panose="05000000000000000000" pitchFamily="2" charset="2"/>
              </a:rPr>
              <a:t> </a:t>
            </a:r>
            <a:r>
              <a:rPr lang="sv-FI" altLang="sv-FI" sz="2000" i="1" dirty="0">
                <a:sym typeface="Wingdings" panose="05000000000000000000" pitchFamily="2" charset="2"/>
              </a:rPr>
              <a:t>kollar ID</a:t>
            </a:r>
          </a:p>
          <a:p>
            <a:pPr lvl="1"/>
            <a:r>
              <a:rPr lang="sv-FI" altLang="sv-FI" sz="2000" i="1" dirty="0">
                <a:sym typeface="Wingdings" panose="05000000000000000000" pitchFamily="2" charset="2"/>
              </a:rPr>
              <a:t>Vad användaren gör på Hanken -&gt; ex. studierätt</a:t>
            </a:r>
          </a:p>
          <a:p>
            <a:pPr lvl="1"/>
            <a:r>
              <a:rPr lang="sv-FI" altLang="sv-FI" sz="2000" i="1" dirty="0">
                <a:sym typeface="Wingdings" panose="05000000000000000000" pitchFamily="2" charset="2"/>
              </a:rPr>
              <a:t>Vilken roll användaren har -&gt; rättigheter till vilka system</a:t>
            </a:r>
            <a:r>
              <a:rPr lang="sv-FI" altLang="sv-FI" sz="2000" dirty="0"/>
              <a:t> </a:t>
            </a:r>
          </a:p>
          <a:p>
            <a:pPr marL="0" indent="0">
              <a:buNone/>
            </a:pPr>
            <a:br>
              <a:rPr lang="sv-FI" altLang="sv-FI" dirty="0"/>
            </a:br>
            <a:r>
              <a:rPr lang="sv-FI" altLang="sv-FI" b="1" dirty="0"/>
              <a:t>Sammanfattat: </a:t>
            </a:r>
            <a:r>
              <a:rPr lang="sv-FI" altLang="sv-FI" dirty="0"/>
              <a:t>Vi håller koll på vem användaren är, garanterar att användaren är den hen påstår sig vara och beviljar på basen av det de rättigheter som personen är berättigad till.</a:t>
            </a:r>
          </a:p>
          <a:p>
            <a:pPr marL="0" indent="0">
              <a:buNone/>
            </a:pPr>
            <a:br>
              <a:rPr lang="sv-FI" altLang="sv-FI" dirty="0"/>
            </a:br>
            <a:endParaRPr lang="sv-FI" altLang="sv-FI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dirty="0"/>
              <a:t>3 Åtkomstkontroll</a:t>
            </a:r>
          </a:p>
        </p:txBody>
      </p:sp>
    </p:spTree>
    <p:extLst>
      <p:ext uri="{BB962C8B-B14F-4D97-AF65-F5344CB8AC3E}">
        <p14:creationId xmlns:p14="http://schemas.microsoft.com/office/powerpoint/2010/main" val="28394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766762" y="2105025"/>
            <a:ext cx="8289556" cy="4060825"/>
          </a:xfrm>
        </p:spPr>
        <p:txBody>
          <a:bodyPr/>
          <a:lstStyle/>
          <a:p>
            <a:endParaRPr lang="sv-FI" b="1" dirty="0"/>
          </a:p>
          <a:p>
            <a:r>
              <a:rPr lang="sv-FI" b="1" dirty="0"/>
              <a:t>Personligt</a:t>
            </a:r>
            <a:r>
              <a:rPr lang="sv-FI" dirty="0"/>
              <a:t>! – Ditt </a:t>
            </a:r>
            <a:r>
              <a:rPr lang="sv-FI" b="1" dirty="0"/>
              <a:t>ansvar</a:t>
            </a:r>
            <a:r>
              <a:rPr lang="sv-FI" dirty="0"/>
              <a:t>!  - För dina </a:t>
            </a:r>
            <a:r>
              <a:rPr lang="sv-FI" b="1" dirty="0"/>
              <a:t>studier</a:t>
            </a:r>
          </a:p>
          <a:p>
            <a:endParaRPr lang="sv-FI" b="1" dirty="0"/>
          </a:p>
          <a:p>
            <a:r>
              <a:rPr lang="sv-FI" altLang="sv-FI" dirty="0">
                <a:sym typeface="Wingdings" panose="05000000000000000000" pitchFamily="2" charset="2"/>
              </a:rPr>
              <a:t>Gäller så länge du har </a:t>
            </a:r>
            <a:r>
              <a:rPr lang="sv-FI" altLang="sv-FI" b="1" dirty="0">
                <a:sym typeface="Wingdings" panose="05000000000000000000" pitchFamily="2" charset="2"/>
              </a:rPr>
              <a:t>studierätt</a:t>
            </a:r>
            <a:r>
              <a:rPr lang="sv-FI" altLang="sv-FI" dirty="0">
                <a:sym typeface="Wingdings" panose="05000000000000000000" pitchFamily="2" charset="2"/>
              </a:rPr>
              <a:t> på Hanken och är </a:t>
            </a:r>
            <a:r>
              <a:rPr lang="sv-FI" altLang="sv-FI" b="1" dirty="0">
                <a:sym typeface="Wingdings" panose="05000000000000000000" pitchFamily="2" charset="2"/>
              </a:rPr>
              <a:t>terminsanmäld</a:t>
            </a:r>
            <a:r>
              <a:rPr lang="sv-FI" altLang="sv-FI" dirty="0">
                <a:sym typeface="Wingdings" panose="05000000000000000000" pitchFamily="2" charset="2"/>
              </a:rPr>
              <a:t> </a:t>
            </a:r>
          </a:p>
          <a:p>
            <a:r>
              <a:rPr lang="sv-FI" b="1" dirty="0"/>
              <a:t>Lösenordet</a:t>
            </a:r>
            <a:r>
              <a:rPr lang="sv-FI" dirty="0"/>
              <a:t> gäller högst 400 dagar</a:t>
            </a:r>
            <a:br>
              <a:rPr lang="sv-FI" dirty="0"/>
            </a:br>
            <a:r>
              <a:rPr lang="sv-FI" dirty="0">
                <a:sym typeface="Wingdings" panose="05000000000000000000" pitchFamily="2" charset="2"/>
              </a:rPr>
              <a:t> använd inte samma lösenord innanför och utanför Hanken!</a:t>
            </a:r>
            <a:endParaRPr lang="sv-FI" dirty="0"/>
          </a:p>
          <a:p>
            <a:r>
              <a:rPr lang="sv-FI" dirty="0"/>
              <a:t>Logga ut! Var försiktig vid gemensamma datorer! Spara </a:t>
            </a:r>
            <a:r>
              <a:rPr lang="sv-FI" i="1" dirty="0"/>
              <a:t>inte ditt lösenord </a:t>
            </a:r>
            <a:r>
              <a:rPr lang="sv-FI" dirty="0"/>
              <a:t>på en gemensam dator.</a:t>
            </a:r>
            <a:br>
              <a:rPr lang="sv-FI" dirty="0"/>
            </a:br>
            <a:endParaRPr lang="sv-FI" dirty="0"/>
          </a:p>
          <a:p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3.1 Din användar-id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830">
            <a:off x="8412964" y="3192396"/>
            <a:ext cx="2406207" cy="2018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57638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err="1">
                <a:latin typeface="+mn-lt"/>
              </a:rPr>
              <a:t>Läs</a:t>
            </a:r>
            <a:r>
              <a:rPr lang="fi-FI">
                <a:latin typeface="+mn-lt"/>
              </a:rPr>
              <a:t> </a:t>
            </a:r>
            <a:r>
              <a:rPr lang="fi-FI" err="1">
                <a:latin typeface="+mn-lt"/>
              </a:rPr>
              <a:t>mera</a:t>
            </a:r>
            <a:r>
              <a:rPr lang="fi-FI">
                <a:latin typeface="+mn-lt"/>
              </a:rPr>
              <a:t> </a:t>
            </a:r>
            <a:r>
              <a:rPr lang="fi-FI" err="1">
                <a:latin typeface="+mn-lt"/>
              </a:rPr>
              <a:t>på</a:t>
            </a:r>
            <a:r>
              <a:rPr lang="fi-FI">
                <a:latin typeface="+mn-lt"/>
              </a:rPr>
              <a:t>: </a:t>
            </a:r>
            <a:r>
              <a:rPr lang="sv-FI" b="1" i="1" err="1">
                <a:latin typeface="+mn-lt"/>
                <a:hlinkClick r:id="rId3"/>
              </a:rPr>
              <a:t>it-tjänster</a:t>
            </a:r>
            <a:r>
              <a:rPr lang="sv-FI" b="1" i="1">
                <a:latin typeface="+mn-lt"/>
                <a:hlinkClick r:id="rId3"/>
              </a:rPr>
              <a:t> - </a:t>
            </a:r>
            <a:r>
              <a:rPr lang="sv-FI" b="1" i="1" err="1">
                <a:latin typeface="+mn-lt"/>
                <a:hlinkClick r:id="rId3"/>
              </a:rPr>
              <a:t>anvandar</a:t>
            </a:r>
            <a:r>
              <a:rPr lang="sv-FI" b="1" i="1">
                <a:latin typeface="+mn-lt"/>
                <a:hlinkClick r:id="rId3"/>
              </a:rPr>
              <a:t>-id - </a:t>
            </a:r>
            <a:r>
              <a:rPr lang="sv-FI" b="1" i="1" err="1">
                <a:latin typeface="+mn-lt"/>
                <a:hlinkClick r:id="rId3"/>
              </a:rPr>
              <a:t>anvandar</a:t>
            </a:r>
            <a:r>
              <a:rPr lang="sv-FI" b="1" i="1">
                <a:latin typeface="+mn-lt"/>
                <a:hlinkClick r:id="rId3"/>
              </a:rPr>
              <a:t>-id och giltighet</a:t>
            </a:r>
            <a:endParaRPr lang="fi-FI" b="1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15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766762" y="2105025"/>
            <a:ext cx="7775989" cy="4060825"/>
          </a:xfrm>
        </p:spPr>
        <p:txBody>
          <a:bodyPr/>
          <a:lstStyle/>
          <a:p>
            <a:r>
              <a:rPr lang="sv-FI" b="1" dirty="0"/>
              <a:t>Olika former </a:t>
            </a:r>
            <a:r>
              <a:rPr lang="sv-FI" dirty="0"/>
              <a:t>av ditt användar-ID:</a:t>
            </a:r>
          </a:p>
          <a:p>
            <a:pPr lvl="1"/>
            <a:r>
              <a:rPr lang="sv-FI" sz="2000" b="1" dirty="0" err="1"/>
              <a:t>anvandarid</a:t>
            </a:r>
            <a:r>
              <a:rPr lang="sv-FI" sz="2000" dirty="0"/>
              <a:t> – till de flesta tjänster (</a:t>
            </a:r>
            <a:r>
              <a:rPr lang="sv-FI" sz="2000" dirty="0" err="1"/>
              <a:t>shibboleth</a:t>
            </a:r>
            <a:r>
              <a:rPr lang="sv-FI" sz="2000" dirty="0"/>
              <a:t>)</a:t>
            </a:r>
          </a:p>
          <a:p>
            <a:pPr lvl="1"/>
            <a:r>
              <a:rPr lang="sv-FI" sz="2000" b="1" dirty="0"/>
              <a:t>anvandarid@hanken.fi</a:t>
            </a:r>
            <a:r>
              <a:rPr lang="sv-FI" sz="2000" dirty="0"/>
              <a:t> – </a:t>
            </a:r>
            <a:r>
              <a:rPr lang="sv-FI" sz="2000" dirty="0" err="1"/>
              <a:t>eduroam</a:t>
            </a:r>
            <a:r>
              <a:rPr lang="sv-FI" sz="2000" dirty="0"/>
              <a:t> (trådlöst nät)</a:t>
            </a:r>
          </a:p>
          <a:p>
            <a:pPr lvl="1"/>
            <a:r>
              <a:rPr lang="sv-FI" sz="2000" b="1" dirty="0"/>
              <a:t>anvandarid@student.hanken.fi </a:t>
            </a:r>
            <a:br>
              <a:rPr lang="sv-FI" sz="2000" dirty="0"/>
            </a:br>
            <a:r>
              <a:rPr lang="sv-FI" sz="2000" dirty="0"/>
              <a:t>	– Microsoft 365 med e-post, </a:t>
            </a:r>
            <a:r>
              <a:rPr lang="sv-FI" sz="2000" dirty="0" err="1"/>
              <a:t>Onenote</a:t>
            </a:r>
            <a:r>
              <a:rPr lang="sv-FI" sz="2000" dirty="0"/>
              <a:t>, Teams, Word, Excel...</a:t>
            </a:r>
          </a:p>
          <a:p>
            <a:pPr lvl="1"/>
            <a:endParaRPr lang="sv-FI" sz="2000" dirty="0"/>
          </a:p>
          <a:p>
            <a:pPr lvl="1"/>
            <a:r>
              <a:rPr lang="sv-FI" sz="2000" dirty="0"/>
              <a:t>OBS! E-postadress och användar-ID är två </a:t>
            </a:r>
            <a:br>
              <a:rPr lang="sv-FI" sz="2000" dirty="0"/>
            </a:br>
            <a:r>
              <a:rPr lang="sv-FI" sz="2000" dirty="0"/>
              <a:t>skilda saker. Du loggar alltid in med ditt </a:t>
            </a:r>
            <a:br>
              <a:rPr lang="sv-FI" sz="2000" dirty="0"/>
            </a:br>
            <a:r>
              <a:rPr lang="sv-FI" sz="2000" dirty="0"/>
              <a:t>användar-ID.</a:t>
            </a:r>
          </a:p>
          <a:p>
            <a:pPr lvl="1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3.1 forts. användar-id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28" y="4712121"/>
            <a:ext cx="3829050" cy="19088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67" y="1433514"/>
            <a:ext cx="2354039" cy="28075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961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b="1" dirty="0">
                <a:hlinkClick r:id="rId3"/>
              </a:rPr>
              <a:t>fornamn.efternamn@student.hanken.fi</a:t>
            </a:r>
            <a:endParaRPr lang="sv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adressen gäller hela </a:t>
            </a:r>
            <a:r>
              <a:rPr lang="sv-FI" b="1" dirty="0"/>
              <a:t>studietiden!</a:t>
            </a:r>
            <a:br>
              <a:rPr lang="sv-FI" b="1" dirty="0"/>
            </a:br>
            <a:r>
              <a:rPr lang="sv-FI" dirty="0"/>
              <a:t>för dina studier på Hanken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Sköt dina studieärenden med den!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b="1" dirty="0"/>
              <a:t>du förutsätts läsa den aktivt!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Finns på </a:t>
            </a:r>
            <a:r>
              <a:rPr lang="sv-FI" b="1" i="1" dirty="0"/>
              <a:t>365.hanken.fi</a:t>
            </a:r>
            <a:r>
              <a:rPr lang="sv-FI" dirty="0"/>
              <a:t> med </a:t>
            </a:r>
            <a:r>
              <a:rPr lang="sv-FI" b="1" i="1" dirty="0">
                <a:hlinkClick r:id="rId4"/>
              </a:rPr>
              <a:t>användarid@student.hanken.fi</a:t>
            </a:r>
            <a:endParaRPr lang="sv-FI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FI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3.2 Din officiella Hanken e-post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68" y="2417485"/>
            <a:ext cx="1371791" cy="13527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69577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FI">
                <a:latin typeface="+mn-lt"/>
              </a:rPr>
              <a:t>Läs mera på:  </a:t>
            </a:r>
            <a:r>
              <a:rPr lang="sv-FI" b="1" i="1">
                <a:latin typeface="+mn-lt"/>
                <a:hlinkClick r:id="rId6"/>
              </a:rPr>
              <a:t>it-tjänster - microsoft365 - e-post</a:t>
            </a:r>
            <a:endParaRPr lang="sv-FI" b="1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00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36" y="4214002"/>
            <a:ext cx="2945789" cy="22185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766762" y="2105025"/>
            <a:ext cx="10531715" cy="4060825"/>
          </a:xfrm>
        </p:spPr>
        <p:txBody>
          <a:bodyPr/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Vi frågar aldrig efter ditt lösenord!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dirty="0"/>
              <a:t>En IT-administratör frågar aldrig efter ditt lösenord - hen har ingen rätt att veta det.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Ge ALDRIG ut användar-id och lösenord i ett e-post!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sv-FI" sz="2000" b="1" dirty="0"/>
              <a:t>	= svara aldrig / klicka aldrig på länkar i mail du inte förväntar dig att få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>
                <a:sym typeface="Wingdings" panose="05000000000000000000" pitchFamily="2" charset="2"/>
              </a:rPr>
              <a:t>Datasäkerheten presenteras närmare vid ett separat tillfälle!</a:t>
            </a:r>
            <a:endParaRPr lang="sv-FI" sz="2000" dirty="0"/>
          </a:p>
          <a:p>
            <a:pPr marL="876300" lvl="2">
              <a:spcBef>
                <a:spcPts val="1200"/>
              </a:spcBef>
              <a:buNone/>
            </a:pPr>
            <a:r>
              <a:rPr lang="sv-FI" sz="2000" b="1" dirty="0">
                <a:solidFill>
                  <a:srgbClr val="FF0000"/>
                </a:solidFill>
              </a:rPr>
              <a:t>	Ifall du misstänker att ditt konto har missbrukats, ta kontakt med </a:t>
            </a:r>
            <a:r>
              <a:rPr lang="sv-FI" sz="2000" b="1" dirty="0">
                <a:solidFill>
                  <a:srgbClr val="FF0000"/>
                </a:solidFill>
                <a:hlinkClick r:id="rId3"/>
              </a:rPr>
              <a:t>help@hanken.fi</a:t>
            </a:r>
            <a:r>
              <a:rPr lang="sv-FI" sz="2000" b="1" dirty="0">
                <a:solidFill>
                  <a:srgbClr val="FF0000"/>
                </a:solidFill>
              </a:rPr>
              <a:t> så fort som möjligt</a:t>
            </a:r>
            <a:r>
              <a:rPr lang="sv-FI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br>
              <a:rPr lang="sv-FI" sz="2000" b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fi-FI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3.3 Fiskerivarning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0" y="606321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FI">
                <a:latin typeface="+mn-lt"/>
              </a:rPr>
              <a:t>Läs mera på  </a:t>
            </a:r>
            <a:r>
              <a:rPr lang="sv-FI" b="1" i="1">
                <a:latin typeface="+mn-lt"/>
                <a:hlinkClick r:id="rId4"/>
              </a:rPr>
              <a:t>it-tjänster - datasäkerhet</a:t>
            </a:r>
            <a:endParaRPr lang="sv-FI" b="1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35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6D6D4-9A12-4D95-94D5-A34789DE07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762" y="2105025"/>
            <a:ext cx="11214223" cy="4342667"/>
          </a:xfrm>
        </p:spPr>
        <p:txBody>
          <a:bodyPr/>
          <a:lstStyle/>
          <a:p>
            <a:pPr marL="0" indent="0">
              <a:buNone/>
            </a:pPr>
            <a:r>
              <a:rPr lang="sv-FI" i="1" dirty="0">
                <a:effectLst/>
                <a:latin typeface="Georgia" panose="02040502050405020303" pitchFamily="18" charset="0"/>
              </a:rPr>
              <a:t>Flerfaktorsautentisering (MFA), även kallad tvåfaktors-</a:t>
            </a:r>
            <a:br>
              <a:rPr lang="sv-FI" i="1" dirty="0">
                <a:effectLst/>
                <a:latin typeface="Georgia" panose="02040502050405020303" pitchFamily="18" charset="0"/>
              </a:rPr>
            </a:br>
            <a:r>
              <a:rPr lang="sv-FI" i="1" dirty="0">
                <a:effectLst/>
                <a:latin typeface="Georgia" panose="02040502050405020303" pitchFamily="18" charset="0"/>
              </a:rPr>
              <a:t>autentisering (2FA), är en metod som avsevärt förbättrar </a:t>
            </a:r>
            <a:br>
              <a:rPr lang="sv-FI" i="1" dirty="0">
                <a:effectLst/>
                <a:latin typeface="Georgia" panose="02040502050405020303" pitchFamily="18" charset="0"/>
              </a:rPr>
            </a:br>
            <a:r>
              <a:rPr lang="sv-FI" i="1" dirty="0">
                <a:effectLst/>
                <a:latin typeface="Georgia" panose="02040502050405020303" pitchFamily="18" charset="0"/>
              </a:rPr>
              <a:t>säkerheten för ditt Hanken-konto.</a:t>
            </a:r>
          </a:p>
          <a:p>
            <a:pPr marL="0" indent="0">
              <a:buNone/>
            </a:pPr>
            <a:endParaRPr lang="sv-FI" i="1" dirty="0">
              <a:effectLst/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sv-FI" dirty="0"/>
              <a:t>Måste aktiveras </a:t>
            </a:r>
            <a:r>
              <a:rPr lang="sv-FI" b="1" dirty="0"/>
              <a:t>senast 14 dagar </a:t>
            </a:r>
            <a:r>
              <a:rPr lang="sv-FI" dirty="0"/>
              <a:t>efter din första inloggning.</a:t>
            </a:r>
          </a:p>
          <a:p>
            <a:pPr>
              <a:buFontTx/>
              <a:buChar char="-"/>
            </a:pPr>
            <a:r>
              <a:rPr lang="sv-FI" dirty="0"/>
              <a:t>Antingen via mobilnummer eller mobil app. Åtminstone två alternativ</a:t>
            </a:r>
            <a:br>
              <a:rPr lang="sv-FI" dirty="0"/>
            </a:br>
            <a:r>
              <a:rPr lang="sv-FI" dirty="0"/>
              <a:t>rekommenderas, särskilt </a:t>
            </a:r>
            <a:r>
              <a:rPr lang="sv-FI" dirty="0" err="1"/>
              <a:t>appen</a:t>
            </a:r>
            <a:r>
              <a:rPr lang="sv-FI" dirty="0"/>
              <a:t>.</a:t>
            </a:r>
          </a:p>
          <a:p>
            <a:pPr>
              <a:buFontTx/>
              <a:buChar char="-"/>
            </a:pPr>
            <a:r>
              <a:rPr lang="sv-FI" dirty="0"/>
              <a:t>Mera information hur detta fungerar och hur ni aktiverar tjänsten:</a:t>
            </a:r>
          </a:p>
          <a:p>
            <a:pPr marL="0" indent="0">
              <a:buNone/>
            </a:pPr>
            <a:r>
              <a:rPr lang="sv-FI" sz="4000" dirty="0"/>
              <a:t>			</a:t>
            </a:r>
            <a:r>
              <a:rPr lang="sv-FI" sz="3600" dirty="0">
                <a:hlinkClick r:id="rId3"/>
              </a:rPr>
              <a:t>https://go.hanken.fi/mfa</a:t>
            </a:r>
            <a:endParaRPr lang="sv-FI" sz="3600" dirty="0"/>
          </a:p>
          <a:p>
            <a:pPr marL="0" indent="0">
              <a:buNone/>
            </a:pPr>
            <a:endParaRPr lang="sv-FI" sz="4000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1B8DF-293F-4E88-B889-9452AAAE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3.4 Flerfaktorsautentisering (MFA)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7CB635-B76F-424A-9224-F91FF6D3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24" y="1007708"/>
            <a:ext cx="2874170" cy="27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BE423B-6882-436C-9437-4AA1EFCA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80" y="3342131"/>
            <a:ext cx="2800325" cy="195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8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1359108" y="3539084"/>
            <a:ext cx="4736892" cy="2463280"/>
          </a:xfrm>
        </p:spPr>
        <p:txBody>
          <a:bodyPr/>
          <a:lstStyle/>
          <a:p>
            <a:r>
              <a:rPr lang="sv-FI" sz="2000" dirty="0"/>
              <a:t>Glömt lösenordet? </a:t>
            </a:r>
            <a:br>
              <a:rPr lang="sv-FI" sz="2000" dirty="0"/>
            </a:br>
            <a:r>
              <a:rPr lang="sv-FI" sz="2000" dirty="0"/>
              <a:t>    </a:t>
            </a:r>
            <a:r>
              <a:rPr lang="sv-FI" sz="2000" dirty="0">
                <a:sym typeface="Wingdings" panose="05000000000000000000" pitchFamily="2" charset="2"/>
              </a:rPr>
              <a:t></a:t>
            </a:r>
            <a:r>
              <a:rPr lang="sv-FI" sz="2000" dirty="0"/>
              <a:t> se </a:t>
            </a:r>
            <a:r>
              <a:rPr lang="sv-FI" sz="2000" dirty="0">
                <a:hlinkClick r:id="rId2"/>
              </a:rPr>
              <a:t>IT-tjänster</a:t>
            </a:r>
            <a:endParaRPr lang="sv-FI" sz="2000" dirty="0"/>
          </a:p>
          <a:p>
            <a:r>
              <a:rPr lang="sv-FI" sz="2000" dirty="0"/>
              <a:t>Program: lärarna hjälper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Behöver du HJÄLP?!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EFDC8-730E-BAC8-E37F-00D585AC35D0}"/>
              </a:ext>
            </a:extLst>
          </p:cNvPr>
          <p:cNvSpPr txBox="1"/>
          <p:nvPr/>
        </p:nvSpPr>
        <p:spPr>
          <a:xfrm>
            <a:off x="1359108" y="1955123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3600" b="1" dirty="0"/>
              <a:t>help@hanken.fi</a:t>
            </a:r>
          </a:p>
          <a:p>
            <a:r>
              <a:rPr lang="sv-FI" sz="3600" b="1" dirty="0"/>
              <a:t>IT-tjänster på webben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C0119-B268-D608-EA01-44F2E03126EE}"/>
              </a:ext>
            </a:extLst>
          </p:cNvPr>
          <p:cNvSpPr txBox="1"/>
          <p:nvPr/>
        </p:nvSpPr>
        <p:spPr>
          <a:xfrm>
            <a:off x="5784954" y="3539084"/>
            <a:ext cx="55176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2000" dirty="0"/>
              <a:t>IT finns också </a:t>
            </a:r>
            <a:r>
              <a:rPr lang="sv-FI" dirty="0"/>
              <a:t>på plats:</a:t>
            </a:r>
            <a:endParaRPr lang="sv-FI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FI" sz="2000" dirty="0"/>
              <a:t>i </a:t>
            </a:r>
            <a:r>
              <a:rPr lang="sv-FI" sz="2000" b="1" dirty="0"/>
              <a:t>Helsingfors</a:t>
            </a:r>
            <a:r>
              <a:rPr lang="sv-FI" sz="2000" dirty="0"/>
              <a:t> vid</a:t>
            </a:r>
            <a:br>
              <a:rPr lang="sv-FI" sz="2000" dirty="0"/>
            </a:br>
            <a:r>
              <a:rPr lang="sv-FI" sz="2000" dirty="0"/>
              <a:t>   Studentservice </a:t>
            </a:r>
            <a:r>
              <a:rPr lang="sv-FI" sz="2000" b="1" dirty="0"/>
              <a:t>ti-to 11:30-13:00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FI" sz="2000" dirty="0"/>
              <a:t>i </a:t>
            </a:r>
            <a:r>
              <a:rPr lang="sv-FI" sz="2000" b="1" dirty="0"/>
              <a:t>Vasa</a:t>
            </a:r>
            <a:r>
              <a:rPr lang="sv-FI" sz="2000" dirty="0"/>
              <a:t> vid Datacentralen</a:t>
            </a:r>
            <a:br>
              <a:rPr lang="sv-FI" sz="2000" dirty="0"/>
            </a:br>
            <a:r>
              <a:rPr lang="sv-FI" sz="2000" dirty="0"/>
              <a:t>   på våning 3.</a:t>
            </a:r>
          </a:p>
        </p:txBody>
      </p:sp>
    </p:spTree>
    <p:extLst>
      <p:ext uri="{BB962C8B-B14F-4D97-AF65-F5344CB8AC3E}">
        <p14:creationId xmlns:p14="http://schemas.microsoft.com/office/powerpoint/2010/main" val="329593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FI" dirty="0"/>
              <a:t>IT-tjänster på Hanken </a:t>
            </a:r>
            <a:br>
              <a:rPr lang="sv-SE" altLang="sv-FI" dirty="0"/>
            </a:br>
            <a:r>
              <a:rPr lang="sv-SE" altLang="sv-FI" dirty="0"/>
              <a:t>Introdagar 2023 </a:t>
            </a:r>
            <a:endParaRPr lang="en-US" altLang="sv-FI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sv-FI" sz="2800" dirty="0" err="1"/>
              <a:t>Datacentralen</a:t>
            </a:r>
            <a:endParaRPr lang="en-US" altLang="sv-FI" sz="2800" dirty="0"/>
          </a:p>
          <a:p>
            <a:r>
              <a:rPr lang="en-US" altLang="sv-FI" sz="2800" i="1" dirty="0"/>
              <a:t>Kicka Lindroos</a:t>
            </a:r>
          </a:p>
          <a:p>
            <a:endParaRPr lang="en-US" altLang="sv-FI" sz="2400" dirty="0"/>
          </a:p>
          <a:p>
            <a:endParaRPr lang="en-US" altLang="sv-FI" sz="2400" dirty="0"/>
          </a:p>
        </p:txBody>
      </p:sp>
    </p:spTree>
    <p:extLst>
      <p:ext uri="{BB962C8B-B14F-4D97-AF65-F5344CB8AC3E}">
        <p14:creationId xmlns:p14="http://schemas.microsoft.com/office/powerpoint/2010/main" val="1405292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92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9F7E-B5B5-4E90-89C3-95C11AC9D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Autofit/>
          </a:bodyPr>
          <a:lstStyle/>
          <a:p>
            <a:pPr marL="225742" indent="-28575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sv-FI" sz="2400" dirty="0"/>
              <a:t>Hankens IT avdelning datacentralen verkar både i Helsingfors och Vasa. </a:t>
            </a:r>
            <a:br>
              <a:rPr lang="sv-FI" sz="2400" dirty="0"/>
            </a:br>
            <a:r>
              <a:rPr lang="sv-FI" sz="2400" dirty="0"/>
              <a:t>I H:fors är vi 12 personer och i Vasa 3 personer. </a:t>
            </a:r>
            <a:endParaRPr lang="sv-FI" sz="2400" b="1" dirty="0"/>
          </a:p>
          <a:p>
            <a:pPr marL="225742" indent="-28575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sv-FI" sz="2400" dirty="0"/>
              <a:t>Vi ansvarar för bl.a. planering, utveckling och underhåll av Hankens IT-miljö, d.v.s. drift av nät och servrar, användarstöd och e-lärande, systemutveckling och förvaltning av tjänster inom utbildning, forskning och administration.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20306-8624-4AA3-A231-7383C5BE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1. Hanken IT - </a:t>
            </a:r>
            <a:r>
              <a:rPr lang="fi-FI" dirty="0" err="1"/>
              <a:t>Datacentralen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C7F59-2974-48E8-8E10-0534C53C8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324" y="2105025"/>
            <a:ext cx="3332728" cy="26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3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CA17D-E1BA-4240-8333-1B8586C1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608606"/>
            <a:ext cx="7319007" cy="533803"/>
          </a:xfrm>
        </p:spPr>
        <p:txBody>
          <a:bodyPr/>
          <a:lstStyle/>
          <a:p>
            <a:pPr algn="ctr"/>
            <a:r>
              <a:rPr lang="en-GB" kern="0" dirty="0"/>
              <a:t>1.1 IT-</a:t>
            </a:r>
            <a:r>
              <a:rPr lang="en-GB" kern="0" dirty="0" err="1"/>
              <a:t>tjänster</a:t>
            </a:r>
            <a:r>
              <a:rPr lang="en-GB" kern="0" dirty="0"/>
              <a:t> – </a:t>
            </a:r>
            <a:r>
              <a:rPr lang="en-GB" kern="0" dirty="0" err="1"/>
              <a:t>Ansvarsområden</a:t>
            </a:r>
            <a:r>
              <a:rPr lang="en-GB" kern="0" dirty="0"/>
              <a:t> 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703B9D-46D1-4F9B-A077-FBD534DFC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492668"/>
              </p:ext>
            </p:extLst>
          </p:nvPr>
        </p:nvGraphicFramePr>
        <p:xfrm>
          <a:off x="1916910" y="1300881"/>
          <a:ext cx="8486451" cy="520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54B0D51-8666-4EF8-9C1B-BFD84D0FF721}"/>
              </a:ext>
            </a:extLst>
          </p:cNvPr>
          <p:cNvGrpSpPr/>
          <p:nvPr/>
        </p:nvGrpSpPr>
        <p:grpSpPr>
          <a:xfrm>
            <a:off x="3803374" y="1386583"/>
            <a:ext cx="4903304" cy="1551963"/>
            <a:chOff x="47043" y="181841"/>
            <a:chExt cx="1582887" cy="147342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27277A-27BA-4531-AC59-8B1E5A0D9433}"/>
                </a:ext>
              </a:extLst>
            </p:cNvPr>
            <p:cNvSpPr/>
            <p:nvPr/>
          </p:nvSpPr>
          <p:spPr>
            <a:xfrm>
              <a:off x="47043" y="181841"/>
              <a:ext cx="1582887" cy="14734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B714E5D0-68B1-4F18-86E9-B9E4729888D4}"/>
                </a:ext>
              </a:extLst>
            </p:cNvPr>
            <p:cNvSpPr txBox="1"/>
            <p:nvPr/>
          </p:nvSpPr>
          <p:spPr>
            <a:xfrm>
              <a:off x="90198" y="224996"/>
              <a:ext cx="1496577" cy="1387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Service Desk</a:t>
              </a:r>
              <a:r>
                <a:rPr kumimoji="0" lang="sv-FI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F5401F-B81E-48FC-A12A-0D9000716399}"/>
              </a:ext>
            </a:extLst>
          </p:cNvPr>
          <p:cNvGrpSpPr/>
          <p:nvPr/>
        </p:nvGrpSpPr>
        <p:grpSpPr>
          <a:xfrm>
            <a:off x="5722785" y="1506773"/>
            <a:ext cx="2850211" cy="414792"/>
            <a:chOff x="67206" y="50907"/>
            <a:chExt cx="1585983" cy="13806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3C7C169-A262-45DB-8FD8-B73C4B9544D7}"/>
                </a:ext>
              </a:extLst>
            </p:cNvPr>
            <p:cNvSpPr/>
            <p:nvPr/>
          </p:nvSpPr>
          <p:spPr>
            <a:xfrm>
              <a:off x="67206" y="50907"/>
              <a:ext cx="1585983" cy="13806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3E48210B-9CB3-4598-8A34-07038CBD2B9A}"/>
                </a:ext>
              </a:extLst>
            </p:cNvPr>
            <p:cNvSpPr txBox="1"/>
            <p:nvPr/>
          </p:nvSpPr>
          <p:spPr>
            <a:xfrm>
              <a:off x="107643" y="91344"/>
              <a:ext cx="1505109" cy="1299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IT-stöd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18ED7-DDE8-4FEA-9DCD-64EA4E1EAC18}"/>
              </a:ext>
            </a:extLst>
          </p:cNvPr>
          <p:cNvGrpSpPr/>
          <p:nvPr/>
        </p:nvGrpSpPr>
        <p:grpSpPr>
          <a:xfrm>
            <a:off x="5718311" y="1991542"/>
            <a:ext cx="2850210" cy="343946"/>
            <a:chOff x="67206" y="50907"/>
            <a:chExt cx="1585983" cy="138061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485A9A-DCA5-43F9-95D4-7FC590C5A84C}"/>
                </a:ext>
              </a:extLst>
            </p:cNvPr>
            <p:cNvSpPr/>
            <p:nvPr/>
          </p:nvSpPr>
          <p:spPr>
            <a:xfrm>
              <a:off x="67206" y="50907"/>
              <a:ext cx="1585983" cy="13806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F046C8C3-4F12-4455-A5F7-FFC9878C259D}"/>
                </a:ext>
              </a:extLst>
            </p:cNvPr>
            <p:cNvSpPr txBox="1"/>
            <p:nvPr/>
          </p:nvSpPr>
          <p:spPr>
            <a:xfrm>
              <a:off x="107643" y="91344"/>
              <a:ext cx="1505109" cy="1299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AV-stöd</a:t>
              </a:r>
              <a:endParaRPr kumimoji="0" lang="sv-FI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F31D49-04F8-4717-BBEC-35496ADA6759}"/>
              </a:ext>
            </a:extLst>
          </p:cNvPr>
          <p:cNvGrpSpPr/>
          <p:nvPr/>
        </p:nvGrpSpPr>
        <p:grpSpPr>
          <a:xfrm>
            <a:off x="5709125" y="2396514"/>
            <a:ext cx="2859396" cy="432218"/>
            <a:chOff x="67206" y="91344"/>
            <a:chExt cx="1585983" cy="138256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2D9A651-C9FE-4478-B835-3AE0FAB824D6}"/>
                </a:ext>
              </a:extLst>
            </p:cNvPr>
            <p:cNvSpPr/>
            <p:nvPr/>
          </p:nvSpPr>
          <p:spPr>
            <a:xfrm>
              <a:off x="67206" y="93297"/>
              <a:ext cx="1585983" cy="13806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7A7BC4F7-445D-4931-B9C5-86617952E75A}"/>
                </a:ext>
              </a:extLst>
            </p:cNvPr>
            <p:cNvSpPr txBox="1"/>
            <p:nvPr/>
          </p:nvSpPr>
          <p:spPr>
            <a:xfrm>
              <a:off x="107643" y="91344"/>
              <a:ext cx="1505109" cy="1299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IT-s</a:t>
              </a:r>
              <a:r>
                <a:rPr kumimoji="0" lang="sv-FI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töd</a:t>
              </a:r>
              <a:r>
                <a:rPr kumimoji="0" lang="sv-FI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för undervisningen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4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782BBF-8CC6-ED01-42B3-8FCE3D3F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36421"/>
            <a:ext cx="11963400" cy="467677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2.1 Hankens hemsidor och </a:t>
            </a:r>
            <a:r>
              <a:rPr lang="sv-FI" dirty="0" err="1"/>
              <a:t>MyWeb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924923" y="6313196"/>
            <a:ext cx="316865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sv-FI" dirty="0"/>
              <a:t>© </a:t>
            </a:r>
            <a:r>
              <a:rPr lang="en-US" altLang="sv-FI" dirty="0" err="1"/>
              <a:t>Hanken</a:t>
            </a:r>
            <a:endParaRPr lang="en-US" altLang="sv-FI" dirty="0"/>
          </a:p>
        </p:txBody>
      </p:sp>
      <p:cxnSp>
        <p:nvCxnSpPr>
          <p:cNvPr id="8" name="Elbow Connector 7"/>
          <p:cNvCxnSpPr>
            <a:cxnSpLocks/>
            <a:endCxn id="20" idx="0"/>
          </p:cNvCxnSpPr>
          <p:nvPr/>
        </p:nvCxnSpPr>
        <p:spPr>
          <a:xfrm rot="5400000">
            <a:off x="10819152" y="2447585"/>
            <a:ext cx="1096160" cy="405749"/>
          </a:xfrm>
          <a:prstGeom prst="bentConnector3">
            <a:avLst>
              <a:gd name="adj1" fmla="val 50000"/>
            </a:avLst>
          </a:prstGeom>
          <a:ln w="57150">
            <a:solidFill>
              <a:srgbClr val="D64C2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18F0BE-11F0-4231-A8B8-7C3DECFBD98C}"/>
              </a:ext>
            </a:extLst>
          </p:cNvPr>
          <p:cNvSpPr txBox="1"/>
          <p:nvPr/>
        </p:nvSpPr>
        <p:spPr>
          <a:xfrm>
            <a:off x="10598749" y="3198539"/>
            <a:ext cx="1131216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Logga in!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A8A1CF-22F6-4F05-BFC0-DF10A977B947}"/>
              </a:ext>
            </a:extLst>
          </p:cNvPr>
          <p:cNvSpPr/>
          <p:nvPr/>
        </p:nvSpPr>
        <p:spPr>
          <a:xfrm>
            <a:off x="9966320" y="283512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3D33B4-4C57-4147-9433-56D7DF8C9B54}"/>
              </a:ext>
            </a:extLst>
          </p:cNvPr>
          <p:cNvSpPr/>
          <p:nvPr/>
        </p:nvSpPr>
        <p:spPr>
          <a:xfrm>
            <a:off x="6349133" y="2340804"/>
            <a:ext cx="405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BD9D06-0B0F-463A-BA30-465181CCCFFF}"/>
              </a:ext>
            </a:extLst>
          </p:cNvPr>
          <p:cNvSpPr txBox="1"/>
          <p:nvPr/>
        </p:nvSpPr>
        <p:spPr>
          <a:xfrm>
            <a:off x="6955057" y="2650459"/>
            <a:ext cx="1882335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IT-tjänster</a:t>
            </a:r>
          </a:p>
        </p:txBody>
      </p:sp>
      <p:cxnSp>
        <p:nvCxnSpPr>
          <p:cNvPr id="10" name="Elbow Connector 7">
            <a:extLst>
              <a:ext uri="{FF2B5EF4-FFF2-40B4-BE49-F238E27FC236}">
                <a16:creationId xmlns:a16="http://schemas.microsoft.com/office/drawing/2014/main" id="{78BDDE8E-4ADD-3FB8-FAE7-DDDF8151E60B}"/>
              </a:ext>
            </a:extLst>
          </p:cNvPr>
          <p:cNvCxnSpPr>
            <a:cxnSpLocks/>
            <a:endCxn id="43" idx="3"/>
          </p:cNvCxnSpPr>
          <p:nvPr/>
        </p:nvCxnSpPr>
        <p:spPr>
          <a:xfrm rot="5400000">
            <a:off x="8664450" y="2096574"/>
            <a:ext cx="911494" cy="565609"/>
          </a:xfrm>
          <a:prstGeom prst="bentConnector2">
            <a:avLst/>
          </a:prstGeom>
          <a:ln w="57150">
            <a:solidFill>
              <a:srgbClr val="D64C2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A9E549-15DF-425B-E42E-7581FC01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2886712"/>
            <a:ext cx="1167765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76695-E989-8A4A-F767-CE016B456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" y="1648462"/>
            <a:ext cx="12049125" cy="12382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2.1 </a:t>
            </a:r>
            <a:r>
              <a:rPr lang="sv-FI" dirty="0" err="1"/>
              <a:t>MyWeb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924923" y="6313196"/>
            <a:ext cx="316865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sv-FI" dirty="0"/>
              <a:t>© </a:t>
            </a:r>
            <a:r>
              <a:rPr lang="en-US" altLang="sv-FI" dirty="0" err="1"/>
              <a:t>Hanken</a:t>
            </a:r>
            <a:endParaRPr lang="en-US" altLang="sv-FI" dirty="0"/>
          </a:p>
        </p:txBody>
      </p:sp>
      <p:cxnSp>
        <p:nvCxnSpPr>
          <p:cNvPr id="8" name="Elbow Connector 7"/>
          <p:cNvCxnSpPr>
            <a:cxnSpLocks/>
            <a:endCxn id="20" idx="0"/>
          </p:cNvCxnSpPr>
          <p:nvPr/>
        </p:nvCxnSpPr>
        <p:spPr>
          <a:xfrm rot="5400000">
            <a:off x="10819153" y="2447584"/>
            <a:ext cx="1096159" cy="405750"/>
          </a:xfrm>
          <a:prstGeom prst="bentConnector3">
            <a:avLst>
              <a:gd name="adj1" fmla="val 50000"/>
            </a:avLst>
          </a:prstGeom>
          <a:ln w="57150">
            <a:solidFill>
              <a:srgbClr val="D64C2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18F0BE-11F0-4231-A8B8-7C3DECFBD98C}"/>
              </a:ext>
            </a:extLst>
          </p:cNvPr>
          <p:cNvSpPr txBox="1"/>
          <p:nvPr/>
        </p:nvSpPr>
        <p:spPr>
          <a:xfrm>
            <a:off x="10598749" y="3198539"/>
            <a:ext cx="1131216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Logga ut/in!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A8A1CF-22F6-4F05-BFC0-DF10A977B947}"/>
              </a:ext>
            </a:extLst>
          </p:cNvPr>
          <p:cNvSpPr/>
          <p:nvPr/>
        </p:nvSpPr>
        <p:spPr>
          <a:xfrm>
            <a:off x="10027421" y="291223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3D33B4-4C57-4147-9433-56D7DF8C9B54}"/>
              </a:ext>
            </a:extLst>
          </p:cNvPr>
          <p:cNvSpPr/>
          <p:nvPr/>
        </p:nvSpPr>
        <p:spPr>
          <a:xfrm>
            <a:off x="1495682" y="286366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1DF4F6-57CD-42D2-89C1-82CB304C773A}"/>
              </a:ext>
            </a:extLst>
          </p:cNvPr>
          <p:cNvSpPr txBox="1"/>
          <p:nvPr/>
        </p:nvSpPr>
        <p:spPr>
          <a:xfrm>
            <a:off x="297521" y="3178584"/>
            <a:ext cx="972077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 err="1">
                <a:solidFill>
                  <a:srgbClr val="0070C0"/>
                </a:solidFill>
              </a:rPr>
              <a:t>MyWeb</a:t>
            </a:r>
            <a:r>
              <a:rPr lang="sv-FI" dirty="0">
                <a:solidFill>
                  <a:srgbClr val="0070C0"/>
                </a:solidFill>
              </a:rPr>
              <a:t> och Verktyg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A47E84-6F75-4B29-9836-0A5B0786D97F}"/>
              </a:ext>
            </a:extLst>
          </p:cNvPr>
          <p:cNvSpPr/>
          <p:nvPr/>
        </p:nvSpPr>
        <p:spPr>
          <a:xfrm>
            <a:off x="7746441" y="11136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BD9D06-0B0F-463A-BA30-465181CCCFFF}"/>
              </a:ext>
            </a:extLst>
          </p:cNvPr>
          <p:cNvSpPr txBox="1"/>
          <p:nvPr/>
        </p:nvSpPr>
        <p:spPr>
          <a:xfrm>
            <a:off x="8469064" y="475339"/>
            <a:ext cx="1882335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IT-tjänster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E915E8-529E-1DE7-A404-31E97FA4D929}"/>
                  </a:ext>
                </a:extLst>
              </p14:cNvPr>
              <p14:cNvContentPartPr/>
              <p14:nvPr/>
            </p14:nvContentPartPr>
            <p14:xfrm>
              <a:off x="879397" y="1928591"/>
              <a:ext cx="51840" cy="86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E915E8-529E-1DE7-A404-31E97FA4D9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757" y="1910591"/>
                <a:ext cx="87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ECA9A6-FA8E-B49E-4B97-9C3ADAFEC89F}"/>
                  </a:ext>
                </a:extLst>
              </p14:cNvPr>
              <p14:cNvContentPartPr/>
              <p14:nvPr/>
            </p14:nvContentPartPr>
            <p14:xfrm>
              <a:off x="913597" y="1952351"/>
              <a:ext cx="502920" cy="1190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ECA9A6-FA8E-B49E-4B97-9C3ADAFEC8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5957" y="1934351"/>
                <a:ext cx="538560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61AE34-13F0-B5F2-55E8-6A8EB676A9A0}"/>
                  </a:ext>
                </a:extLst>
              </p14:cNvPr>
              <p14:cNvContentPartPr/>
              <p14:nvPr/>
            </p14:nvContentPartPr>
            <p14:xfrm>
              <a:off x="1326517" y="1958111"/>
              <a:ext cx="132840" cy="30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61AE34-13F0-B5F2-55E8-6A8EB676A9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877" y="1940471"/>
                <a:ext cx="16848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A94C9-86FE-EAE3-5A0A-C91FA70AD868}"/>
              </a:ext>
            </a:extLst>
          </p:cNvPr>
          <p:cNvGrpSpPr/>
          <p:nvPr/>
        </p:nvGrpSpPr>
        <p:grpSpPr>
          <a:xfrm>
            <a:off x="804157" y="1907351"/>
            <a:ext cx="1333800" cy="1236240"/>
            <a:chOff x="804157" y="1907351"/>
            <a:chExt cx="1333800" cy="12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D13DE7-2B5B-C5F1-BD3D-6BC9B7A1B0F3}"/>
                    </a:ext>
                  </a:extLst>
                </p14:cNvPr>
                <p14:cNvContentPartPr/>
                <p14:nvPr/>
              </p14:nvContentPartPr>
              <p14:xfrm>
                <a:off x="879397" y="1967471"/>
                <a:ext cx="360" cy="117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D13DE7-2B5B-C5F1-BD3D-6BC9B7A1B0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1757" y="1949831"/>
                  <a:ext cx="36000" cy="12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86CD8D-B942-A9BE-EC72-EE5B5371C3A4}"/>
                    </a:ext>
                  </a:extLst>
                </p14:cNvPr>
                <p14:cNvContentPartPr/>
                <p14:nvPr/>
              </p14:nvContentPartPr>
              <p14:xfrm>
                <a:off x="804157" y="1952351"/>
                <a:ext cx="75600" cy="51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86CD8D-B942-A9BE-EC72-EE5B5371C3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517" y="1934351"/>
                  <a:ext cx="11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3CE938-D609-B06B-CEBF-37B310A9224A}"/>
                    </a:ext>
                  </a:extLst>
                </p14:cNvPr>
                <p14:cNvContentPartPr/>
                <p14:nvPr/>
              </p14:nvContentPartPr>
              <p14:xfrm>
                <a:off x="924397" y="1924991"/>
                <a:ext cx="1104480" cy="119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3CE938-D609-B06B-CEBF-37B310A922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6397" y="1907351"/>
                  <a:ext cx="114012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8B579C-28FA-FF29-F4C9-B1C6A79B9FAF}"/>
                    </a:ext>
                  </a:extLst>
                </p14:cNvPr>
                <p14:cNvContentPartPr/>
                <p14:nvPr/>
              </p14:nvContentPartPr>
              <p14:xfrm>
                <a:off x="1961917" y="1907351"/>
                <a:ext cx="65520" cy="59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8B579C-28FA-FF29-F4C9-B1C6A79B9F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44277" y="1889711"/>
                  <a:ext cx="10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78684B-73A2-4D5A-3FDE-AB71D6889BCE}"/>
                    </a:ext>
                  </a:extLst>
                </p14:cNvPr>
                <p14:cNvContentPartPr/>
                <p14:nvPr/>
              </p14:nvContentPartPr>
              <p14:xfrm>
                <a:off x="2042557" y="1943351"/>
                <a:ext cx="95400" cy="40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78684B-73A2-4D5A-3FDE-AB71D6889B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24557" y="1925711"/>
                  <a:ext cx="131040" cy="7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AA5318D-3995-6028-EC71-17D21B6C4445}"/>
              </a:ext>
            </a:extLst>
          </p:cNvPr>
          <p:cNvSpPr txBox="1"/>
          <p:nvPr/>
        </p:nvSpPr>
        <p:spPr>
          <a:xfrm>
            <a:off x="2137958" y="5209538"/>
            <a:ext cx="1217772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Nyheter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93144C-37BB-4A8D-E10E-A041C406C555}"/>
              </a:ext>
            </a:extLst>
          </p:cNvPr>
          <p:cNvSpPr txBox="1"/>
          <p:nvPr/>
        </p:nvSpPr>
        <p:spPr>
          <a:xfrm>
            <a:off x="7706943" y="6038769"/>
            <a:ext cx="1217772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Hanken kalender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0454D8-D2D8-FC18-E37C-CADA0A19246E}"/>
              </a:ext>
            </a:extLst>
          </p:cNvPr>
          <p:cNvGrpSpPr/>
          <p:nvPr/>
        </p:nvGrpSpPr>
        <p:grpSpPr>
          <a:xfrm>
            <a:off x="3383917" y="4740551"/>
            <a:ext cx="1504800" cy="626760"/>
            <a:chOff x="3383917" y="4740551"/>
            <a:chExt cx="150480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892FBB-F67F-A311-16D6-C2C6CCFE9E43}"/>
                    </a:ext>
                  </a:extLst>
                </p14:cNvPr>
                <p14:cNvContentPartPr/>
                <p14:nvPr/>
              </p14:nvContentPartPr>
              <p14:xfrm>
                <a:off x="3383917" y="4786631"/>
                <a:ext cx="1442880" cy="580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892FBB-F67F-A311-16D6-C2C6CCFE9E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5917" y="4768991"/>
                  <a:ext cx="14785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B0A1E80-4386-C8CC-48BB-641D3C635E1A}"/>
                    </a:ext>
                  </a:extLst>
                </p14:cNvPr>
                <p14:cNvContentPartPr/>
                <p14:nvPr/>
              </p14:nvContentPartPr>
              <p14:xfrm>
                <a:off x="4740397" y="4740551"/>
                <a:ext cx="148320" cy="144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B0A1E80-4386-C8CC-48BB-641D3C635E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22757" y="4722911"/>
                  <a:ext cx="1839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9107A8-F961-F973-4453-BDC673917CF8}"/>
              </a:ext>
            </a:extLst>
          </p:cNvPr>
          <p:cNvGrpSpPr/>
          <p:nvPr/>
        </p:nvGrpSpPr>
        <p:grpSpPr>
          <a:xfrm>
            <a:off x="3383917" y="5486111"/>
            <a:ext cx="283680" cy="241560"/>
            <a:chOff x="3383917" y="5486111"/>
            <a:chExt cx="2836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3B9322-92C5-4970-E308-90E890EBC798}"/>
                    </a:ext>
                  </a:extLst>
                </p14:cNvPr>
                <p14:cNvContentPartPr/>
                <p14:nvPr/>
              </p14:nvContentPartPr>
              <p14:xfrm>
                <a:off x="3383917" y="5486111"/>
                <a:ext cx="256680" cy="11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3B9322-92C5-4970-E308-90E890EBC7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5917" y="5468471"/>
                  <a:ext cx="29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CF07A2-118B-1B8E-F1B7-D47A180BA8CA}"/>
                    </a:ext>
                  </a:extLst>
                </p14:cNvPr>
                <p14:cNvContentPartPr/>
                <p14:nvPr/>
              </p14:nvContentPartPr>
              <p14:xfrm>
                <a:off x="3588037" y="5500511"/>
                <a:ext cx="79560" cy="227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CF07A2-118B-1B8E-F1B7-D47A180BA8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0037" y="5482511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52735D-4193-71F9-E991-BB1E2EBF3DC0}"/>
              </a:ext>
            </a:extLst>
          </p:cNvPr>
          <p:cNvGrpSpPr/>
          <p:nvPr/>
        </p:nvGrpSpPr>
        <p:grpSpPr>
          <a:xfrm>
            <a:off x="8586997" y="5366951"/>
            <a:ext cx="777960" cy="640800"/>
            <a:chOff x="8586997" y="5366951"/>
            <a:chExt cx="77796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3969F9-F5F5-1B93-F251-6ABC33B92697}"/>
                    </a:ext>
                  </a:extLst>
                </p14:cNvPr>
                <p14:cNvContentPartPr/>
                <p14:nvPr/>
              </p14:nvContentPartPr>
              <p14:xfrm>
                <a:off x="8586997" y="5413751"/>
                <a:ext cx="724320" cy="594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3969F9-F5F5-1B93-F251-6ABC33B926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69357" y="5396111"/>
                  <a:ext cx="7599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7ED4CE-661C-5126-51C7-DF4B756DFFA2}"/>
                    </a:ext>
                  </a:extLst>
                </p14:cNvPr>
                <p14:cNvContentPartPr/>
                <p14:nvPr/>
              </p14:nvContentPartPr>
              <p14:xfrm>
                <a:off x="9242917" y="5366951"/>
                <a:ext cx="122040" cy="79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7ED4CE-661C-5126-51C7-DF4B756DFF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24917" y="5348951"/>
                  <a:ext cx="1576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936EFB-A626-BEA4-3BEB-F4E0E14C7B4D}"/>
              </a:ext>
            </a:extLst>
          </p:cNvPr>
          <p:cNvGrpSpPr/>
          <p:nvPr/>
        </p:nvGrpSpPr>
        <p:grpSpPr>
          <a:xfrm>
            <a:off x="8647117" y="5798951"/>
            <a:ext cx="671400" cy="262440"/>
            <a:chOff x="8647117" y="5798951"/>
            <a:chExt cx="6714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0C9A33-142F-7029-3538-54D4916C66F2}"/>
                    </a:ext>
                  </a:extLst>
                </p14:cNvPr>
                <p14:cNvContentPartPr/>
                <p14:nvPr/>
              </p14:nvContentPartPr>
              <p14:xfrm>
                <a:off x="8647117" y="5917391"/>
                <a:ext cx="639360" cy="16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0C9A33-142F-7029-3538-54D4916C66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29117" y="5899391"/>
                  <a:ext cx="675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1CC863-2FC1-6D4D-9DE2-A7AA45378C1A}"/>
                    </a:ext>
                  </a:extLst>
                </p14:cNvPr>
                <p14:cNvContentPartPr/>
                <p14:nvPr/>
              </p14:nvContentPartPr>
              <p14:xfrm>
                <a:off x="9246877" y="5798951"/>
                <a:ext cx="71640" cy="262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1CC863-2FC1-6D4D-9DE2-A7AA45378C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8877" y="5780951"/>
                  <a:ext cx="10728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3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FACAA-5800-4572-A552-FCEA076B30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023350" y="6432550"/>
            <a:ext cx="316865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sv-FI" dirty="0"/>
              <a:t>© </a:t>
            </a:r>
            <a:r>
              <a:rPr lang="en-US" altLang="sv-FI" dirty="0" err="1"/>
              <a:t>Hanken</a:t>
            </a:r>
            <a:endParaRPr lang="en-US" altLang="sv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5FA52A-30D0-BC3E-D395-6B4AC65EF0C8}"/>
                  </a:ext>
                </a:extLst>
              </p14:cNvPr>
              <p14:cNvContentPartPr/>
              <p14:nvPr/>
            </p14:nvContentPartPr>
            <p14:xfrm>
              <a:off x="2936797" y="457675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5FA52A-30D0-BC3E-D395-6B4AC65EF0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8797" y="45587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351CDC-D19D-B857-E33E-36BE76642E67}"/>
                  </a:ext>
                </a:extLst>
              </p14:cNvPr>
              <p14:cNvContentPartPr/>
              <p14:nvPr/>
            </p14:nvContentPartPr>
            <p14:xfrm>
              <a:off x="2370517" y="4263191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351CDC-D19D-B857-E33E-36BE76642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2517" y="42451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CE5E4E-FA03-FC04-9BAF-586543214D3C}"/>
                  </a:ext>
                </a:extLst>
              </p14:cNvPr>
              <p14:cNvContentPartPr/>
              <p14:nvPr/>
            </p14:nvContentPartPr>
            <p14:xfrm>
              <a:off x="1549717" y="2071511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CE5E4E-FA03-FC04-9BAF-586543214D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1717" y="2053511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6899022-4620-1C46-BC7C-312A74900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746" y="993775"/>
            <a:ext cx="9182100" cy="5438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779455-7247-227E-A923-AED5603548ED}"/>
              </a:ext>
            </a:extLst>
          </p:cNvPr>
          <p:cNvSpPr txBox="1"/>
          <p:nvPr/>
        </p:nvSpPr>
        <p:spPr>
          <a:xfrm>
            <a:off x="10127826" y="887808"/>
            <a:ext cx="1866444" cy="148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Logga in </a:t>
            </a:r>
            <a:br>
              <a:rPr lang="sv-FI" dirty="0"/>
            </a:br>
            <a:r>
              <a:rPr lang="sv-FI" dirty="0"/>
              <a:t>för att se </a:t>
            </a:r>
            <a:r>
              <a:rPr lang="sv-FI" b="1" dirty="0"/>
              <a:t>all info</a:t>
            </a:r>
            <a:r>
              <a:rPr lang="sv-FI" dirty="0"/>
              <a:t>! </a:t>
            </a:r>
            <a:br>
              <a:rPr lang="sv-FI" dirty="0"/>
            </a:br>
            <a:r>
              <a:rPr lang="sv-FI" dirty="0"/>
              <a:t>Och info som </a:t>
            </a:r>
            <a:r>
              <a:rPr lang="sv-FI" b="1" dirty="0"/>
              <a:t>riktas till dig</a:t>
            </a:r>
            <a:r>
              <a:rPr lang="sv-FI" dirty="0"/>
              <a:t>.!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51D869-4C81-269B-B05F-13184624043B}"/>
              </a:ext>
            </a:extLst>
          </p:cNvPr>
          <p:cNvSpPr txBox="1"/>
          <p:nvPr/>
        </p:nvSpPr>
        <p:spPr>
          <a:xfrm>
            <a:off x="10511576" y="3099017"/>
            <a:ext cx="148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Anvisningar för olika system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AF39E3-B11E-1948-BCF3-36971FCCFCF4}"/>
              </a:ext>
            </a:extLst>
          </p:cNvPr>
          <p:cNvSpPr txBox="1"/>
          <p:nvPr/>
        </p:nvSpPr>
        <p:spPr>
          <a:xfrm>
            <a:off x="10511576" y="5060801"/>
            <a:ext cx="148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Senaste nytt</a:t>
            </a:r>
          </a:p>
          <a:p>
            <a:r>
              <a:rPr lang="sv-FI" dirty="0"/>
              <a:t>IT kalender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CE56E3F-8658-44B3-C57F-24E4CA5707A1}"/>
                  </a:ext>
                </a:extLst>
              </p14:cNvPr>
              <p14:cNvContentPartPr/>
              <p14:nvPr/>
            </p14:nvContentPartPr>
            <p14:xfrm>
              <a:off x="9852925" y="1222241"/>
              <a:ext cx="393120" cy="3470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CE56E3F-8658-44B3-C57F-24E4CA5707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4925" y="1204601"/>
                <a:ext cx="428760" cy="350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03553C8-6FC1-09C2-02DF-2A7BD1CC025A}"/>
              </a:ext>
            </a:extLst>
          </p:cNvPr>
          <p:cNvGrpSpPr/>
          <p:nvPr/>
        </p:nvGrpSpPr>
        <p:grpSpPr>
          <a:xfrm>
            <a:off x="9728935" y="5157761"/>
            <a:ext cx="641880" cy="167040"/>
            <a:chOff x="9728935" y="5157761"/>
            <a:chExt cx="64188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33E8F4-6212-AAC2-D481-2DC6F9A81452}"/>
                    </a:ext>
                  </a:extLst>
                </p14:cNvPr>
                <p14:cNvContentPartPr/>
                <p14:nvPr/>
              </p14:nvContentPartPr>
              <p14:xfrm>
                <a:off x="9839455" y="5231201"/>
                <a:ext cx="531360" cy="93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33E8F4-6212-AAC2-D481-2DC6F9A814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21455" y="5213561"/>
                  <a:ext cx="567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B5B7A5-88B1-29B4-A67E-29C7D39F483A}"/>
                    </a:ext>
                  </a:extLst>
                </p14:cNvPr>
                <p14:cNvContentPartPr/>
                <p14:nvPr/>
              </p14:nvContentPartPr>
              <p14:xfrm>
                <a:off x="9728935" y="5157761"/>
                <a:ext cx="230040" cy="11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B5B7A5-88B1-29B4-A67E-29C7D39F48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10935" y="5139761"/>
                  <a:ext cx="2656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E71DD7-6869-D5B4-968C-A57AB0FB692B}"/>
              </a:ext>
            </a:extLst>
          </p:cNvPr>
          <p:cNvGrpSpPr/>
          <p:nvPr/>
        </p:nvGrpSpPr>
        <p:grpSpPr>
          <a:xfrm>
            <a:off x="10375855" y="5694161"/>
            <a:ext cx="343800" cy="807480"/>
            <a:chOff x="10375855" y="5694161"/>
            <a:chExt cx="34380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E357C9-2DFA-EFA8-5DFD-B84B9EA5F0C5}"/>
                    </a:ext>
                  </a:extLst>
                </p14:cNvPr>
                <p14:cNvContentPartPr/>
                <p14:nvPr/>
              </p14:nvContentPartPr>
              <p14:xfrm>
                <a:off x="10465495" y="5694161"/>
                <a:ext cx="254160" cy="73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E357C9-2DFA-EFA8-5DFD-B84B9EA5F0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7855" y="5676521"/>
                  <a:ext cx="28980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E42250-6FD4-51D5-A1E9-524233A0257E}"/>
                    </a:ext>
                  </a:extLst>
                </p14:cNvPr>
                <p14:cNvContentPartPr/>
                <p14:nvPr/>
              </p14:nvContentPartPr>
              <p14:xfrm>
                <a:off x="10375855" y="6335681"/>
                <a:ext cx="266760" cy="165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E42250-6FD4-51D5-A1E9-524233A025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58215" y="6318041"/>
                  <a:ext cx="302400" cy="201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7A206BC6-430E-BDC8-A458-6B977EF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46" y="425450"/>
            <a:ext cx="6865711" cy="533803"/>
          </a:xfrm>
        </p:spPr>
        <p:txBody>
          <a:bodyPr/>
          <a:lstStyle/>
          <a:p>
            <a:r>
              <a:rPr lang="sv-FI" dirty="0"/>
              <a:t>2.3 www.hanken.fi/sv/It-tjanster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72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4D4974-98A0-44E7-B183-4961AF472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762" y="2105026"/>
            <a:ext cx="8174038" cy="3522052"/>
          </a:xfrm>
        </p:spPr>
        <p:txBody>
          <a:bodyPr/>
          <a:lstStyle/>
          <a:p>
            <a:r>
              <a:rPr lang="sv-FI" dirty="0"/>
              <a:t>Under din studietid på Hanken kommer du att använda dig av flera olika verktyg och resurser, nedan en lista på några av de viktigaste:</a:t>
            </a:r>
          </a:p>
          <a:p>
            <a:pPr lvl="1"/>
            <a:r>
              <a:rPr lang="sv-FI" sz="1600" b="1" dirty="0"/>
              <a:t>SISU</a:t>
            </a:r>
            <a:r>
              <a:rPr lang="sv-FI" sz="1600" dirty="0"/>
              <a:t> – Kursbeskrivning, kurs- och tentanmälan och kursutvärdering</a:t>
            </a:r>
          </a:p>
          <a:p>
            <a:pPr lvl="1"/>
            <a:r>
              <a:rPr lang="sv-FI" sz="1600" b="1" dirty="0"/>
              <a:t>Moodle</a:t>
            </a:r>
            <a:r>
              <a:rPr lang="sv-FI" sz="1600" dirty="0"/>
              <a:t> – </a:t>
            </a:r>
            <a:r>
              <a:rPr lang="sv-FI" sz="1600" dirty="0" err="1"/>
              <a:t>Lärplattform</a:t>
            </a:r>
            <a:r>
              <a:rPr lang="sv-FI" sz="1600" dirty="0"/>
              <a:t>; kursmaterial, uppgifter och diskussioner</a:t>
            </a:r>
          </a:p>
          <a:p>
            <a:pPr lvl="1"/>
            <a:r>
              <a:rPr lang="sv-FI" sz="1600" b="1" dirty="0" err="1"/>
              <a:t>Exam</a:t>
            </a:r>
            <a:r>
              <a:rPr lang="sv-FI" sz="1600" dirty="0"/>
              <a:t> – Verktyg för digital examen i </a:t>
            </a:r>
            <a:r>
              <a:rPr lang="sv-FI" sz="1600" dirty="0" err="1"/>
              <a:t>Examinarium</a:t>
            </a:r>
            <a:endParaRPr lang="sv-FI" sz="1600" dirty="0"/>
          </a:p>
          <a:p>
            <a:pPr lvl="1"/>
            <a:r>
              <a:rPr lang="sv-FI" sz="1600" b="1" dirty="0"/>
              <a:t>HANNA</a:t>
            </a:r>
            <a:r>
              <a:rPr lang="sv-FI" sz="1600" dirty="0"/>
              <a:t> – E-böcker, artiklar samt möjlighet att låna böcker.</a:t>
            </a:r>
          </a:p>
          <a:p>
            <a:pPr lvl="1"/>
            <a:r>
              <a:rPr lang="sv-FI" sz="1600" b="1" dirty="0"/>
              <a:t>EDUROAM</a:t>
            </a:r>
            <a:r>
              <a:rPr lang="sv-FI" sz="1600" dirty="0"/>
              <a:t> – trådlöst nätverk</a:t>
            </a:r>
          </a:p>
          <a:p>
            <a:pPr lvl="1"/>
            <a:r>
              <a:rPr lang="sv-FI" sz="1600" b="1" dirty="0" err="1"/>
              <a:t>Papercut</a:t>
            </a:r>
            <a:r>
              <a:rPr lang="sv-FI" sz="1600" b="1" dirty="0"/>
              <a:t> </a:t>
            </a:r>
            <a:r>
              <a:rPr lang="sv-FI" sz="1600" b="1" dirty="0" err="1"/>
              <a:t>Mobility</a:t>
            </a:r>
            <a:r>
              <a:rPr lang="sv-FI" sz="1600" b="1" dirty="0"/>
              <a:t> Print</a:t>
            </a:r>
            <a:r>
              <a:rPr lang="sv-FI" sz="1600" dirty="0"/>
              <a:t> – utskrifter, skanning, kopiering</a:t>
            </a:r>
          </a:p>
          <a:p>
            <a:pPr lvl="1"/>
            <a:r>
              <a:rPr lang="sv-FI" sz="1600" b="1" dirty="0"/>
              <a:t>Microsoft 365 </a:t>
            </a:r>
            <a:r>
              <a:rPr lang="sv-FI" sz="1600" dirty="0"/>
              <a:t>– E-post, MS Office, Teams och </a:t>
            </a:r>
            <a:r>
              <a:rPr lang="sv-FI" sz="1600" dirty="0" err="1"/>
              <a:t>OneDrive</a:t>
            </a:r>
            <a:r>
              <a:rPr lang="sv-FI" sz="1600" dirty="0"/>
              <a:t>.</a:t>
            </a:r>
          </a:p>
          <a:p>
            <a:pPr lvl="1"/>
            <a:endParaRPr lang="sv-FI" dirty="0"/>
          </a:p>
          <a:p>
            <a:pPr lvl="1"/>
            <a:endParaRPr lang="sv-FI" dirty="0"/>
          </a:p>
          <a:p>
            <a:pPr lvl="1"/>
            <a:endParaRPr lang="sv-FI" dirty="0"/>
          </a:p>
          <a:p>
            <a:pPr lvl="1"/>
            <a:endParaRPr lang="sv-FI" dirty="0"/>
          </a:p>
          <a:p>
            <a:pPr lvl="1"/>
            <a:endParaRPr lang="sv-FI" dirty="0"/>
          </a:p>
          <a:p>
            <a:pPr lvl="1"/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E8183-CA87-4C0A-A630-04FDE362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2.4 IT-verktyg i dina studier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180E0-DE4F-400D-9CF6-E8A4101465EB}"/>
              </a:ext>
            </a:extLst>
          </p:cNvPr>
          <p:cNvSpPr txBox="1"/>
          <p:nvPr/>
        </p:nvSpPr>
        <p:spPr>
          <a:xfrm>
            <a:off x="2055446" y="5867427"/>
            <a:ext cx="808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3600" dirty="0">
                <a:hlinkClick r:id="rId2"/>
              </a:rPr>
              <a:t>https://www.hanken.fi/sv/tools-list</a:t>
            </a:r>
            <a:endParaRPr lang="sv-FI" sz="3600" dirty="0"/>
          </a:p>
        </p:txBody>
      </p:sp>
    </p:spTree>
    <p:extLst>
      <p:ext uri="{BB962C8B-B14F-4D97-AF65-F5344CB8AC3E}">
        <p14:creationId xmlns:p14="http://schemas.microsoft.com/office/powerpoint/2010/main" val="150018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2.5 Hankens datorer för studerande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113713" y="2001838"/>
            <a:ext cx="4078287" cy="3727450"/>
          </a:xfrm>
        </p:spPr>
        <p:txBody>
          <a:bodyPr/>
          <a:lstStyle/>
          <a:p>
            <a:pPr marL="0" indent="0">
              <a:buNone/>
            </a:pPr>
            <a:r>
              <a:rPr lang="sv-FI" sz="2000" dirty="0"/>
              <a:t>Program för </a:t>
            </a:r>
            <a:r>
              <a:rPr lang="sv-FI" sz="2000" b="1" dirty="0"/>
              <a:t>din dator </a:t>
            </a:r>
            <a:br>
              <a:rPr lang="sv-FI" sz="2000" b="1" dirty="0"/>
            </a:br>
            <a:r>
              <a:rPr lang="sv-FI" sz="2000" i="1" dirty="0"/>
              <a:t>(via Campus licens)</a:t>
            </a:r>
            <a:r>
              <a:rPr lang="sv-FI" sz="2000" dirty="0"/>
              <a:t>:</a:t>
            </a:r>
          </a:p>
          <a:p>
            <a:r>
              <a:rPr lang="sv-FI" sz="2000" dirty="0"/>
              <a:t>Microsoft Office – via Microsoft 365, </a:t>
            </a:r>
          </a:p>
          <a:p>
            <a:r>
              <a:rPr lang="sv-FI" sz="2000" dirty="0"/>
              <a:t>statistiska program (SPSS, </a:t>
            </a:r>
            <a:r>
              <a:rPr lang="sv-FI" sz="2000" dirty="0" err="1"/>
              <a:t>Oxmetrics</a:t>
            </a:r>
            <a:r>
              <a:rPr lang="sv-FI" sz="2000" dirty="0"/>
              <a:t>)</a:t>
            </a:r>
          </a:p>
          <a:p>
            <a:r>
              <a:rPr lang="sv-FI" sz="2000" dirty="0" err="1"/>
              <a:t>F-secure</a:t>
            </a:r>
            <a:endParaRPr lang="sv-FI" sz="2000" dirty="0"/>
          </a:p>
          <a:p>
            <a:pPr lvl="1"/>
            <a:r>
              <a:rPr lang="sv-FI" sz="2000" dirty="0" err="1"/>
              <a:t>Safe</a:t>
            </a:r>
            <a:r>
              <a:rPr lang="sv-FI" sz="2000" dirty="0"/>
              <a:t>: från 5€/år</a:t>
            </a:r>
          </a:p>
          <a:p>
            <a:pPr lvl="1"/>
            <a:r>
              <a:rPr lang="sv-FI" sz="2000" dirty="0"/>
              <a:t>Total: från 15€/år</a:t>
            </a:r>
          </a:p>
        </p:txBody>
      </p:sp>
      <p:sp>
        <p:nvSpPr>
          <p:cNvPr id="7" name="Rectangle 6"/>
          <p:cNvSpPr/>
          <p:nvPr/>
        </p:nvSpPr>
        <p:spPr>
          <a:xfrm>
            <a:off x="886683" y="1921608"/>
            <a:ext cx="63085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2000" b="1" dirty="0">
                <a:latin typeface="+mn-lt"/>
              </a:rPr>
              <a:t>I Helsingfors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000" dirty="0"/>
              <a:t>A407 (4 vån)</a:t>
            </a:r>
            <a:endParaRPr lang="sv-FI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000" dirty="0">
                <a:latin typeface="+mn-lt"/>
              </a:rPr>
              <a:t>Quantum (1 vån)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000" dirty="0">
                <a:latin typeface="+mn-lt"/>
              </a:rPr>
              <a:t>Biblioteket (0 vån)</a:t>
            </a:r>
          </a:p>
          <a:p>
            <a:endParaRPr lang="sv-FI" sz="2000" dirty="0">
              <a:latin typeface="+mn-lt"/>
            </a:endParaRPr>
          </a:p>
          <a:p>
            <a:r>
              <a:rPr lang="sv-FI" sz="2000" b="1" dirty="0">
                <a:latin typeface="+mn-lt"/>
              </a:rPr>
              <a:t>I Vasa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000" dirty="0"/>
              <a:t>3:e våningen – 317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000" dirty="0"/>
              <a:t>Quantum – 325</a:t>
            </a:r>
          </a:p>
          <a:p>
            <a:endParaRPr lang="sv-FI" sz="2000" b="1" dirty="0"/>
          </a:p>
          <a:p>
            <a:r>
              <a:rPr lang="sv-FI" sz="2000" dirty="0"/>
              <a:t>På Hanken datorerna finns den </a:t>
            </a:r>
            <a:r>
              <a:rPr lang="sv-FI" sz="2000" b="1" dirty="0"/>
              <a:t>programvara</a:t>
            </a:r>
            <a:r>
              <a:rPr lang="sv-FI" sz="2000" dirty="0"/>
              <a:t> som behövs för </a:t>
            </a:r>
            <a:r>
              <a:rPr lang="sv-FI" sz="2000" dirty="0" err="1"/>
              <a:t>Hankenstudier</a:t>
            </a:r>
            <a:r>
              <a:rPr lang="sv-FI" sz="2000" dirty="0"/>
              <a:t>, bl.a. Microsoft Office (Word, Excel, PowerPoint, ....), statistikprogram mm.</a:t>
            </a:r>
            <a:endParaRPr lang="sv-FI" sz="2000" i="1" dirty="0"/>
          </a:p>
          <a:p>
            <a:r>
              <a:rPr lang="sv-FI" sz="2000" dirty="0"/>
              <a:t>Specialprogram finns installerade på datorer i </a:t>
            </a:r>
            <a:r>
              <a:rPr lang="sv-FI" sz="2000" b="1" dirty="0"/>
              <a:t>Quantum</a:t>
            </a:r>
            <a:endParaRPr lang="sv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FI" sz="20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912C68-084E-4C44-9533-CF9C13348489}"/>
              </a:ext>
            </a:extLst>
          </p:cNvPr>
          <p:cNvSpPr txBox="1"/>
          <p:nvPr/>
        </p:nvSpPr>
        <p:spPr>
          <a:xfrm>
            <a:off x="1" y="6109385"/>
            <a:ext cx="121603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FI" sz="1800">
                <a:latin typeface="Arial"/>
                <a:cs typeface="Arial"/>
              </a:rPr>
              <a:t>Läs mera </a:t>
            </a:r>
            <a:r>
              <a:rPr lang="sv-FI">
                <a:latin typeface="Arial"/>
                <a:cs typeface="Arial"/>
              </a:rPr>
              <a:t>på</a:t>
            </a:r>
            <a:r>
              <a:rPr lang="sv-FI" sz="1800">
                <a:latin typeface="Arial"/>
                <a:cs typeface="Arial"/>
              </a:rPr>
              <a:t>: </a:t>
            </a:r>
            <a:r>
              <a:rPr lang="sv-FI" sz="1800" i="1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it-tjänster - datorer</a:t>
            </a:r>
            <a:endParaRPr lang="fi-FI" sz="18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741019"/>
      </p:ext>
    </p:extLst>
  </p:cSld>
  <p:clrMapOvr>
    <a:masterClrMapping/>
  </p:clrMapOvr>
</p:sld>
</file>

<file path=ppt/theme/theme1.xml><?xml version="1.0" encoding="utf-8"?>
<a:theme xmlns:a="http://schemas.openxmlformats.org/drawingml/2006/main" name="Hanken">
  <a:themeElements>
    <a:clrScheme name="Hanken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F8195"/>
      </a:accent1>
      <a:accent2>
        <a:srgbClr val="E4855B"/>
      </a:accent2>
      <a:accent3>
        <a:srgbClr val="89944A"/>
      </a:accent3>
      <a:accent4>
        <a:srgbClr val="8EAFAF"/>
      </a:accent4>
      <a:accent5>
        <a:srgbClr val="EABAB0"/>
      </a:accent5>
      <a:accent6>
        <a:srgbClr val="ADBCBA"/>
      </a:accent6>
      <a:hlink>
        <a:srgbClr val="89944A"/>
      </a:hlink>
      <a:folHlink>
        <a:srgbClr val="4F8195"/>
      </a:folHlink>
    </a:clrScheme>
    <a:fontScheme name="Hanken Fo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ken ppt wide swedish.pptx" id="{9D34BEB1-B1F4-4EB9-98B9-426FF81871AA}" vid="{C4BC7E5F-3A98-41DA-80D4-9144928AA519}"/>
    </a:ext>
  </a:extLst>
</a:theme>
</file>

<file path=ppt/theme/theme2.xml><?xml version="1.0" encoding="utf-8"?>
<a:theme xmlns:a="http://schemas.openxmlformats.org/drawingml/2006/main" name="Office Theme">
  <a:themeElements>
    <a:clrScheme name="Hanken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F8195"/>
      </a:accent1>
      <a:accent2>
        <a:srgbClr val="E4855B"/>
      </a:accent2>
      <a:accent3>
        <a:srgbClr val="89944A"/>
      </a:accent3>
      <a:accent4>
        <a:srgbClr val="8EAFAF"/>
      </a:accent4>
      <a:accent5>
        <a:srgbClr val="EABAB0"/>
      </a:accent5>
      <a:accent6>
        <a:srgbClr val="ADBCBA"/>
      </a:accent6>
      <a:hlink>
        <a:srgbClr val="89944A"/>
      </a:hlink>
      <a:folHlink>
        <a:srgbClr val="4F8195"/>
      </a:folHlink>
    </a:clrScheme>
    <a:fontScheme name="Hanken Fo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anken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F8195"/>
      </a:accent1>
      <a:accent2>
        <a:srgbClr val="E4855B"/>
      </a:accent2>
      <a:accent3>
        <a:srgbClr val="89944A"/>
      </a:accent3>
      <a:accent4>
        <a:srgbClr val="8EAFAF"/>
      </a:accent4>
      <a:accent5>
        <a:srgbClr val="EABAB0"/>
      </a:accent5>
      <a:accent6>
        <a:srgbClr val="ADBCBA"/>
      </a:accent6>
      <a:hlink>
        <a:srgbClr val="89944A"/>
      </a:hlink>
      <a:folHlink>
        <a:srgbClr val="4F8195"/>
      </a:folHlink>
    </a:clrScheme>
    <a:fontScheme name="Hanken Fo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D6EE96424BC4A9551D07313BACA2A" ma:contentTypeVersion="20" ma:contentTypeDescription="Create a new document." ma:contentTypeScope="" ma:versionID="354715d9ca46d7c5710f0e8e3d323dae">
  <xsd:schema xmlns:xsd="http://www.w3.org/2001/XMLSchema" xmlns:xs="http://www.w3.org/2001/XMLSchema" xmlns:p="http://schemas.microsoft.com/office/2006/metadata/properties" xmlns:ns2="4a798878-3097-45b1-ad11-5d86a361a536" xmlns:ns3="ca889c9b-3ef1-4bad-8fbd-85a65ccc7d33" targetNamespace="http://schemas.microsoft.com/office/2006/metadata/properties" ma:root="true" ma:fieldsID="3e9639fed4e97f876e3940fd27bf02e2" ns2:_="" ns3:_="">
    <xsd:import namespace="4a798878-3097-45b1-ad11-5d86a361a536"/>
    <xsd:import namespace="ca889c9b-3ef1-4bad-8fbd-85a65ccc7d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98878-3097-45b1-ad11-5d86a361a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50f4d1bb-af44-4bfa-a0a0-bdf65bdb6149}" ma:internalName="TaxCatchAll" ma:showField="CatchAllData" ma:web="4a798878-3097-45b1-ad11-5d86a361a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89c9b-3ef1-4bad-8fbd-85a65ccc7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ae2630-cedc-4581-be10-a37bae39f5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798878-3097-45b1-ad11-5d86a361a536" xsi:nil="true"/>
    <lcf76f155ced4ddcb4097134ff3c332f xmlns="ca889c9b-3ef1-4bad-8fbd-85a65ccc7d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6065C6-F5D0-454F-8BBC-F0A40A3A09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253B7-A07F-444E-B3E6-353C76CAA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98878-3097-45b1-ad11-5d86a361a536"/>
    <ds:schemaRef ds:uri="ca889c9b-3ef1-4bad-8fbd-85a65ccc7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67C05-14CB-4A00-8C2E-889C27B3A552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ca889c9b-3ef1-4bad-8fbd-85a65ccc7d33"/>
    <ds:schemaRef ds:uri="4a798878-3097-45b1-ad11-5d86a361a5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hanken_ppt_wide_swedish (1)</Template>
  <TotalTime>3005</TotalTime>
  <Words>1286</Words>
  <Application>Microsoft Office PowerPoint</Application>
  <PresentationFormat>Widescreen</PresentationFormat>
  <Paragraphs>168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Georgia</vt:lpstr>
      <vt:lpstr>Hanken</vt:lpstr>
      <vt:lpstr>PowerPoint Presentation</vt:lpstr>
      <vt:lpstr>IT-tjänster på Hanken  Introdagar 2023 </vt:lpstr>
      <vt:lpstr>1. Hanken IT - Datacentralen</vt:lpstr>
      <vt:lpstr>1.1 IT-tjänster – Ansvarsområden </vt:lpstr>
      <vt:lpstr>2.1 Hankens hemsidor och MyWeb</vt:lpstr>
      <vt:lpstr>2.1 MyWeb</vt:lpstr>
      <vt:lpstr>2.3 www.hanken.fi/sv/It-tjanster</vt:lpstr>
      <vt:lpstr>2.4 IT-verktyg i dina studier</vt:lpstr>
      <vt:lpstr>2.5 Hankens datorer för studerande</vt:lpstr>
      <vt:lpstr>2.6 Utskrift/Skanning/Kopiering</vt:lpstr>
      <vt:lpstr>2.7 Trådlöst</vt:lpstr>
      <vt:lpstr>2.8 Microsoft 365</vt:lpstr>
      <vt:lpstr>3 Åtkomstkontroll</vt:lpstr>
      <vt:lpstr>3.1 Din användar-id</vt:lpstr>
      <vt:lpstr>3.1 forts. användar-id</vt:lpstr>
      <vt:lpstr>3.2 Din officiella Hanken e-post</vt:lpstr>
      <vt:lpstr>3.3 Fiskerivarning</vt:lpstr>
      <vt:lpstr>3.4 Flerfaktorsautentisering (MFA)</vt:lpstr>
      <vt:lpstr>Behöver du HJÄLP?!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Kicka Lindroos</dc:creator>
  <cp:lastModifiedBy>Kicka Lindroos</cp:lastModifiedBy>
  <cp:revision>6</cp:revision>
  <cp:lastPrinted>2020-04-15T08:48:42Z</cp:lastPrinted>
  <dcterms:created xsi:type="dcterms:W3CDTF">2021-08-23T05:50:00Z</dcterms:created>
  <dcterms:modified xsi:type="dcterms:W3CDTF">2023-08-24T06:35:16Z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0x010100DA6D6EE96424BC4A9551D07313BACA2A</vt:lpwstr>
  </property>
  <property fmtid="{D5CDD505-2E9C-101B-9397-08002B2CF9AE}" pid="3" name="MediaServiceImageTags">
    <vt:lpwstr/>
  </property>
</Properties>
</file>